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318" r:id="rId42"/>
    <p:sldId id="297"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1pPr>
    <a:lvl2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2pPr>
    <a:lvl3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3pPr>
    <a:lvl4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4pPr>
    <a:lvl5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5pPr>
    <a:lvl6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6pPr>
    <a:lvl7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7pPr>
    <a:lvl8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8pPr>
    <a:lvl9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9847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5">
              <a:hueOff val="-375889"/>
              <a:satOff val="-9195"/>
              <a:lumOff val="-14901"/>
            </a:schemeClr>
          </a:solidFill>
        </a:fill>
      </a:tcStyle>
    </a:firstRow>
  </a:tblStyle>
  <a:tblStyle styleId="{C7B018BB-80A7-4F77-B60F-C8B233D01FF8}" styleName="">
    <a:tblBg/>
    <a:wholeTbl>
      <a:tcTxStyle b="off" i="off">
        <a:font>
          <a:latin typeface="Palatino"/>
          <a:ea typeface="Palatino"/>
          <a:cs typeface="Palatino"/>
        </a:font>
        <a:srgbClr val="414141"/>
      </a:tcTxStyle>
      <a:tcStyle>
        <a:tcBdr>
          <a:left>
            <a:ln w="25400" cap="rnd">
              <a:solidFill>
                <a:srgbClr val="C9C3BA"/>
              </a:solidFill>
              <a:custDash>
                <a:ds d="100000" sp="200000"/>
              </a:custDash>
              <a:miter lim="400000"/>
            </a:ln>
          </a:left>
          <a:right>
            <a:ln w="25400" cap="rnd">
              <a:solidFill>
                <a:srgbClr val="C9C3BA"/>
              </a:solidFill>
              <a:custDash>
                <a:ds d="100000" sp="200000"/>
              </a:custDash>
              <a:miter lim="400000"/>
            </a:ln>
          </a:right>
          <a:top>
            <a:ln w="25400" cap="rnd">
              <a:solidFill>
                <a:srgbClr val="C9C3BA"/>
              </a:solidFill>
              <a:custDash>
                <a:ds d="100000" sp="200000"/>
              </a:custDash>
              <a:miter lim="400000"/>
            </a:ln>
          </a:top>
          <a:bottom>
            <a:ln w="25400" cap="rnd">
              <a:solidFill>
                <a:srgbClr val="C9C3BA"/>
              </a:solidFill>
              <a:custDash>
                <a:ds d="100000" sp="200000"/>
              </a:custDash>
              <a:miter lim="400000"/>
            </a:ln>
          </a:bottom>
          <a:insideH>
            <a:ln w="25400" cap="rnd">
              <a:solidFill>
                <a:srgbClr val="C9C3BA"/>
              </a:solidFill>
              <a:custDash>
                <a:ds d="100000" sp="200000"/>
              </a:custDash>
              <a:miter lim="400000"/>
            </a:ln>
          </a:insideH>
          <a:insideV>
            <a:ln w="25400" cap="rnd">
              <a:solidFill>
                <a:srgbClr val="C9C3BA"/>
              </a:solidFill>
              <a:custDash>
                <a:ds d="100000" sp="200000"/>
              </a:custDash>
              <a:miter lim="400000"/>
            </a:ln>
          </a:insideV>
        </a:tcBdr>
        <a:fill>
          <a:noFill/>
        </a:fill>
      </a:tcStyle>
    </a:wholeTbl>
    <a:band2H>
      <a:tcTxStyle/>
      <a:tcStyle>
        <a:tcBdr/>
        <a:fill>
          <a:solidFill>
            <a:srgbClr val="C9C3BA">
              <a:alpha val="75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solidFill>
                <a:srgbClr val="FFFFFF">
                  <a:alpha val="50000"/>
                </a:srgbClr>
              </a:solidFill>
              <a:prstDash val="solid"/>
              <a:miter lim="400000"/>
            </a:ln>
          </a:insideV>
        </a:tcBdr>
        <a:fill>
          <a:noFill/>
        </a:fill>
      </a:tcStyle>
    </a:firstCol>
    <a:lastRow>
      <a:tcTxStyle b="off" i="off">
        <a:font>
          <a:latin typeface="Palatino"/>
          <a:ea typeface="Palatino"/>
          <a:cs typeface="Palatino"/>
        </a:font>
        <a:srgbClr val="FFFFFF"/>
      </a:tcTxStyle>
      <a:tcStyle>
        <a:tcBdr>
          <a:left>
            <a:ln w="12700" cap="flat">
              <a:solidFill>
                <a:srgbClr val="C9C3BA"/>
              </a:solidFill>
              <a:prstDash val="solid"/>
              <a:miter lim="400000"/>
            </a:ln>
          </a:left>
          <a:right>
            <a:ln w="12700" cap="flat">
              <a:solidFill>
                <a:srgbClr val="C9C3BA"/>
              </a:solidFill>
              <a:prstDash val="solid"/>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solidFill>
                <a:srgbClr val="C9C3BA"/>
              </a:solidFill>
              <a:prstDash val="solid"/>
              <a:miter lim="400000"/>
            </a:ln>
          </a:insideV>
        </a:tcBdr>
        <a:fill>
          <a:noFill/>
        </a:fill>
      </a:tcStyle>
    </a:lastRow>
    <a:firstRow>
      <a:tcTxStyle b="off" i="off">
        <a:font>
          <a:latin typeface="Palatino"/>
          <a:ea typeface="Palatino"/>
          <a:cs typeface="Palatino"/>
        </a:font>
        <a:srgbClr val="FFFFFF"/>
      </a:tcTxStyle>
      <a:tcStyle>
        <a:tcBdr>
          <a:left>
            <a:ln w="12700" cap="flat">
              <a:solidFill>
                <a:srgbClr val="C9C3BA"/>
              </a:solidFill>
              <a:prstDash val="solid"/>
              <a:miter lim="400000"/>
            </a:ln>
          </a:left>
          <a:right>
            <a:ln w="12700" cap="flat">
              <a:solidFill>
                <a:srgbClr val="C9C3BA"/>
              </a:solidFill>
              <a:prstDash val="solid"/>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solidFill>
                <a:srgbClr val="C9C3BA"/>
              </a:solidFill>
              <a:prstDash val="solid"/>
              <a:miter lim="400000"/>
            </a:ln>
          </a:insideV>
        </a:tcBdr>
        <a:fill>
          <a:noFill/>
        </a:fill>
      </a:tcStyle>
    </a:firstRow>
  </a:tblStyle>
  <a:tblStyle styleId="{EEE7283C-3CF3-47DC-8721-378D4A62B228}"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39D60"/>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3">
              <a:hueOff val="708446"/>
              <a:satOff val="-4821"/>
              <a:lumOff val="-14251"/>
            </a:schemeClr>
          </a:solidFill>
        </a:fill>
      </a:tcStyle>
    </a:firstRow>
  </a:tblStyle>
  <a:tblStyle styleId="{CF821DB8-F4EB-4A41-A1BA-3FCAFE7338EE}" styleName="">
    <a:tblBg/>
    <a:wholeTbl>
      <a:tcTxStyle b="off" i="off">
        <a:font>
          <a:latin typeface="Palatino"/>
          <a:ea typeface="Palatino"/>
          <a:cs typeface="Palatino"/>
        </a:font>
        <a:srgbClr val="414141"/>
      </a:tcTxStyle>
      <a:tcStyle>
        <a:tcBdr>
          <a:left>
            <a:ln w="12700" cap="flat">
              <a:solidFill>
                <a:schemeClr val="accent1">
                  <a:hueOff val="-113918"/>
                  <a:satOff val="19024"/>
                  <a:lumOff val="19749"/>
                </a:schemeClr>
              </a:solidFill>
              <a:prstDash val="solid"/>
              <a:miter lim="400000"/>
            </a:ln>
          </a:left>
          <a:right>
            <a:ln w="12700" cap="flat">
              <a:solidFill>
                <a:schemeClr val="accent1">
                  <a:hueOff val="-113918"/>
                  <a:satOff val="19024"/>
                  <a:lumOff val="19749"/>
                </a:schemeClr>
              </a:solidFill>
              <a:prstDash val="solid"/>
              <a:miter lim="400000"/>
            </a:ln>
          </a:right>
          <a:top>
            <a:ln w="12700" cap="flat">
              <a:solidFill>
                <a:schemeClr val="accent1">
                  <a:hueOff val="-113918"/>
                  <a:satOff val="19024"/>
                  <a:lumOff val="19749"/>
                </a:schemeClr>
              </a:solidFill>
              <a:prstDash val="solid"/>
              <a:miter lim="400000"/>
            </a:ln>
          </a:top>
          <a:bottom>
            <a:ln w="12700" cap="flat">
              <a:solidFill>
                <a:schemeClr val="accent1">
                  <a:hueOff val="-113918"/>
                  <a:satOff val="19024"/>
                  <a:lumOff val="19749"/>
                </a:schemeClr>
              </a:solidFill>
              <a:prstDash val="solid"/>
              <a:miter lim="400000"/>
            </a:ln>
          </a:bottom>
          <a:insideH>
            <a:ln w="12700" cap="flat">
              <a:solidFill>
                <a:schemeClr val="accent1">
                  <a:hueOff val="-113918"/>
                  <a:satOff val="19024"/>
                  <a:lumOff val="19749"/>
                </a:schemeClr>
              </a:solidFill>
              <a:prstDash val="solid"/>
              <a:miter lim="400000"/>
            </a:ln>
          </a:insideH>
          <a:insideV>
            <a:ln w="12700" cap="flat">
              <a:solidFill>
                <a:schemeClr val="accent1">
                  <a:hueOff val="-113918"/>
                  <a:satOff val="19024"/>
                  <a:lumOff val="19749"/>
                </a:schemeClr>
              </a:solidFill>
              <a:prstDash val="solid"/>
              <a:miter lim="400000"/>
            </a:ln>
          </a:insideV>
        </a:tcBdr>
        <a:fill>
          <a:noFill/>
        </a:fill>
      </a:tcStyle>
    </a:wholeTbl>
    <a:band2H>
      <a:tcTxStyle/>
      <a:tcStyle>
        <a:tcBdr/>
        <a:fill>
          <a:solidFill>
            <a:schemeClr val="accent1">
              <a:hueOff val="-113918"/>
              <a:satOff val="19024"/>
              <a:lumOff val="19749"/>
              <a:alpha val="35000"/>
            </a:scheme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38AAF"/>
          </a:solid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6"/>
              <a:satOff val="13972"/>
              <a:lumOff val="-24493"/>
            </a:schemeClr>
          </a:solid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4"/>
              <a:satOff val="6343"/>
              <a:lumOff val="-13963"/>
            </a:schemeClr>
          </a:solidFill>
        </a:fill>
      </a:tcStyle>
    </a:firstRow>
  </a:tblStyle>
  <a:tblStyle styleId="{33BA23B1-9221-436E-865A-0063620EA4FD}" styleName="">
    <a:tblBg/>
    <a:wholeTbl>
      <a:tcTxStyle b="off" i="off">
        <a:font>
          <a:latin typeface="Palatino"/>
          <a:ea typeface="Palatino"/>
          <a:cs typeface="Palatino"/>
        </a:font>
        <a:srgbClr val="414141"/>
      </a:tcTxStyle>
      <a:tcStyle>
        <a:tcBdr>
          <a:left>
            <a:ln w="12700" cap="flat">
              <a:solidFill>
                <a:srgbClr val="C9C3BA"/>
              </a:solidFill>
              <a:prstDash val="solid"/>
              <a:miter lim="400000"/>
            </a:ln>
          </a:left>
          <a:right>
            <a:ln w="12700" cap="flat">
              <a:solidFill>
                <a:srgbClr val="C9C3BA"/>
              </a:solidFill>
              <a:prstDash val="solid"/>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solidFill>
                <a:srgbClr val="C9C3BA"/>
              </a:solidFill>
              <a:prstDash val="solid"/>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6635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rgbClr val="89847F"/>
          </a:solidFill>
        </a:fill>
      </a:tcStyle>
    </a:firstRow>
  </a:tblStyle>
  <a:tblStyle styleId="{2708684C-4D16-4618-839F-0558EEFCDFE6}"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wholeTbl>
    <a:band2H>
      <a:tcTxStyle/>
      <a:tcStyle>
        <a:tcBdr/>
        <a:fill>
          <a:solidFill>
            <a:srgbClr val="C9C3BA">
              <a:alpha val="35000"/>
            </a:srgbClr>
          </a:solidFill>
        </a:fill>
      </a:tcStyle>
    </a:band2H>
    <a:firstCol>
      <a:tcTxStyle b="off" i="off">
        <a:font>
          <a:latin typeface="Palatino"/>
          <a:ea typeface="Palatino"/>
          <a:cs typeface="Palatino"/>
        </a:font>
        <a:srgbClr val="414141"/>
      </a:tcTxStyle>
      <a:tcStyle>
        <a:tcBdr>
          <a:left>
            <a:ln w="12700" cap="flat">
              <a:noFill/>
              <a:miter lim="400000"/>
            </a:ln>
          </a:left>
          <a:right>
            <a:ln w="25400" cap="flat">
              <a:solidFill>
                <a:srgbClr val="000000"/>
              </a:solidFill>
              <a:prstDash val="solid"/>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noFill/>
              <a:miter lim="400000"/>
            </a:ln>
          </a:bottom>
          <a:insideH>
            <a:ln w="12700" cap="flat">
              <a:solidFill>
                <a:srgbClr val="89847F"/>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25400" cap="flat">
              <a:solidFill>
                <a:srgbClr val="000000"/>
              </a:solidFill>
              <a:prstDash val="solid"/>
              <a:miter lim="400000"/>
            </a:ln>
          </a:bottom>
          <a:insideH>
            <a:ln w="12700" cap="flat">
              <a:solidFill>
                <a:srgbClr val="89847F"/>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0"/>
  </p:normalViewPr>
  <p:slideViewPr>
    <p:cSldViewPr snapToGrid="0" snapToObjects="1">
      <p:cViewPr varScale="1">
        <p:scale>
          <a:sx n="45" d="100"/>
          <a:sy n="45" d="100"/>
        </p:scale>
        <p:origin x="232" y="840"/>
      </p:cViewPr>
      <p:guideLst/>
    </p:cSldViewPr>
  </p:slideViewPr>
  <p:outlineViewPr>
    <p:cViewPr>
      <p:scale>
        <a:sx n="33" d="100"/>
        <a:sy n="33" d="100"/>
      </p:scale>
      <p:origin x="0" y="-4459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381000" y="685800"/>
            <a:ext cx="6096000" cy="342900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740361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381000" y="685800"/>
            <a:ext cx="6096000" cy="342900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1055163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381000" y="685800"/>
            <a:ext cx="6096000" cy="342900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17167537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Τίτλος και υπότιτλος">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 name="Γραμμή"/>
          <p:cNvSpPr/>
          <p:nvPr/>
        </p:nvSpPr>
        <p:spPr>
          <a:xfrm>
            <a:off x="952500" y="9245600"/>
            <a:ext cx="22498974"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4" name="Γραμμή"/>
          <p:cNvSpPr/>
          <p:nvPr/>
        </p:nvSpPr>
        <p:spPr>
          <a:xfrm>
            <a:off x="952500" y="5765800"/>
            <a:ext cx="22500035"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5" name="Γραμμή"/>
          <p:cNvSpPr/>
          <p:nvPr/>
        </p:nvSpPr>
        <p:spPr>
          <a:xfrm flipV="1">
            <a:off x="14989317" y="6339647"/>
            <a:ext cx="1" cy="2310129"/>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6" name="Δείγμα κειμένου"/>
          <p:cNvSpPr txBox="1">
            <a:spLocks noGrp="1"/>
          </p:cNvSpPr>
          <p:nvPr>
            <p:ph type="body" sz="quarter" idx="21"/>
          </p:nvPr>
        </p:nvSpPr>
        <p:spPr>
          <a:xfrm>
            <a:off x="952500" y="4965700"/>
            <a:ext cx="13500100" cy="635000"/>
          </a:xfrm>
          <a:prstGeom prst="rect">
            <a:avLst/>
          </a:prstGeom>
        </p:spPr>
        <p:txBody>
          <a:bodyPr>
            <a:spAutoFit/>
          </a:bodyPr>
          <a:lstStyle>
            <a:lvl1pPr marL="0" indent="0">
              <a:lnSpc>
                <a:spcPct val="110000"/>
              </a:lnSpc>
              <a:spcBef>
                <a:spcPts val="0"/>
              </a:spcBef>
              <a:buClrTx/>
              <a:buSzTx/>
              <a:buFontTx/>
              <a:buNone/>
              <a:defRPr sz="3200" i="1">
                <a:latin typeface="Palatino"/>
                <a:ea typeface="Palatino"/>
                <a:cs typeface="Palatino"/>
                <a:sym typeface="Palatino"/>
              </a:defRPr>
            </a:lvl1pPr>
          </a:lstStyle>
          <a:p>
            <a:r>
              <a:t>Δείγμα κειμένου</a:t>
            </a:r>
          </a:p>
        </p:txBody>
      </p:sp>
      <p:sp>
        <p:nvSpPr>
          <p:cNvPr id="17" name="Κείμενο τίτλου"/>
          <p:cNvSpPr txBox="1">
            <a:spLocks noGrp="1"/>
          </p:cNvSpPr>
          <p:nvPr>
            <p:ph type="title"/>
          </p:nvPr>
        </p:nvSpPr>
        <p:spPr>
          <a:xfrm>
            <a:off x="952500" y="5829300"/>
            <a:ext cx="13500100" cy="3340100"/>
          </a:xfrm>
          <a:prstGeom prst="rect">
            <a:avLst/>
          </a:prstGeom>
        </p:spPr>
        <p:txBody>
          <a:bodyPr/>
          <a:lstStyle>
            <a:lvl1pPr>
              <a:defRPr>
                <a:solidFill>
                  <a:schemeClr val="accent5">
                    <a:hueOff val="-375889"/>
                    <a:satOff val="-9195"/>
                    <a:lumOff val="-14901"/>
                  </a:schemeClr>
                </a:solidFill>
              </a:defRPr>
            </a:lvl1pPr>
          </a:lstStyle>
          <a:p>
            <a:r>
              <a:t>Κείμενο τίτλου</a:t>
            </a:r>
          </a:p>
        </p:txBody>
      </p:sp>
      <p:sp>
        <p:nvSpPr>
          <p:cNvPr id="18" name="Επίπεδο κύριου τμήματος ένα…"/>
          <p:cNvSpPr txBox="1">
            <a:spLocks noGrp="1"/>
          </p:cNvSpPr>
          <p:nvPr>
            <p:ph type="body" sz="quarter" idx="1"/>
          </p:nvPr>
        </p:nvSpPr>
        <p:spPr>
          <a:xfrm>
            <a:off x="15532100" y="5829300"/>
            <a:ext cx="7950200" cy="3340100"/>
          </a:xfrm>
          <a:prstGeom prst="rect">
            <a:avLst/>
          </a:prstGeom>
        </p:spPr>
        <p:txBody>
          <a:bodyPr/>
          <a:lstStyle>
            <a:lvl1pPr marL="0" indent="0">
              <a:spcBef>
                <a:spcPts val="0"/>
              </a:spcBef>
              <a:buClrTx/>
              <a:buSzTx/>
              <a:buFontTx/>
              <a:buNone/>
              <a:defRPr sz="3200">
                <a:latin typeface="Palatino"/>
                <a:ea typeface="Palatino"/>
                <a:cs typeface="Palatino"/>
                <a:sym typeface="Palatino"/>
              </a:defRPr>
            </a:lvl1pPr>
            <a:lvl2pPr marL="0" indent="0">
              <a:spcBef>
                <a:spcPts val="0"/>
              </a:spcBef>
              <a:buClrTx/>
              <a:buSzTx/>
              <a:buFontTx/>
              <a:buNone/>
              <a:defRPr sz="3200">
                <a:latin typeface="Palatino"/>
                <a:ea typeface="Palatino"/>
                <a:cs typeface="Palatino"/>
                <a:sym typeface="Palatino"/>
              </a:defRPr>
            </a:lvl2pPr>
            <a:lvl3pPr marL="0" indent="0">
              <a:spcBef>
                <a:spcPts val="0"/>
              </a:spcBef>
              <a:buClrTx/>
              <a:buSzTx/>
              <a:buFontTx/>
              <a:buNone/>
              <a:defRPr sz="3200">
                <a:latin typeface="Palatino"/>
                <a:ea typeface="Palatino"/>
                <a:cs typeface="Palatino"/>
                <a:sym typeface="Palatino"/>
              </a:defRPr>
            </a:lvl3pPr>
            <a:lvl4pPr marL="0" indent="0">
              <a:spcBef>
                <a:spcPts val="0"/>
              </a:spcBef>
              <a:buClrTx/>
              <a:buSzTx/>
              <a:buFontTx/>
              <a:buNone/>
              <a:defRPr sz="3200">
                <a:latin typeface="Palatino"/>
                <a:ea typeface="Palatino"/>
                <a:cs typeface="Palatino"/>
                <a:sym typeface="Palatino"/>
              </a:defRPr>
            </a:lvl4pPr>
            <a:lvl5pPr marL="0" indent="0">
              <a:spcBef>
                <a:spcPts val="0"/>
              </a:spcBef>
              <a:buClrTx/>
              <a:buSzTx/>
              <a:buFontTx/>
              <a:buNone/>
              <a:defRPr sz="3200">
                <a:latin typeface="Palatino"/>
                <a:ea typeface="Palatino"/>
                <a:cs typeface="Palatino"/>
                <a:sym typeface="Palatino"/>
              </a:defRPr>
            </a:lvl5p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19"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Φωτογραφία">
    <p:spTree>
      <p:nvGrpSpPr>
        <p:cNvPr id="1" name=""/>
        <p:cNvGrpSpPr/>
        <p:nvPr/>
      </p:nvGrpSpPr>
      <p:grpSpPr>
        <a:xfrm>
          <a:off x="0" y="0"/>
          <a:ext cx="0" cy="0"/>
          <a:chOff x="0" y="0"/>
          <a:chExt cx="0" cy="0"/>
        </a:xfrm>
      </p:grpSpPr>
      <p:sp>
        <p:nvSpPr>
          <p:cNvPr id="120" name="Εικόνα"/>
          <p:cNvSpPr>
            <a:spLocks noGrp="1"/>
          </p:cNvSpPr>
          <p:nvPr>
            <p:ph type="pic" idx="21"/>
          </p:nvPr>
        </p:nvSpPr>
        <p:spPr>
          <a:xfrm>
            <a:off x="0" y="-2654300"/>
            <a:ext cx="24384000" cy="17153467"/>
          </a:xfrm>
          <a:prstGeom prst="rect">
            <a:avLst/>
          </a:prstGeom>
        </p:spPr>
        <p:txBody>
          <a:bodyPr lIns="91439" tIns="45719" rIns="91439" bIns="45719" anchor="t">
            <a:noAutofit/>
          </a:bodyPr>
          <a:lstStyle/>
          <a:p>
            <a:endParaRPr/>
          </a:p>
        </p:txBody>
      </p:sp>
      <p:sp>
        <p:nvSpPr>
          <p:cNvPr id="121"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Φωτογραφία - Οριζόντια">
    <p:spTree>
      <p:nvGrpSpPr>
        <p:cNvPr id="1" name=""/>
        <p:cNvGrpSpPr/>
        <p:nvPr/>
      </p:nvGrpSpPr>
      <p:grpSpPr>
        <a:xfrm>
          <a:off x="0" y="0"/>
          <a:ext cx="0" cy="0"/>
          <a:chOff x="0" y="0"/>
          <a:chExt cx="0" cy="0"/>
        </a:xfrm>
      </p:grpSpPr>
      <p:sp>
        <p:nvSpPr>
          <p:cNvPr id="26" name="Γραμμή"/>
          <p:cNvSpPr/>
          <p:nvPr/>
        </p:nvSpPr>
        <p:spPr>
          <a:xfrm flipV="1">
            <a:off x="14989317" y="9919062"/>
            <a:ext cx="1" cy="231013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27" name="Γραμμή"/>
          <p:cNvSpPr/>
          <p:nvPr/>
        </p:nvSpPr>
        <p:spPr>
          <a:xfrm>
            <a:off x="952500" y="12801600"/>
            <a:ext cx="22498974"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28" name="Γραμμή"/>
          <p:cNvSpPr/>
          <p:nvPr/>
        </p:nvSpPr>
        <p:spPr>
          <a:xfrm>
            <a:off x="952500" y="9321800"/>
            <a:ext cx="22500035"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29" name="Γραμμή"/>
          <p:cNvSpPr/>
          <p:nvPr/>
        </p:nvSpPr>
        <p:spPr>
          <a:xfrm flipV="1">
            <a:off x="14989317" y="9919062"/>
            <a:ext cx="1" cy="231013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30" name="Δείγμα κειμένου"/>
          <p:cNvSpPr txBox="1">
            <a:spLocks noGrp="1"/>
          </p:cNvSpPr>
          <p:nvPr>
            <p:ph type="body" sz="quarter" idx="21"/>
          </p:nvPr>
        </p:nvSpPr>
        <p:spPr>
          <a:xfrm>
            <a:off x="952500" y="8610600"/>
            <a:ext cx="13500100" cy="635000"/>
          </a:xfrm>
          <a:prstGeom prst="rect">
            <a:avLst/>
          </a:prstGeom>
        </p:spPr>
        <p:txBody>
          <a:bodyPr>
            <a:spAutoFit/>
          </a:bodyPr>
          <a:lstStyle>
            <a:lvl1pPr marL="0" indent="0">
              <a:lnSpc>
                <a:spcPct val="110000"/>
              </a:lnSpc>
              <a:spcBef>
                <a:spcPts val="0"/>
              </a:spcBef>
              <a:buClrTx/>
              <a:buSzTx/>
              <a:buFontTx/>
              <a:buNone/>
              <a:defRPr sz="3200" i="1">
                <a:latin typeface="Palatino"/>
                <a:ea typeface="Palatino"/>
                <a:cs typeface="Palatino"/>
                <a:sym typeface="Palatino"/>
              </a:defRPr>
            </a:lvl1pPr>
          </a:lstStyle>
          <a:p>
            <a:r>
              <a:t>Δείγμα κειμένου</a:t>
            </a:r>
          </a:p>
        </p:txBody>
      </p:sp>
      <p:sp>
        <p:nvSpPr>
          <p:cNvPr id="31" name="Εικόνα"/>
          <p:cNvSpPr>
            <a:spLocks noGrp="1"/>
          </p:cNvSpPr>
          <p:nvPr>
            <p:ph type="pic" idx="22"/>
          </p:nvPr>
        </p:nvSpPr>
        <p:spPr>
          <a:xfrm>
            <a:off x="952500" y="-1460500"/>
            <a:ext cx="22479000" cy="13893800"/>
          </a:xfrm>
          <a:prstGeom prst="rect">
            <a:avLst/>
          </a:prstGeom>
          <a:ln w="9525">
            <a:round/>
          </a:ln>
        </p:spPr>
        <p:txBody>
          <a:bodyPr lIns="91439" tIns="45719" rIns="91439" bIns="45719" anchor="t">
            <a:noAutofit/>
          </a:bodyPr>
          <a:lstStyle/>
          <a:p>
            <a:endParaRPr/>
          </a:p>
        </p:txBody>
      </p:sp>
      <p:sp>
        <p:nvSpPr>
          <p:cNvPr id="32" name="Κείμενο τίτλου"/>
          <p:cNvSpPr txBox="1">
            <a:spLocks noGrp="1"/>
          </p:cNvSpPr>
          <p:nvPr>
            <p:ph type="title"/>
          </p:nvPr>
        </p:nvSpPr>
        <p:spPr>
          <a:xfrm>
            <a:off x="952500" y="9398000"/>
            <a:ext cx="13500100" cy="3340100"/>
          </a:xfrm>
          <a:prstGeom prst="rect">
            <a:avLst/>
          </a:prstGeom>
        </p:spPr>
        <p:txBody>
          <a:bodyPr/>
          <a:lstStyle>
            <a:lvl1pPr>
              <a:defRPr>
                <a:solidFill>
                  <a:schemeClr val="accent5">
                    <a:hueOff val="-375889"/>
                    <a:satOff val="-9195"/>
                    <a:lumOff val="-14901"/>
                  </a:schemeClr>
                </a:solidFill>
              </a:defRPr>
            </a:lvl1pPr>
          </a:lstStyle>
          <a:p>
            <a:r>
              <a:t>Κείμενο τίτλου</a:t>
            </a:r>
          </a:p>
        </p:txBody>
      </p:sp>
      <p:sp>
        <p:nvSpPr>
          <p:cNvPr id="33" name="Επίπεδο κύριου τμήματος ένα…"/>
          <p:cNvSpPr txBox="1">
            <a:spLocks noGrp="1"/>
          </p:cNvSpPr>
          <p:nvPr>
            <p:ph type="body" sz="quarter" idx="1"/>
          </p:nvPr>
        </p:nvSpPr>
        <p:spPr>
          <a:xfrm>
            <a:off x="15532100" y="9398000"/>
            <a:ext cx="7950200" cy="3340100"/>
          </a:xfrm>
          <a:prstGeom prst="rect">
            <a:avLst/>
          </a:prstGeom>
        </p:spPr>
        <p:txBody>
          <a:bodyPr/>
          <a:lstStyle>
            <a:lvl1pPr marL="0" indent="0">
              <a:spcBef>
                <a:spcPts val="0"/>
              </a:spcBef>
              <a:buClrTx/>
              <a:buSzTx/>
              <a:buFontTx/>
              <a:buNone/>
              <a:defRPr sz="3200">
                <a:latin typeface="Palatino"/>
                <a:ea typeface="Palatino"/>
                <a:cs typeface="Palatino"/>
                <a:sym typeface="Palatino"/>
              </a:defRPr>
            </a:lvl1pPr>
            <a:lvl2pPr marL="0" indent="0">
              <a:spcBef>
                <a:spcPts val="0"/>
              </a:spcBef>
              <a:buClrTx/>
              <a:buSzTx/>
              <a:buFontTx/>
              <a:buNone/>
              <a:defRPr sz="3200">
                <a:latin typeface="Palatino"/>
                <a:ea typeface="Palatino"/>
                <a:cs typeface="Palatino"/>
                <a:sym typeface="Palatino"/>
              </a:defRPr>
            </a:lvl2pPr>
            <a:lvl3pPr marL="0" indent="0">
              <a:spcBef>
                <a:spcPts val="0"/>
              </a:spcBef>
              <a:buClrTx/>
              <a:buSzTx/>
              <a:buFontTx/>
              <a:buNone/>
              <a:defRPr sz="3200">
                <a:latin typeface="Palatino"/>
                <a:ea typeface="Palatino"/>
                <a:cs typeface="Palatino"/>
                <a:sym typeface="Palatino"/>
              </a:defRPr>
            </a:lvl3pPr>
            <a:lvl4pPr marL="0" indent="0">
              <a:spcBef>
                <a:spcPts val="0"/>
              </a:spcBef>
              <a:buClrTx/>
              <a:buSzTx/>
              <a:buFontTx/>
              <a:buNone/>
              <a:defRPr sz="3200">
                <a:latin typeface="Palatino"/>
                <a:ea typeface="Palatino"/>
                <a:cs typeface="Palatino"/>
                <a:sym typeface="Palatino"/>
              </a:defRPr>
            </a:lvl4pPr>
            <a:lvl5pPr marL="0" indent="0">
              <a:spcBef>
                <a:spcPts val="0"/>
              </a:spcBef>
              <a:buClrTx/>
              <a:buSzTx/>
              <a:buFontTx/>
              <a:buNone/>
              <a:defRPr sz="3200">
                <a:latin typeface="Palatino"/>
                <a:ea typeface="Palatino"/>
                <a:cs typeface="Palatino"/>
                <a:sym typeface="Palatino"/>
              </a:defRPr>
            </a:lvl5p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34"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Φωτογραφία - Κατακόρυφη">
    <p:spTree>
      <p:nvGrpSpPr>
        <p:cNvPr id="1" name=""/>
        <p:cNvGrpSpPr/>
        <p:nvPr/>
      </p:nvGrpSpPr>
      <p:grpSpPr>
        <a:xfrm>
          <a:off x="0" y="0"/>
          <a:ext cx="0" cy="0"/>
          <a:chOff x="0" y="0"/>
          <a:chExt cx="0" cy="0"/>
        </a:xfrm>
      </p:grpSpPr>
      <p:sp>
        <p:nvSpPr>
          <p:cNvPr id="49" name="Γραμμή"/>
          <p:cNvSpPr/>
          <p:nvPr/>
        </p:nvSpPr>
        <p:spPr>
          <a:xfrm>
            <a:off x="952500" y="6858000"/>
            <a:ext cx="10643200"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50" name="Γραμμή"/>
          <p:cNvSpPr/>
          <p:nvPr/>
        </p:nvSpPr>
        <p:spPr>
          <a:xfrm>
            <a:off x="952500" y="3898900"/>
            <a:ext cx="10643093"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51" name="Δείγμα κειμένου"/>
          <p:cNvSpPr txBox="1">
            <a:spLocks noGrp="1"/>
          </p:cNvSpPr>
          <p:nvPr>
            <p:ph type="body" sz="quarter" idx="21"/>
          </p:nvPr>
        </p:nvSpPr>
        <p:spPr>
          <a:xfrm>
            <a:off x="952500" y="3124200"/>
            <a:ext cx="10642600" cy="635000"/>
          </a:xfrm>
          <a:prstGeom prst="rect">
            <a:avLst/>
          </a:prstGeom>
        </p:spPr>
        <p:txBody>
          <a:bodyPr anchor="b">
            <a:spAutoFit/>
          </a:bodyPr>
          <a:lstStyle>
            <a:lvl1pPr marL="0" indent="0">
              <a:lnSpc>
                <a:spcPct val="110000"/>
              </a:lnSpc>
              <a:spcBef>
                <a:spcPts val="0"/>
              </a:spcBef>
              <a:buClrTx/>
              <a:buSzTx/>
              <a:buFontTx/>
              <a:buNone/>
              <a:defRPr sz="3200" i="1">
                <a:latin typeface="Palatino"/>
                <a:ea typeface="Palatino"/>
                <a:cs typeface="Palatino"/>
                <a:sym typeface="Palatino"/>
              </a:defRPr>
            </a:lvl1pPr>
          </a:lstStyle>
          <a:p>
            <a:r>
              <a:t>Δείγμα κειμένου</a:t>
            </a:r>
          </a:p>
        </p:txBody>
      </p:sp>
      <p:sp>
        <p:nvSpPr>
          <p:cNvPr id="52" name="Εικόνα"/>
          <p:cNvSpPr>
            <a:spLocks noGrp="1"/>
          </p:cNvSpPr>
          <p:nvPr>
            <p:ph type="pic" idx="22"/>
          </p:nvPr>
        </p:nvSpPr>
        <p:spPr>
          <a:xfrm>
            <a:off x="12534900" y="-1651000"/>
            <a:ext cx="10799069" cy="15824200"/>
          </a:xfrm>
          <a:prstGeom prst="rect">
            <a:avLst/>
          </a:prstGeom>
          <a:ln w="9525">
            <a:round/>
          </a:ln>
        </p:spPr>
        <p:txBody>
          <a:bodyPr lIns="91439" tIns="45719" rIns="91439" bIns="45719" anchor="t">
            <a:noAutofit/>
          </a:bodyPr>
          <a:lstStyle/>
          <a:p>
            <a:endParaRPr/>
          </a:p>
        </p:txBody>
      </p:sp>
      <p:sp>
        <p:nvSpPr>
          <p:cNvPr id="53" name="Κείμενο τίτλου"/>
          <p:cNvSpPr txBox="1">
            <a:spLocks noGrp="1"/>
          </p:cNvSpPr>
          <p:nvPr>
            <p:ph type="title"/>
          </p:nvPr>
        </p:nvSpPr>
        <p:spPr>
          <a:xfrm>
            <a:off x="952500" y="3975100"/>
            <a:ext cx="10642600" cy="2806700"/>
          </a:xfrm>
          <a:prstGeom prst="rect">
            <a:avLst/>
          </a:prstGeom>
        </p:spPr>
        <p:txBody>
          <a:bodyPr/>
          <a:lstStyle>
            <a:lvl1pPr algn="l">
              <a:defRPr sz="7800">
                <a:solidFill>
                  <a:srgbClr val="D93E2B"/>
                </a:solidFill>
                <a:latin typeface="Georgia"/>
                <a:ea typeface="Georgia"/>
                <a:cs typeface="Georgia"/>
                <a:sym typeface="Georgia"/>
              </a:defRPr>
            </a:lvl1pPr>
          </a:lstStyle>
          <a:p>
            <a:r>
              <a:t>Κείμενο τίτλου</a:t>
            </a:r>
          </a:p>
        </p:txBody>
      </p:sp>
      <p:sp>
        <p:nvSpPr>
          <p:cNvPr id="54" name="Επίπεδο κύριου τμήματος ένα…"/>
          <p:cNvSpPr txBox="1">
            <a:spLocks noGrp="1"/>
          </p:cNvSpPr>
          <p:nvPr>
            <p:ph type="body" sz="quarter" idx="1"/>
          </p:nvPr>
        </p:nvSpPr>
        <p:spPr>
          <a:xfrm>
            <a:off x="952500" y="7086600"/>
            <a:ext cx="10642600" cy="5638800"/>
          </a:xfrm>
          <a:prstGeom prst="rect">
            <a:avLst/>
          </a:prstGeom>
        </p:spPr>
        <p:txBody>
          <a:bodyPr anchor="t"/>
          <a:lstStyle>
            <a:lvl1pPr marL="0" indent="0">
              <a:spcBef>
                <a:spcPts val="0"/>
              </a:spcBef>
              <a:buClrTx/>
              <a:buSzTx/>
              <a:buFontTx/>
              <a:buNone/>
              <a:defRPr sz="3200">
                <a:latin typeface="Palatino"/>
                <a:ea typeface="Palatino"/>
                <a:cs typeface="Palatino"/>
                <a:sym typeface="Palatino"/>
              </a:defRPr>
            </a:lvl1pPr>
            <a:lvl2pPr marL="0" indent="0">
              <a:spcBef>
                <a:spcPts val="0"/>
              </a:spcBef>
              <a:buClrTx/>
              <a:buSzTx/>
              <a:buFontTx/>
              <a:buNone/>
              <a:defRPr sz="3200">
                <a:latin typeface="Palatino"/>
                <a:ea typeface="Palatino"/>
                <a:cs typeface="Palatino"/>
                <a:sym typeface="Palatino"/>
              </a:defRPr>
            </a:lvl2pPr>
            <a:lvl3pPr marL="0" indent="0">
              <a:spcBef>
                <a:spcPts val="0"/>
              </a:spcBef>
              <a:buClrTx/>
              <a:buSzTx/>
              <a:buFontTx/>
              <a:buNone/>
              <a:defRPr sz="3200">
                <a:latin typeface="Palatino"/>
                <a:ea typeface="Palatino"/>
                <a:cs typeface="Palatino"/>
                <a:sym typeface="Palatino"/>
              </a:defRPr>
            </a:lvl3pPr>
            <a:lvl4pPr marL="0" indent="0">
              <a:spcBef>
                <a:spcPts val="0"/>
              </a:spcBef>
              <a:buClrTx/>
              <a:buSzTx/>
              <a:buFontTx/>
              <a:buNone/>
              <a:defRPr sz="3200">
                <a:latin typeface="Palatino"/>
                <a:ea typeface="Palatino"/>
                <a:cs typeface="Palatino"/>
                <a:sym typeface="Palatino"/>
              </a:defRPr>
            </a:lvl4pPr>
            <a:lvl5pPr marL="0" indent="0">
              <a:spcBef>
                <a:spcPts val="0"/>
              </a:spcBef>
              <a:buClrTx/>
              <a:buSzTx/>
              <a:buFontTx/>
              <a:buNone/>
              <a:defRPr sz="3200">
                <a:latin typeface="Palatino"/>
                <a:ea typeface="Palatino"/>
                <a:cs typeface="Palatino"/>
                <a:sym typeface="Palatino"/>
              </a:defRPr>
            </a:lvl5p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55"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Τίτλος - Πάνω">
    <p:spTree>
      <p:nvGrpSpPr>
        <p:cNvPr id="1" name=""/>
        <p:cNvGrpSpPr/>
        <p:nvPr/>
      </p:nvGrpSpPr>
      <p:grpSpPr>
        <a:xfrm>
          <a:off x="0" y="0"/>
          <a:ext cx="0" cy="0"/>
          <a:chOff x="0" y="0"/>
          <a:chExt cx="0" cy="0"/>
        </a:xfrm>
      </p:grpSpPr>
      <p:sp>
        <p:nvSpPr>
          <p:cNvPr id="62" name="Κείμενο τίτλου"/>
          <p:cNvSpPr txBox="1">
            <a:spLocks noGrp="1"/>
          </p:cNvSpPr>
          <p:nvPr>
            <p:ph type="title"/>
          </p:nvPr>
        </p:nvSpPr>
        <p:spPr>
          <a:prstGeom prst="rect">
            <a:avLst/>
          </a:prstGeom>
        </p:spPr>
        <p:txBody>
          <a:bodyPr/>
          <a:lstStyle/>
          <a:p>
            <a:r>
              <a:t>Κείμενο τίτλου</a:t>
            </a:r>
          </a:p>
        </p:txBody>
      </p:sp>
      <p:sp>
        <p:nvSpPr>
          <p:cNvPr id="63"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Τίτλος και κουκκίδες">
    <p:spTree>
      <p:nvGrpSpPr>
        <p:cNvPr id="1" name=""/>
        <p:cNvGrpSpPr/>
        <p:nvPr/>
      </p:nvGrpSpPr>
      <p:grpSpPr>
        <a:xfrm>
          <a:off x="0" y="0"/>
          <a:ext cx="0" cy="0"/>
          <a:chOff x="0" y="0"/>
          <a:chExt cx="0" cy="0"/>
        </a:xfrm>
      </p:grpSpPr>
      <p:sp>
        <p:nvSpPr>
          <p:cNvPr id="70" name="Γραμμή"/>
          <p:cNvSpPr/>
          <p:nvPr/>
        </p:nvSpPr>
        <p:spPr>
          <a:xfrm>
            <a:off x="952500" y="304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71" name="Γραμμή"/>
          <p:cNvSpPr/>
          <p:nvPr/>
        </p:nvSpPr>
        <p:spPr>
          <a:xfrm>
            <a:off x="952500" y="889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72" name="Κείμενο τίτλου"/>
          <p:cNvSpPr txBox="1">
            <a:spLocks noGrp="1"/>
          </p:cNvSpPr>
          <p:nvPr>
            <p:ph type="title"/>
          </p:nvPr>
        </p:nvSpPr>
        <p:spPr>
          <a:prstGeom prst="rect">
            <a:avLst/>
          </a:prstGeom>
        </p:spPr>
        <p:txBody>
          <a:bodyPr/>
          <a:lstStyle/>
          <a:p>
            <a:r>
              <a:t>Κείμενο τίτλου</a:t>
            </a:r>
          </a:p>
        </p:txBody>
      </p:sp>
      <p:sp>
        <p:nvSpPr>
          <p:cNvPr id="73" name="Επίπεδο κύριου τμήματος ένα…"/>
          <p:cNvSpPr txBox="1">
            <a:spLocks noGrp="1"/>
          </p:cNvSpPr>
          <p:nvPr>
            <p:ph type="body" idx="1"/>
          </p:nvPr>
        </p:nvSpPr>
        <p:spPr>
          <a:prstGeom prst="rect">
            <a:avLst/>
          </a:prstGeom>
        </p:spPr>
        <p:txBody>
          <a:body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74"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Τίτλος, κουκκίδες και φωτογραφίες">
    <p:spTree>
      <p:nvGrpSpPr>
        <p:cNvPr id="1" name=""/>
        <p:cNvGrpSpPr/>
        <p:nvPr/>
      </p:nvGrpSpPr>
      <p:grpSpPr>
        <a:xfrm>
          <a:off x="0" y="0"/>
          <a:ext cx="0" cy="0"/>
          <a:chOff x="0" y="0"/>
          <a:chExt cx="0" cy="0"/>
        </a:xfrm>
      </p:grpSpPr>
      <p:sp>
        <p:nvSpPr>
          <p:cNvPr id="81" name="Γραμμή"/>
          <p:cNvSpPr/>
          <p:nvPr/>
        </p:nvSpPr>
        <p:spPr>
          <a:xfrm>
            <a:off x="952500" y="304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82" name="Γραμμή"/>
          <p:cNvSpPr/>
          <p:nvPr/>
        </p:nvSpPr>
        <p:spPr>
          <a:xfrm>
            <a:off x="952500" y="889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83" name="Εικόνα"/>
          <p:cNvSpPr>
            <a:spLocks noGrp="1"/>
          </p:cNvSpPr>
          <p:nvPr>
            <p:ph type="pic" idx="21"/>
          </p:nvPr>
        </p:nvSpPr>
        <p:spPr>
          <a:xfrm>
            <a:off x="12636500" y="-2413000"/>
            <a:ext cx="11024412" cy="16154400"/>
          </a:xfrm>
          <a:prstGeom prst="rect">
            <a:avLst/>
          </a:prstGeom>
          <a:ln w="9525">
            <a:round/>
          </a:ln>
        </p:spPr>
        <p:txBody>
          <a:bodyPr lIns="91439" tIns="45719" rIns="91439" bIns="45719" anchor="t">
            <a:noAutofit/>
          </a:bodyPr>
          <a:lstStyle/>
          <a:p>
            <a:endParaRPr/>
          </a:p>
        </p:txBody>
      </p:sp>
      <p:sp>
        <p:nvSpPr>
          <p:cNvPr id="84" name="Κείμενο τίτλου"/>
          <p:cNvSpPr txBox="1">
            <a:spLocks noGrp="1"/>
          </p:cNvSpPr>
          <p:nvPr>
            <p:ph type="title"/>
          </p:nvPr>
        </p:nvSpPr>
        <p:spPr>
          <a:prstGeom prst="rect">
            <a:avLst/>
          </a:prstGeom>
        </p:spPr>
        <p:txBody>
          <a:bodyPr/>
          <a:lstStyle/>
          <a:p>
            <a:r>
              <a:t>Κείμενο τίτλου</a:t>
            </a:r>
          </a:p>
        </p:txBody>
      </p:sp>
      <p:sp>
        <p:nvSpPr>
          <p:cNvPr id="85" name="Επίπεδο κύριου τμήματος ένα…"/>
          <p:cNvSpPr txBox="1">
            <a:spLocks noGrp="1"/>
          </p:cNvSpPr>
          <p:nvPr>
            <p:ph type="body" sz="half" idx="1"/>
          </p:nvPr>
        </p:nvSpPr>
        <p:spPr>
          <a:xfrm>
            <a:off x="952500" y="3797300"/>
            <a:ext cx="10909300" cy="8928100"/>
          </a:xfrm>
          <a:prstGeom prst="rect">
            <a:avLst/>
          </a:prstGeom>
        </p:spPr>
        <p:txBody>
          <a:bodyPr/>
          <a:lstStyle>
            <a:lvl1pPr marL="508000" indent="-508000">
              <a:spcBef>
                <a:spcPts val="2500"/>
              </a:spcBef>
              <a:buSzPct val="65000"/>
              <a:defRPr sz="4200">
                <a:latin typeface="Palatino"/>
                <a:ea typeface="Palatino"/>
                <a:cs typeface="Palatino"/>
                <a:sym typeface="Palatino"/>
              </a:defRPr>
            </a:lvl1pPr>
            <a:lvl2pPr marL="1016000" indent="-508000">
              <a:spcBef>
                <a:spcPts val="2500"/>
              </a:spcBef>
              <a:buSzPct val="65000"/>
              <a:defRPr sz="4200">
                <a:latin typeface="Palatino"/>
                <a:ea typeface="Palatino"/>
                <a:cs typeface="Palatino"/>
                <a:sym typeface="Palatino"/>
              </a:defRPr>
            </a:lvl2pPr>
            <a:lvl3pPr marL="1524000" indent="-508000">
              <a:spcBef>
                <a:spcPts val="2500"/>
              </a:spcBef>
              <a:buSzPct val="65000"/>
              <a:defRPr sz="4200">
                <a:latin typeface="Palatino"/>
                <a:ea typeface="Palatino"/>
                <a:cs typeface="Palatino"/>
                <a:sym typeface="Palatino"/>
              </a:defRPr>
            </a:lvl3pPr>
            <a:lvl4pPr marL="2032000" indent="-508000">
              <a:spcBef>
                <a:spcPts val="2500"/>
              </a:spcBef>
              <a:buSzPct val="65000"/>
              <a:defRPr sz="4200">
                <a:latin typeface="Palatino"/>
                <a:ea typeface="Palatino"/>
                <a:cs typeface="Palatino"/>
                <a:sym typeface="Palatino"/>
              </a:defRPr>
            </a:lvl4pPr>
            <a:lvl5pPr marL="2540000" indent="-508000">
              <a:spcBef>
                <a:spcPts val="2500"/>
              </a:spcBef>
              <a:buSzPct val="65000"/>
              <a:defRPr sz="4200">
                <a:latin typeface="Palatino"/>
                <a:ea typeface="Palatino"/>
                <a:cs typeface="Palatino"/>
                <a:sym typeface="Palatino"/>
              </a:defRPr>
            </a:lvl5p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86"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Κουκκίδες">
    <p:spTree>
      <p:nvGrpSpPr>
        <p:cNvPr id="1" name=""/>
        <p:cNvGrpSpPr/>
        <p:nvPr/>
      </p:nvGrpSpPr>
      <p:grpSpPr>
        <a:xfrm>
          <a:off x="0" y="0"/>
          <a:ext cx="0" cy="0"/>
          <a:chOff x="0" y="0"/>
          <a:chExt cx="0" cy="0"/>
        </a:xfrm>
      </p:grpSpPr>
      <p:sp>
        <p:nvSpPr>
          <p:cNvPr id="93" name="Επίπεδο κύριου τμήματος ένα…"/>
          <p:cNvSpPr txBox="1">
            <a:spLocks noGrp="1"/>
          </p:cNvSpPr>
          <p:nvPr>
            <p:ph type="body" idx="1"/>
          </p:nvPr>
        </p:nvSpPr>
        <p:spPr>
          <a:xfrm>
            <a:off x="952500" y="1778000"/>
            <a:ext cx="22479000" cy="10147300"/>
          </a:xfrm>
          <a:prstGeom prst="rect">
            <a:avLst/>
          </a:prstGeom>
        </p:spPr>
        <p:txBody>
          <a:body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94"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Φωτογραφία - 3 εικόνες">
    <p:spTree>
      <p:nvGrpSpPr>
        <p:cNvPr id="1" name=""/>
        <p:cNvGrpSpPr/>
        <p:nvPr/>
      </p:nvGrpSpPr>
      <p:grpSpPr>
        <a:xfrm>
          <a:off x="0" y="0"/>
          <a:ext cx="0" cy="0"/>
          <a:chOff x="0" y="0"/>
          <a:chExt cx="0" cy="0"/>
        </a:xfrm>
      </p:grpSpPr>
      <p:sp>
        <p:nvSpPr>
          <p:cNvPr id="101" name="Εικόνα"/>
          <p:cNvSpPr>
            <a:spLocks noGrp="1"/>
          </p:cNvSpPr>
          <p:nvPr>
            <p:ph type="pic" sz="half" idx="21"/>
          </p:nvPr>
        </p:nvSpPr>
        <p:spPr>
          <a:xfrm>
            <a:off x="12232231" y="6024722"/>
            <a:ext cx="11497993" cy="8088517"/>
          </a:xfrm>
          <a:prstGeom prst="rect">
            <a:avLst/>
          </a:prstGeom>
          <a:ln w="9525">
            <a:round/>
          </a:ln>
        </p:spPr>
        <p:txBody>
          <a:bodyPr lIns="91439" tIns="45719" rIns="91439" bIns="45719" anchor="t">
            <a:noAutofit/>
          </a:bodyPr>
          <a:lstStyle/>
          <a:p>
            <a:endParaRPr/>
          </a:p>
        </p:txBody>
      </p:sp>
      <p:sp>
        <p:nvSpPr>
          <p:cNvPr id="102" name="Εικόνα"/>
          <p:cNvSpPr>
            <a:spLocks noGrp="1"/>
          </p:cNvSpPr>
          <p:nvPr>
            <p:ph type="pic" sz="half" idx="22"/>
          </p:nvPr>
        </p:nvSpPr>
        <p:spPr>
          <a:xfrm>
            <a:off x="12349986" y="635000"/>
            <a:ext cx="11226801" cy="6807200"/>
          </a:xfrm>
          <a:prstGeom prst="rect">
            <a:avLst/>
          </a:prstGeom>
          <a:ln w="9525">
            <a:round/>
          </a:ln>
        </p:spPr>
        <p:txBody>
          <a:bodyPr lIns="91439" tIns="45719" rIns="91439" bIns="45719" anchor="t">
            <a:noAutofit/>
          </a:bodyPr>
          <a:lstStyle/>
          <a:p>
            <a:endParaRPr/>
          </a:p>
        </p:txBody>
      </p:sp>
      <p:sp>
        <p:nvSpPr>
          <p:cNvPr id="103" name="Εικόνα"/>
          <p:cNvSpPr>
            <a:spLocks noGrp="1"/>
          </p:cNvSpPr>
          <p:nvPr>
            <p:ph type="pic" idx="23"/>
          </p:nvPr>
        </p:nvSpPr>
        <p:spPr>
          <a:xfrm>
            <a:off x="730989" y="-2438400"/>
            <a:ext cx="11050413" cy="16192500"/>
          </a:xfrm>
          <a:prstGeom prst="rect">
            <a:avLst/>
          </a:prstGeom>
          <a:ln w="9525">
            <a:round/>
          </a:ln>
        </p:spPr>
        <p:txBody>
          <a:bodyPr lIns="91439" tIns="45719" rIns="91439" bIns="45719" anchor="t">
            <a:noAutofit/>
          </a:bodyPr>
          <a:lstStyle/>
          <a:p>
            <a:endParaRPr/>
          </a:p>
        </p:txBody>
      </p:sp>
      <p:sp>
        <p:nvSpPr>
          <p:cNvPr id="104"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Παράθεση">
    <p:spTree>
      <p:nvGrpSpPr>
        <p:cNvPr id="1" name=""/>
        <p:cNvGrpSpPr/>
        <p:nvPr/>
      </p:nvGrpSpPr>
      <p:grpSpPr>
        <a:xfrm>
          <a:off x="0" y="0"/>
          <a:ext cx="0" cy="0"/>
          <a:chOff x="0" y="0"/>
          <a:chExt cx="0" cy="0"/>
        </a:xfrm>
      </p:grpSpPr>
      <p:sp>
        <p:nvSpPr>
          <p:cNvPr id="111" name="–Γιάννης Μηλοσπόρος"/>
          <p:cNvSpPr txBox="1">
            <a:spLocks noGrp="1"/>
          </p:cNvSpPr>
          <p:nvPr>
            <p:ph type="body" sz="quarter" idx="21"/>
          </p:nvPr>
        </p:nvSpPr>
        <p:spPr>
          <a:xfrm>
            <a:off x="990600" y="8420100"/>
            <a:ext cx="22390100" cy="812800"/>
          </a:xfrm>
          <a:prstGeom prst="rect">
            <a:avLst/>
          </a:prstGeom>
        </p:spPr>
        <p:txBody>
          <a:bodyPr anchor="t">
            <a:spAutoFit/>
          </a:bodyPr>
          <a:lstStyle>
            <a:lvl1pPr marL="0" indent="0" algn="ctr">
              <a:spcBef>
                <a:spcPts val="1700"/>
              </a:spcBef>
              <a:buClrTx/>
              <a:buSzTx/>
              <a:buFontTx/>
              <a:buNone/>
              <a:defRPr sz="4200" i="1">
                <a:latin typeface="Palatino"/>
                <a:ea typeface="Palatino"/>
                <a:cs typeface="Palatino"/>
                <a:sym typeface="Palatino"/>
              </a:defRPr>
            </a:lvl1pPr>
          </a:lstStyle>
          <a:p>
            <a:r>
              <a:t>–Γιάννης Μηλοσπόρος</a:t>
            </a:r>
          </a:p>
        </p:txBody>
      </p:sp>
      <p:sp>
        <p:nvSpPr>
          <p:cNvPr id="112" name="«Πληκτρολογήστε παράθεση εδώ.»"/>
          <p:cNvSpPr txBox="1">
            <a:spLocks noGrp="1"/>
          </p:cNvSpPr>
          <p:nvPr>
            <p:ph type="body" sz="quarter" idx="22"/>
          </p:nvPr>
        </p:nvSpPr>
        <p:spPr>
          <a:xfrm>
            <a:off x="2374900" y="6000750"/>
            <a:ext cx="19621500" cy="939800"/>
          </a:xfrm>
          <a:prstGeom prst="rect">
            <a:avLst/>
          </a:prstGeom>
        </p:spPr>
        <p:txBody>
          <a:bodyPr>
            <a:spAutoFit/>
          </a:bodyPr>
          <a:lstStyle>
            <a:lvl1pPr marL="0" indent="0" algn="ctr">
              <a:spcBef>
                <a:spcPts val="0"/>
              </a:spcBef>
              <a:buClrTx/>
              <a:buSzTx/>
              <a:buFontTx/>
              <a:buNone/>
              <a:defRPr>
                <a:latin typeface="Palatino"/>
                <a:ea typeface="Palatino"/>
                <a:cs typeface="Palatino"/>
                <a:sym typeface="Palatino"/>
              </a:defRPr>
            </a:lvl1pPr>
          </a:lstStyle>
          <a:p>
            <a:r>
              <a:t>«Πληκτρολογήστε παράθεση εδώ.» </a:t>
            </a:r>
          </a:p>
        </p:txBody>
      </p:sp>
      <p:sp>
        <p:nvSpPr>
          <p:cNvPr id="113"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2"/>
          <a:srcRect/>
          <a:stretch>
            <a:fillRect/>
          </a:stretch>
        </a:blipFill>
        <a:effectLst/>
      </p:bgPr>
    </p:bg>
    <p:spTree>
      <p:nvGrpSpPr>
        <p:cNvPr id="1" name=""/>
        <p:cNvGrpSpPr/>
        <p:nvPr/>
      </p:nvGrpSpPr>
      <p:grpSpPr>
        <a:xfrm>
          <a:off x="0" y="0"/>
          <a:ext cx="0" cy="0"/>
          <a:chOff x="0" y="0"/>
          <a:chExt cx="0" cy="0"/>
        </a:xfrm>
      </p:grpSpPr>
      <p:sp>
        <p:nvSpPr>
          <p:cNvPr id="2" name="Γραμμή"/>
          <p:cNvSpPr/>
          <p:nvPr/>
        </p:nvSpPr>
        <p:spPr>
          <a:xfrm>
            <a:off x="952500" y="30607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3" name="Γραμμή"/>
          <p:cNvSpPr/>
          <p:nvPr/>
        </p:nvSpPr>
        <p:spPr>
          <a:xfrm>
            <a:off x="952500" y="889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 name="Κείμενο τίτλου"/>
          <p:cNvSpPr txBox="1">
            <a:spLocks noGrp="1"/>
          </p:cNvSpPr>
          <p:nvPr>
            <p:ph type="title"/>
          </p:nvPr>
        </p:nvSpPr>
        <p:spPr>
          <a:xfrm>
            <a:off x="952500" y="1143000"/>
            <a:ext cx="22479000" cy="1663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Κείμενο τίτλου</a:t>
            </a:r>
          </a:p>
        </p:txBody>
      </p:sp>
      <p:sp>
        <p:nvSpPr>
          <p:cNvPr id="5" name="Επίπεδο κύριου τμήματος ένα…"/>
          <p:cNvSpPr txBox="1">
            <a:spLocks noGrp="1"/>
          </p:cNvSpPr>
          <p:nvPr>
            <p:ph type="body" idx="1"/>
          </p:nvPr>
        </p:nvSpPr>
        <p:spPr>
          <a:xfrm>
            <a:off x="952500" y="3695700"/>
            <a:ext cx="22479000" cy="857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6" name="Αριθμός σλάιντ"/>
          <p:cNvSpPr txBox="1">
            <a:spLocks noGrp="1"/>
          </p:cNvSpPr>
          <p:nvPr>
            <p:ph type="sldNum" sz="quarter" idx="2"/>
          </p:nvPr>
        </p:nvSpPr>
        <p:spPr>
          <a:xfrm>
            <a:off x="11976100" y="13017500"/>
            <a:ext cx="419100" cy="508000"/>
          </a:xfrm>
          <a:prstGeom prst="rect">
            <a:avLst/>
          </a:prstGeom>
          <a:ln w="12700">
            <a:miter lim="400000"/>
          </a:ln>
        </p:spPr>
        <p:txBody>
          <a:bodyPr wrap="none" lIns="50800" tIns="50800" rIns="50800" bIns="50800">
            <a:spAutoFit/>
          </a:bodyPr>
          <a:lstStyle>
            <a:lvl1pPr>
              <a:defRPr sz="2400">
                <a:solidFill>
                  <a:srgbClr val="4C4946"/>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transition spd="med"/>
  <p:txStyles>
    <p:titleStyle>
      <a:lvl1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1pPr>
      <a:lvl2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2pPr>
      <a:lvl3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3pPr>
      <a:lvl4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4pPr>
      <a:lvl5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5pPr>
      <a:lvl6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6pPr>
      <a:lvl7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7pPr>
      <a:lvl8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8pPr>
      <a:lvl9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9pPr>
    </p:titleStyle>
    <p:bodyStyle>
      <a:lvl1pPr marL="6096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1pPr>
      <a:lvl2pPr marL="12192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2pPr>
      <a:lvl3pPr marL="18288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3pPr>
      <a:lvl4pPr marL="24384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4pPr>
      <a:lvl5pPr marL="30480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5pPr>
      <a:lvl6pPr marL="36576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6pPr>
      <a:lvl7pPr marL="42672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7pPr>
      <a:lvl8pPr marL="48768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8pPr>
      <a:lvl9pPr marL="54864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image" Target="../media/image3.t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hyperlink" Target="https://docs.python.org/3/tutorial/floatingpoint.html" TargetMode="Externa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hI9CaQD7P6I" TargetMode="External"/><Relationship Id="rId2" Type="http://schemas.openxmlformats.org/officeDocument/2006/relationships/hyperlink" Target="https://en.wikipedia.org/wiki/Order_of_operations" TargetMode="External"/><Relationship Id="rId1" Type="http://schemas.openxmlformats.org/officeDocument/2006/relationships/slideLayout" Target="../slideLayouts/slideLayout5.xml"/><Relationship Id="rId4" Type="http://schemas.openxmlformats.org/officeDocument/2006/relationships/hyperlink" Target="https://www.youtube.com/watch?v=J2z5uzqxJNU"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hyperlink" Target="https://www.youtube.com/watch?v=r0_mi8ngNnM" TargetMode="Externa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hyperlink" Target="https://www.khanacademy.org/computing/computer-science/cryptography/modern-crypt/v/the-fundamental-theorem-of-arithmetic-1" TargetMode="Externa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hyperlink" Target="https://forms.office.com/Pages/DesignPage.aspx?origin=OfficeDotCom&amp;route=Start&amp;lang=el-GR&amp;fromAR=1#Analysis=true&amp;FormId=DQSIkWdsW0yxEjajBLZtrQAAAAAAAAAAAAa__eoh4EtUQTBaMTM1Sko2S0hZN002MlBSU01FODNTUi4u" TargetMode="External"/><Relationship Id="rId2" Type="http://schemas.openxmlformats.org/officeDocument/2006/relationships/hyperlink" Target="https://forms.office.com/Pages/ResponsePage.aspx?id=DQSIkWdsW0yxEjajBLZtrQAAAAAAAAAAAAa__eoh4EtUQTBaMTM1Sko2S0hZN002MlBSU01FODNTUi4u" TargetMode="Externa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4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tif"/></Relationships>
</file>

<file path=ppt/slides/_rels/slide5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Python"/>
          <p:cNvSpPr txBox="1">
            <a:spLocks noGrp="1"/>
          </p:cNvSpPr>
          <p:nvPr>
            <p:ph type="ctrTitle"/>
          </p:nvPr>
        </p:nvSpPr>
        <p:spPr>
          <a:prstGeom prst="rect">
            <a:avLst/>
          </a:prstGeom>
        </p:spPr>
        <p:txBody>
          <a:bodyPr/>
          <a:lstStyle/>
          <a:p>
            <a:r>
              <a:t>Python </a:t>
            </a:r>
          </a:p>
        </p:txBody>
      </p:sp>
      <p:sp>
        <p:nvSpPr>
          <p:cNvPr id="138" name="HANDS ON"/>
          <p:cNvSpPr txBox="1">
            <a:spLocks noGrp="1"/>
          </p:cNvSpPr>
          <p:nvPr>
            <p:ph type="subTitle" sz="quarter" idx="1"/>
          </p:nvPr>
        </p:nvSpPr>
        <p:spPr>
          <a:prstGeom prst="rect">
            <a:avLst/>
          </a:prstGeom>
        </p:spPr>
        <p:txBody>
          <a:bodyPr/>
          <a:lstStyle/>
          <a:p>
            <a:r>
              <a:t>HANDS ON                                 </a:t>
            </a:r>
          </a:p>
        </p:txBody>
      </p:sp>
      <p:sp>
        <p:nvSpPr>
          <p:cNvPr id="139"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a:t>
            </a:fld>
            <a:endParaRPr/>
          </a:p>
        </p:txBody>
      </p:sp>
      <p:pic>
        <p:nvPicPr>
          <p:cNvPr id="140" name="Εικόνα" descr="Εικόνα"/>
          <p:cNvPicPr>
            <a:picLocks noChangeAspect="1"/>
          </p:cNvPicPr>
          <p:nvPr/>
        </p:nvPicPr>
        <p:blipFill>
          <a:blip r:embed="rId2">
            <a:alphaModFix amt="70670"/>
          </a:blip>
          <a:stretch>
            <a:fillRect/>
          </a:stretch>
        </p:blipFill>
        <p:spPr>
          <a:xfrm>
            <a:off x="-1" y="-1"/>
            <a:ext cx="24384001" cy="13716001"/>
          </a:xfrm>
          <a:prstGeom prst="rect">
            <a:avLst/>
          </a:prstGeom>
          <a:ln w="12700">
            <a:miter lim="400000"/>
          </a:ln>
        </p:spPr>
      </p:pic>
      <p:pic>
        <p:nvPicPr>
          <p:cNvPr id="141" name="Εικόνα" descr="Εικόνα"/>
          <p:cNvPicPr>
            <a:picLocks noChangeAspect="1"/>
          </p:cNvPicPr>
          <p:nvPr/>
        </p:nvPicPr>
        <p:blipFill>
          <a:blip r:embed="rId3"/>
          <a:stretch>
            <a:fillRect/>
          </a:stretch>
        </p:blipFill>
        <p:spPr>
          <a:xfrm>
            <a:off x="0" y="0"/>
            <a:ext cx="24384000" cy="13716000"/>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LEARN PYTHON: SYNTAX"/>
          <p:cNvSpPr txBox="1">
            <a:spLocks noGrp="1"/>
          </p:cNvSpPr>
          <p:nvPr>
            <p:ph type="title"/>
          </p:nvPr>
        </p:nvSpPr>
        <p:spPr>
          <a:prstGeom prst="rect">
            <a:avLst/>
          </a:prstGeom>
        </p:spPr>
        <p:txBody>
          <a:bodyPr/>
          <a:lstStyle/>
          <a:p>
            <a:r>
              <a:t>LEARN PYTHON: SYNTAX</a:t>
            </a:r>
          </a:p>
        </p:txBody>
      </p:sp>
      <p:sp>
        <p:nvSpPr>
          <p:cNvPr id="185" name="Οδηγίες (01. Syntax / 03. Print.py)…"/>
          <p:cNvSpPr txBox="1">
            <a:spLocks noGrp="1"/>
          </p:cNvSpPr>
          <p:nvPr>
            <p:ph type="body" sz="half" idx="1"/>
          </p:nvPr>
        </p:nvSpPr>
        <p:spPr>
          <a:xfrm>
            <a:off x="952500" y="3797300"/>
            <a:ext cx="13124720" cy="8928100"/>
          </a:xfrm>
          <a:prstGeom prst="rect">
            <a:avLst/>
          </a:prstGeom>
        </p:spPr>
        <p:txBody>
          <a:bodyPr anchor="t"/>
          <a:lstStyle/>
          <a:p>
            <a:pPr marL="0" indent="0">
              <a:buClr>
                <a:srgbClr val="000000"/>
              </a:buClr>
              <a:buSzPct val="60000"/>
              <a:buNone/>
              <a:defRPr sz="5000"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03. </a:t>
            </a:r>
            <a:r>
              <a:rPr dirty="0" err="1"/>
              <a:t>Print.py</a:t>
            </a:r>
            <a:r>
              <a:rPr dirty="0"/>
              <a:t>)</a:t>
            </a:r>
          </a:p>
          <a:p>
            <a:pPr marL="512063" indent="-512063">
              <a:buClr>
                <a:srgbClr val="000000"/>
              </a:buClr>
              <a:buSzPct val="60000"/>
              <a:buChar char="✓"/>
              <a:defRPr sz="5000">
                <a:latin typeface="Avenir Next Regular"/>
                <a:ea typeface="Avenir Next Regular"/>
                <a:cs typeface="Avenir Next Regular"/>
                <a:sym typeface="Avenir Next Regular"/>
              </a:defRPr>
            </a:pPr>
            <a:r>
              <a:rPr dirty="0"/>
              <a:t> </a:t>
            </a:r>
            <a:r>
              <a:rPr dirty="0" err="1"/>
              <a:t>Εκτυ</a:t>
            </a:r>
            <a:r>
              <a:rPr dirty="0"/>
              <a:t>π</a:t>
            </a:r>
            <a:r>
              <a:rPr dirty="0" err="1"/>
              <a:t>ώστε</a:t>
            </a:r>
            <a:r>
              <a:rPr dirty="0"/>
              <a:t> </a:t>
            </a:r>
            <a:r>
              <a:rPr dirty="0" err="1"/>
              <a:t>τον</a:t>
            </a:r>
            <a:r>
              <a:rPr dirty="0"/>
              <a:t> </a:t>
            </a:r>
            <a:r>
              <a:rPr dirty="0" err="1"/>
              <a:t>χ</a:t>
            </a:r>
            <a:r>
              <a:rPr dirty="0"/>
              <a:t>α</a:t>
            </a:r>
            <a:r>
              <a:rPr dirty="0" err="1"/>
              <a:t>ιρετισμό</a:t>
            </a:r>
            <a:r>
              <a:rPr dirty="0"/>
              <a:t> “Hello World!”</a:t>
            </a:r>
          </a:p>
        </p:txBody>
      </p:sp>
      <p:pic>
        <p:nvPicPr>
          <p:cNvPr id="186"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5" name="Picture 2">
            <a:extLst>
              <a:ext uri="{FF2B5EF4-FFF2-40B4-BE49-F238E27FC236}">
                <a16:creationId xmlns:a16="http://schemas.microsoft.com/office/drawing/2014/main" id="{99BFCA1E-5F9F-7243-81CD-9F2B7CD66A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186"/>
                                        </p:tgtEl>
                                        <p:attrNameLst>
                                          <p:attrName>style.visibility</p:attrName>
                                        </p:attrNameLst>
                                      </p:cBhvr>
                                      <p:to>
                                        <p:strVal val="visible"/>
                                      </p:to>
                                    </p:set>
                                    <p:animScale>
                                      <p:cBhvr>
                                        <p:cTn id="7" dur="1000" decel="50000" fill="hold">
                                          <p:stCondLst>
                                            <p:cond delay="0"/>
                                          </p:stCondLst>
                                        </p:cTn>
                                        <p:tgtEl>
                                          <p:spTgt spid="18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86"/>
                                        </p:tgtEl>
                                        <p:attrNameLst>
                                          <p:attrName>ppt_x</p:attrName>
                                          <p:attrName>ppt_y</p:attrName>
                                        </p:attrNameLst>
                                      </p:cBhvr>
                                    </p:animMotion>
                                    <p:animEffect transition="in" filter="fade">
                                      <p:cBhvr>
                                        <p:cTn id="9" dur="1000"/>
                                        <p:tgtEl>
                                          <p:spTgt spid="186"/>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185">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185">
                                            <p:txEl>
                                              <p:pRg st="1" end="1"/>
                                            </p:txEl>
                                          </p:spTgt>
                                        </p:tgtEl>
                                        <p:attrNameLst>
                                          <p:attrName>ppt_w</p:attrName>
                                        </p:attrNameLst>
                                      </p:cBhvr>
                                    </p:anim>
                                    <p:anim by="(#ppt_w*0.50)" calcmode="lin" valueType="num">
                                      <p:cBhvr>
                                        <p:cTn id="13" dur="500" decel="50000" autoRev="1" fill="hold">
                                          <p:stCondLst>
                                            <p:cond delay="0"/>
                                          </p:stCondLst>
                                        </p:cTn>
                                        <p:tgtEl>
                                          <p:spTgt spid="185">
                                            <p:txEl>
                                              <p:pRg st="1" end="1"/>
                                            </p:txEl>
                                          </p:spTgt>
                                        </p:tgtEl>
                                        <p:attrNameLst>
                                          <p:attrName>ppt_x</p:attrName>
                                        </p:attrNameLst>
                                      </p:cBhvr>
                                    </p:anim>
                                    <p:anim from="(-#ppt_h/2)" to="(#ppt_y)" calcmode="lin" valueType="num">
                                      <p:cBhvr>
                                        <p:cTn id="14" dur="1000" fill="hold">
                                          <p:stCondLst>
                                            <p:cond delay="0"/>
                                          </p:stCondLst>
                                        </p:cTn>
                                        <p:tgtEl>
                                          <p:spTgt spid="185">
                                            <p:txEl>
                                              <p:pRg st="1" end="1"/>
                                            </p:txEl>
                                          </p:spTgt>
                                        </p:tgtEl>
                                        <p:attrNameLst>
                                          <p:attrName>ppt_y</p:attrName>
                                        </p:attrNameLst>
                                      </p:cBhvr>
                                    </p:anim>
                                    <p:animRot by="21600000">
                                      <p:cBhvr>
                                        <p:cTn id="15" dur="1000" fill="hold">
                                          <p:stCondLst>
                                            <p:cond delay="0"/>
                                          </p:stCondLst>
                                        </p:cTn>
                                        <p:tgtEl>
                                          <p:spTgt spid="185">
                                            <p:txEl>
                                              <p:pRg st="1" end="1"/>
                                            </p:txEl>
                                          </p:spTgt>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nodeType="clickEffect">
                                  <p:stCondLst>
                                    <p:cond delay="0"/>
                                  </p:stCondLst>
                                  <p:childTnLst>
                                    <p:animEffect transition="out" filter="blinds(horizontal)">
                                      <p:cBhvr>
                                        <p:cTn id="19" dur="500"/>
                                        <p:tgtEl>
                                          <p:spTgt spid="186"/>
                                        </p:tgtEl>
                                      </p:cBhvr>
                                    </p:animEffect>
                                    <p:set>
                                      <p:cBhvr>
                                        <p:cTn id="20" dur="1" fill="hold">
                                          <p:stCondLst>
                                            <p:cond delay="499"/>
                                          </p:stCondLst>
                                        </p:cTn>
                                        <p:tgtEl>
                                          <p:spTgt spid="186"/>
                                        </p:tgtEl>
                                        <p:attrNameLst>
                                          <p:attrName>style.visibility</p:attrName>
                                        </p:attrNameLst>
                                      </p:cBhvr>
                                      <p:to>
                                        <p:strVal val="hidden"/>
                                      </p:to>
                                    </p:set>
                                  </p:childTnLst>
                                </p:cTn>
                              </p:par>
                              <p:par>
                                <p:cTn id="21" presetID="21" presetClass="entr" presetSubtype="1"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heel(1)">
                                      <p:cBhvr>
                                        <p:cTn id="2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89" name="Οι προγραμματιστές αναφέρονται σε τμήματα κειμένου ως συμβολοσειρές. Στην τελευταία μας άσκηση, δημιουργήσαμε τη συμβολοσειρά &quot;Hello world!&quot;.…"/>
          <p:cNvSpPr txBox="1">
            <a:spLocks noGrp="1"/>
          </p:cNvSpPr>
          <p:nvPr>
            <p:ph type="body" idx="1"/>
          </p:nvPr>
        </p:nvSpPr>
        <p:spPr>
          <a:prstGeom prst="rect">
            <a:avLst/>
          </a:prstGeom>
        </p:spPr>
        <p:txBody>
          <a:bodyPr/>
          <a:lstStyle/>
          <a:p>
            <a:pPr marL="0" indent="0">
              <a:buClrTx/>
              <a:buSzTx/>
              <a:buFontTx/>
              <a:buNone/>
            </a:pPr>
            <a:r>
              <a:rPr dirty="0" err="1"/>
              <a:t>Οι</a:t>
            </a:r>
            <a:r>
              <a:rPr dirty="0"/>
              <a:t> π</a:t>
            </a:r>
            <a:r>
              <a:rPr dirty="0" err="1"/>
              <a:t>ρογρ</a:t>
            </a:r>
            <a:r>
              <a:rPr dirty="0"/>
              <a:t>α</a:t>
            </a:r>
            <a:r>
              <a:rPr dirty="0" err="1"/>
              <a:t>μμ</a:t>
            </a:r>
            <a:r>
              <a:rPr dirty="0"/>
              <a:t>α</a:t>
            </a:r>
            <a:r>
              <a:rPr dirty="0" err="1"/>
              <a:t>τιστές</a:t>
            </a:r>
            <a:r>
              <a:rPr dirty="0"/>
              <a:t> α</a:t>
            </a:r>
            <a:r>
              <a:rPr dirty="0" err="1"/>
              <a:t>ν</a:t>
            </a:r>
            <a:r>
              <a:rPr dirty="0"/>
              <a:t>α</a:t>
            </a:r>
            <a:r>
              <a:rPr dirty="0" err="1"/>
              <a:t>φέροντ</a:t>
            </a:r>
            <a:r>
              <a:rPr dirty="0"/>
              <a:t>α</a:t>
            </a:r>
            <a:r>
              <a:rPr dirty="0" err="1"/>
              <a:t>ι</a:t>
            </a:r>
            <a:r>
              <a:rPr dirty="0"/>
              <a:t> </a:t>
            </a:r>
            <a:r>
              <a:rPr dirty="0" err="1"/>
              <a:t>σε</a:t>
            </a:r>
            <a:r>
              <a:rPr dirty="0"/>
              <a:t> </a:t>
            </a:r>
            <a:r>
              <a:rPr dirty="0" err="1"/>
              <a:t>τμήμ</a:t>
            </a:r>
            <a:r>
              <a:rPr dirty="0"/>
              <a:t>α</a:t>
            </a:r>
            <a:r>
              <a:rPr dirty="0" err="1"/>
              <a:t>τ</a:t>
            </a:r>
            <a:r>
              <a:rPr dirty="0"/>
              <a:t>α </a:t>
            </a:r>
            <a:r>
              <a:rPr dirty="0" err="1"/>
              <a:t>κειμένου</a:t>
            </a:r>
            <a:r>
              <a:rPr dirty="0"/>
              <a:t> </a:t>
            </a:r>
            <a:r>
              <a:rPr dirty="0" err="1"/>
              <a:t>ως</a:t>
            </a:r>
            <a:r>
              <a:rPr dirty="0"/>
              <a:t> </a:t>
            </a:r>
            <a:r>
              <a:rPr dirty="0" err="1"/>
              <a:t>συμ</a:t>
            </a:r>
            <a:r>
              <a:rPr dirty="0"/>
              <a:t>β</a:t>
            </a:r>
            <a:r>
              <a:rPr dirty="0" err="1"/>
              <a:t>ολοσειρές</a:t>
            </a:r>
            <a:r>
              <a:rPr dirty="0"/>
              <a:t>. </a:t>
            </a:r>
            <a:r>
              <a:rPr dirty="0" err="1"/>
              <a:t>Στην</a:t>
            </a:r>
            <a:r>
              <a:rPr dirty="0"/>
              <a:t> </a:t>
            </a:r>
            <a:r>
              <a:rPr dirty="0" err="1"/>
              <a:t>τελευτ</a:t>
            </a:r>
            <a:r>
              <a:rPr dirty="0"/>
              <a:t>α</a:t>
            </a:r>
            <a:r>
              <a:rPr dirty="0" err="1"/>
              <a:t>ί</a:t>
            </a:r>
            <a:r>
              <a:rPr dirty="0"/>
              <a:t>α </a:t>
            </a:r>
            <a:r>
              <a:rPr dirty="0" err="1"/>
              <a:t>μ</a:t>
            </a:r>
            <a:r>
              <a:rPr dirty="0"/>
              <a:t>α</a:t>
            </a:r>
            <a:r>
              <a:rPr dirty="0" err="1"/>
              <a:t>ς</a:t>
            </a:r>
            <a:r>
              <a:rPr dirty="0"/>
              <a:t> </a:t>
            </a:r>
            <a:r>
              <a:rPr dirty="0" err="1"/>
              <a:t>άσκηση</a:t>
            </a:r>
            <a:r>
              <a:rPr dirty="0"/>
              <a:t>, </a:t>
            </a:r>
            <a:r>
              <a:rPr dirty="0" err="1"/>
              <a:t>δημιουργήσ</a:t>
            </a:r>
            <a:r>
              <a:rPr dirty="0"/>
              <a:t>α</a:t>
            </a:r>
            <a:r>
              <a:rPr dirty="0" err="1"/>
              <a:t>με</a:t>
            </a:r>
            <a:r>
              <a:rPr dirty="0"/>
              <a:t> </a:t>
            </a:r>
            <a:r>
              <a:rPr dirty="0" err="1"/>
              <a:t>τη</a:t>
            </a:r>
            <a:r>
              <a:rPr dirty="0"/>
              <a:t> </a:t>
            </a:r>
            <a:r>
              <a:rPr dirty="0" err="1"/>
              <a:t>συμ</a:t>
            </a:r>
            <a:r>
              <a:rPr dirty="0"/>
              <a:t>β</a:t>
            </a:r>
            <a:r>
              <a:rPr dirty="0" err="1"/>
              <a:t>ολοσειρά</a:t>
            </a:r>
            <a:r>
              <a:rPr dirty="0"/>
              <a:t> "Hello world!". </a:t>
            </a:r>
          </a:p>
          <a:p>
            <a:pPr marL="0" indent="0">
              <a:buClrTx/>
              <a:buSzTx/>
              <a:buFontTx/>
              <a:buNone/>
            </a:pPr>
            <a:r>
              <a:rPr dirty="0" err="1"/>
              <a:t>Στην</a:t>
            </a:r>
            <a:r>
              <a:rPr dirty="0"/>
              <a:t> Python </a:t>
            </a:r>
            <a:r>
              <a:rPr dirty="0" err="1"/>
              <a:t>μι</a:t>
            </a:r>
            <a:r>
              <a:rPr dirty="0"/>
              <a:t>α </a:t>
            </a:r>
            <a:r>
              <a:rPr dirty="0" err="1"/>
              <a:t>συμ</a:t>
            </a:r>
            <a:r>
              <a:rPr dirty="0"/>
              <a:t>β</a:t>
            </a:r>
            <a:r>
              <a:rPr dirty="0" err="1"/>
              <a:t>ολοσειρά</a:t>
            </a:r>
            <a:r>
              <a:rPr dirty="0"/>
              <a:t> π</a:t>
            </a:r>
            <a:r>
              <a:rPr dirty="0" err="1"/>
              <a:t>ερι</a:t>
            </a:r>
            <a:r>
              <a:rPr dirty="0"/>
              <a:t>β</a:t>
            </a:r>
            <a:r>
              <a:rPr dirty="0" err="1"/>
              <a:t>άλλετ</a:t>
            </a:r>
            <a:r>
              <a:rPr dirty="0"/>
              <a:t>α</a:t>
            </a:r>
            <a:r>
              <a:rPr dirty="0" err="1"/>
              <a:t>ι</a:t>
            </a:r>
            <a:r>
              <a:rPr dirty="0"/>
              <a:t> απ</a:t>
            </a:r>
            <a:r>
              <a:rPr dirty="0" err="1"/>
              <a:t>ό</a:t>
            </a:r>
            <a:r>
              <a:rPr dirty="0"/>
              <a:t> </a:t>
            </a:r>
            <a:r>
              <a:rPr dirty="0" err="1"/>
              <a:t>δι</a:t>
            </a:r>
            <a:r>
              <a:rPr dirty="0"/>
              <a:t>π</a:t>
            </a:r>
            <a:r>
              <a:rPr dirty="0" err="1"/>
              <a:t>λά</a:t>
            </a:r>
            <a:r>
              <a:rPr dirty="0"/>
              <a:t> </a:t>
            </a:r>
            <a:r>
              <a:rPr dirty="0" err="1"/>
              <a:t>εισ</a:t>
            </a:r>
            <a:r>
              <a:rPr dirty="0"/>
              <a:t>α</a:t>
            </a:r>
            <a:r>
              <a:rPr dirty="0" err="1"/>
              <a:t>γωγικά</a:t>
            </a:r>
            <a:r>
              <a:rPr dirty="0"/>
              <a:t> ("Hello world") </a:t>
            </a:r>
            <a:r>
              <a:rPr dirty="0" err="1"/>
              <a:t>ή</a:t>
            </a:r>
            <a:r>
              <a:rPr dirty="0"/>
              <a:t> </a:t>
            </a:r>
            <a:r>
              <a:rPr dirty="0" err="1"/>
              <a:t>με</a:t>
            </a:r>
            <a:r>
              <a:rPr dirty="0"/>
              <a:t> </a:t>
            </a:r>
            <a:r>
              <a:rPr dirty="0" err="1"/>
              <a:t>μονά</a:t>
            </a:r>
            <a:r>
              <a:rPr dirty="0"/>
              <a:t> </a:t>
            </a:r>
            <a:r>
              <a:rPr dirty="0" err="1"/>
              <a:t>εισ</a:t>
            </a:r>
            <a:r>
              <a:rPr dirty="0"/>
              <a:t>α</a:t>
            </a:r>
            <a:r>
              <a:rPr dirty="0" err="1"/>
              <a:t>γωγικά</a:t>
            </a:r>
            <a:r>
              <a:rPr dirty="0"/>
              <a:t> (‘Hello world’). </a:t>
            </a:r>
            <a:r>
              <a:rPr dirty="0" err="1"/>
              <a:t>Δεν</a:t>
            </a:r>
            <a:r>
              <a:rPr dirty="0"/>
              <a:t> </a:t>
            </a:r>
            <a:r>
              <a:rPr dirty="0" err="1"/>
              <a:t>έχει</a:t>
            </a:r>
            <a:r>
              <a:rPr dirty="0"/>
              <a:t> </a:t>
            </a:r>
            <a:r>
              <a:rPr dirty="0" err="1"/>
              <a:t>σημ</a:t>
            </a:r>
            <a:r>
              <a:rPr dirty="0"/>
              <a:t>α</a:t>
            </a:r>
            <a:r>
              <a:rPr dirty="0" err="1"/>
              <a:t>σί</a:t>
            </a:r>
            <a:r>
              <a:rPr dirty="0"/>
              <a:t>α π</a:t>
            </a:r>
            <a:r>
              <a:rPr dirty="0" err="1"/>
              <a:t>οιο</a:t>
            </a:r>
            <a:r>
              <a:rPr dirty="0"/>
              <a:t> </a:t>
            </a:r>
            <a:r>
              <a:rPr dirty="0" err="1"/>
              <a:t>είδος</a:t>
            </a:r>
            <a:r>
              <a:rPr dirty="0"/>
              <a:t> </a:t>
            </a:r>
            <a:r>
              <a:rPr dirty="0" err="1"/>
              <a:t>χρησιμο</a:t>
            </a:r>
            <a:r>
              <a:rPr dirty="0"/>
              <a:t>π</a:t>
            </a:r>
            <a:r>
              <a:rPr dirty="0" err="1"/>
              <a:t>οιείτε</a:t>
            </a:r>
            <a:r>
              <a:rPr dirty="0"/>
              <a:t>, απ</a:t>
            </a:r>
            <a:r>
              <a:rPr dirty="0" err="1"/>
              <a:t>λώς</a:t>
            </a:r>
            <a:r>
              <a:rPr dirty="0"/>
              <a:t> </a:t>
            </a:r>
            <a:r>
              <a:rPr dirty="0" err="1"/>
              <a:t>ν</a:t>
            </a:r>
            <a:r>
              <a:rPr dirty="0"/>
              <a:t>α </a:t>
            </a:r>
            <a:r>
              <a:rPr dirty="0" err="1"/>
              <a:t>είστε</a:t>
            </a:r>
            <a:r>
              <a:rPr dirty="0"/>
              <a:t> </a:t>
            </a:r>
            <a:r>
              <a:rPr dirty="0" err="1"/>
              <a:t>συνε</a:t>
            </a:r>
            <a:r>
              <a:rPr dirty="0"/>
              <a:t>π</a:t>
            </a:r>
            <a:r>
              <a:rPr dirty="0" err="1"/>
              <a:t>είς</a:t>
            </a:r>
            <a:r>
              <a:rPr dirty="0"/>
              <a:t>.</a:t>
            </a:r>
          </a:p>
        </p:txBody>
      </p:sp>
      <p:sp>
        <p:nvSpPr>
          <p:cNvPr id="190" name="Αριθμός σλάιντ"/>
          <p:cNvSpPr txBox="1">
            <a:spLocks noGrp="1"/>
          </p:cNvSpPr>
          <p:nvPr>
            <p:ph type="sldNum" sz="quarter" idx="4294967295"/>
          </p:nvPr>
        </p:nvSpPr>
        <p:spPr>
          <a:xfrm>
            <a:off x="11984434" y="13017500"/>
            <a:ext cx="402432"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a:t>
            </a:fld>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LEARN PYTHON: SYNTAX"/>
          <p:cNvSpPr txBox="1">
            <a:spLocks noGrp="1"/>
          </p:cNvSpPr>
          <p:nvPr>
            <p:ph type="title"/>
          </p:nvPr>
        </p:nvSpPr>
        <p:spPr>
          <a:prstGeom prst="rect">
            <a:avLst/>
          </a:prstGeom>
        </p:spPr>
        <p:txBody>
          <a:bodyPr/>
          <a:lstStyle/>
          <a:p>
            <a:r>
              <a:t>LEARN PYTHON: SYNTAX</a:t>
            </a:r>
          </a:p>
        </p:txBody>
      </p:sp>
      <p:sp>
        <p:nvSpPr>
          <p:cNvPr id="193" name="Οδηγίες (01. Syntax / 04. Strings.py)…"/>
          <p:cNvSpPr txBox="1">
            <a:spLocks noGrp="1"/>
          </p:cNvSpPr>
          <p:nvPr>
            <p:ph type="body" sz="half" idx="1"/>
          </p:nvPr>
        </p:nvSpPr>
        <p:spPr>
          <a:xfrm>
            <a:off x="952500" y="3797300"/>
            <a:ext cx="13520282" cy="8928100"/>
          </a:xfrm>
          <a:prstGeom prst="rect">
            <a:avLst/>
          </a:prstGeom>
        </p:spPr>
        <p:txBody>
          <a:bodyPr anchor="t"/>
          <a:lstStyle/>
          <a:p>
            <a:pPr marL="0" indent="0">
              <a:buClr>
                <a:srgbClr val="000000"/>
              </a:buClr>
              <a:buSzPct val="60000"/>
              <a:buNone/>
              <a:defRPr sz="5000"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04. </a:t>
            </a:r>
            <a:r>
              <a:rPr dirty="0" err="1"/>
              <a:t>Strings.py</a:t>
            </a:r>
            <a:r>
              <a:rPr dirty="0"/>
              <a:t>)</a:t>
            </a:r>
          </a:p>
          <a:p>
            <a:pPr marL="512064" indent="-512064">
              <a:buClr>
                <a:srgbClr val="000000"/>
              </a:buClr>
              <a:buSzPct val="60000"/>
              <a:buChar char="✓"/>
              <a:defRPr sz="5000">
                <a:latin typeface="Avenir Next Regular"/>
                <a:ea typeface="Avenir Next Regular"/>
                <a:cs typeface="Avenir Next Regular"/>
                <a:sym typeface="Avenir Next Regular"/>
              </a:defRPr>
            </a:pPr>
            <a:r>
              <a:rPr dirty="0"/>
              <a:t> </a:t>
            </a:r>
            <a:r>
              <a:rPr dirty="0" err="1"/>
              <a:t>Εκτυ</a:t>
            </a:r>
            <a:r>
              <a:rPr dirty="0"/>
              <a:t>π</a:t>
            </a:r>
            <a:r>
              <a:rPr dirty="0" err="1"/>
              <a:t>ώστε</a:t>
            </a:r>
            <a:r>
              <a:rPr dirty="0"/>
              <a:t> </a:t>
            </a:r>
            <a:r>
              <a:rPr dirty="0" err="1"/>
              <a:t>το</a:t>
            </a:r>
            <a:r>
              <a:rPr dirty="0"/>
              <a:t> </a:t>
            </a:r>
            <a:r>
              <a:rPr dirty="0" err="1"/>
              <a:t>όνομά</a:t>
            </a:r>
            <a:r>
              <a:rPr dirty="0"/>
              <a:t> </a:t>
            </a:r>
            <a:r>
              <a:rPr dirty="0" err="1"/>
              <a:t>σ</a:t>
            </a:r>
            <a:r>
              <a:rPr dirty="0"/>
              <a:t>α</a:t>
            </a:r>
            <a:r>
              <a:rPr dirty="0" err="1"/>
              <a:t>ς</a:t>
            </a:r>
            <a:r>
              <a:rPr dirty="0"/>
              <a:t> </a:t>
            </a:r>
            <a:r>
              <a:rPr dirty="0" err="1"/>
              <a:t>χρησιμο</a:t>
            </a:r>
            <a:r>
              <a:rPr dirty="0"/>
              <a:t>π</a:t>
            </a:r>
            <a:r>
              <a:rPr dirty="0" err="1"/>
              <a:t>οιώντ</a:t>
            </a:r>
            <a:r>
              <a:rPr dirty="0"/>
              <a:t>α</a:t>
            </a:r>
            <a:r>
              <a:rPr dirty="0" err="1"/>
              <a:t>ς</a:t>
            </a:r>
            <a:r>
              <a:rPr dirty="0"/>
              <a:t> </a:t>
            </a:r>
            <a:r>
              <a:rPr dirty="0" err="1"/>
              <a:t>την</a:t>
            </a:r>
            <a:r>
              <a:rPr dirty="0"/>
              <a:t> </a:t>
            </a:r>
            <a:r>
              <a:rPr dirty="0" err="1"/>
              <a:t>εντολή</a:t>
            </a:r>
            <a:r>
              <a:rPr dirty="0"/>
              <a:t> print ().</a:t>
            </a:r>
          </a:p>
          <a:p>
            <a:pPr marL="512064" indent="-512064">
              <a:buClr>
                <a:srgbClr val="000000"/>
              </a:buClr>
              <a:buSzPct val="60000"/>
              <a:buChar char="✓"/>
              <a:defRPr sz="5000">
                <a:latin typeface="Avenir Next Regular"/>
                <a:ea typeface="Avenir Next Regular"/>
                <a:cs typeface="Avenir Next Regular"/>
                <a:sym typeface="Avenir Next Regular"/>
              </a:defRPr>
            </a:pPr>
            <a:r>
              <a:rPr dirty="0"/>
              <a:t> </a:t>
            </a:r>
            <a:r>
              <a:rPr dirty="0" err="1"/>
              <a:t>Εάν</a:t>
            </a:r>
            <a:r>
              <a:rPr dirty="0"/>
              <a:t> </a:t>
            </a:r>
            <a:r>
              <a:rPr dirty="0" err="1"/>
              <a:t>η</a:t>
            </a:r>
            <a:r>
              <a:rPr dirty="0"/>
              <a:t> </a:t>
            </a:r>
            <a:r>
              <a:rPr dirty="0" err="1"/>
              <a:t>δήλωση</a:t>
            </a:r>
            <a:r>
              <a:rPr dirty="0"/>
              <a:t> </a:t>
            </a:r>
            <a:r>
              <a:rPr dirty="0" err="1"/>
              <a:t>εκτύ</a:t>
            </a:r>
            <a:r>
              <a:rPr dirty="0"/>
              <a:t>π</a:t>
            </a:r>
            <a:r>
              <a:rPr dirty="0" err="1"/>
              <a:t>ωσης</a:t>
            </a:r>
            <a:r>
              <a:rPr dirty="0"/>
              <a:t> </a:t>
            </a:r>
            <a:r>
              <a:rPr dirty="0" err="1"/>
              <a:t>χρησιμο</a:t>
            </a:r>
            <a:r>
              <a:rPr dirty="0"/>
              <a:t>π</a:t>
            </a:r>
            <a:r>
              <a:rPr dirty="0" err="1"/>
              <a:t>οιεί</a:t>
            </a:r>
            <a:r>
              <a:rPr dirty="0"/>
              <a:t> </a:t>
            </a:r>
            <a:r>
              <a:rPr dirty="0" err="1"/>
              <a:t>δι</a:t>
            </a:r>
            <a:r>
              <a:rPr dirty="0"/>
              <a:t>π</a:t>
            </a:r>
            <a:r>
              <a:rPr dirty="0" err="1"/>
              <a:t>λά</a:t>
            </a:r>
            <a:r>
              <a:rPr dirty="0"/>
              <a:t> </a:t>
            </a:r>
            <a:r>
              <a:rPr dirty="0" err="1"/>
              <a:t>εισ</a:t>
            </a:r>
            <a:r>
              <a:rPr dirty="0"/>
              <a:t>α</a:t>
            </a:r>
            <a:r>
              <a:rPr dirty="0" err="1"/>
              <a:t>γωγικά</a:t>
            </a:r>
            <a:r>
              <a:rPr dirty="0"/>
              <a:t> (“…“), α</a:t>
            </a:r>
            <a:r>
              <a:rPr dirty="0" err="1"/>
              <a:t>λλάξτε</a:t>
            </a:r>
            <a:r>
              <a:rPr dirty="0"/>
              <a:t> </a:t>
            </a:r>
            <a:r>
              <a:rPr dirty="0" err="1"/>
              <a:t>τ</a:t>
            </a:r>
            <a:r>
              <a:rPr dirty="0"/>
              <a:t>α </a:t>
            </a:r>
            <a:r>
              <a:rPr dirty="0" err="1"/>
              <a:t>σε</a:t>
            </a:r>
            <a:r>
              <a:rPr dirty="0"/>
              <a:t> </a:t>
            </a:r>
            <a:r>
              <a:rPr dirty="0" err="1"/>
              <a:t>μεμονωμέν</a:t>
            </a:r>
            <a:r>
              <a:rPr dirty="0"/>
              <a:t>α </a:t>
            </a:r>
            <a:r>
              <a:rPr dirty="0" err="1"/>
              <a:t>εισ</a:t>
            </a:r>
            <a:r>
              <a:rPr dirty="0"/>
              <a:t>α</a:t>
            </a:r>
            <a:r>
              <a:rPr dirty="0" err="1"/>
              <a:t>γωγικά</a:t>
            </a:r>
            <a:r>
              <a:rPr dirty="0"/>
              <a:t> (‘…‘). </a:t>
            </a:r>
            <a:r>
              <a:rPr dirty="0" err="1"/>
              <a:t>Εάν</a:t>
            </a:r>
            <a:r>
              <a:rPr dirty="0"/>
              <a:t> </a:t>
            </a:r>
            <a:r>
              <a:rPr dirty="0" err="1"/>
              <a:t>χρησιμο</a:t>
            </a:r>
            <a:r>
              <a:rPr dirty="0"/>
              <a:t>π</a:t>
            </a:r>
            <a:r>
              <a:rPr dirty="0" err="1"/>
              <a:t>οιεί</a:t>
            </a:r>
            <a:r>
              <a:rPr dirty="0"/>
              <a:t> </a:t>
            </a:r>
            <a:r>
              <a:rPr dirty="0" err="1"/>
              <a:t>μεμονωμέν</a:t>
            </a:r>
            <a:r>
              <a:rPr dirty="0"/>
              <a:t>α </a:t>
            </a:r>
            <a:r>
              <a:rPr dirty="0" err="1"/>
              <a:t>εισ</a:t>
            </a:r>
            <a:r>
              <a:rPr dirty="0"/>
              <a:t>α</a:t>
            </a:r>
            <a:r>
              <a:rPr dirty="0" err="1"/>
              <a:t>γωγικά</a:t>
            </a:r>
            <a:r>
              <a:rPr dirty="0"/>
              <a:t>   (‘…’) , α</a:t>
            </a:r>
            <a:r>
              <a:rPr dirty="0" err="1"/>
              <a:t>λλάξτε</a:t>
            </a:r>
            <a:r>
              <a:rPr dirty="0"/>
              <a:t> </a:t>
            </a:r>
            <a:r>
              <a:rPr dirty="0" err="1"/>
              <a:t>τ</a:t>
            </a:r>
            <a:r>
              <a:rPr dirty="0"/>
              <a:t>α </a:t>
            </a:r>
            <a:r>
              <a:rPr dirty="0" err="1"/>
              <a:t>σε</a:t>
            </a:r>
            <a:r>
              <a:rPr dirty="0"/>
              <a:t> </a:t>
            </a:r>
            <a:r>
              <a:rPr dirty="0" err="1"/>
              <a:t>δι</a:t>
            </a:r>
            <a:r>
              <a:rPr dirty="0"/>
              <a:t>π</a:t>
            </a:r>
            <a:r>
              <a:rPr dirty="0" err="1"/>
              <a:t>λά</a:t>
            </a:r>
            <a:r>
              <a:rPr dirty="0"/>
              <a:t> </a:t>
            </a:r>
            <a:r>
              <a:rPr dirty="0" err="1"/>
              <a:t>εισ</a:t>
            </a:r>
            <a:r>
              <a:rPr dirty="0"/>
              <a:t>α</a:t>
            </a:r>
            <a:r>
              <a:rPr dirty="0" err="1"/>
              <a:t>γωγικά</a:t>
            </a:r>
            <a:r>
              <a:rPr dirty="0"/>
              <a:t> (“…”).</a:t>
            </a:r>
          </a:p>
        </p:txBody>
      </p:sp>
      <p:sp>
        <p:nvSpPr>
          <p:cNvPr id="194"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12</a:t>
            </a:fld>
            <a:endParaRPr/>
          </a:p>
        </p:txBody>
      </p:sp>
      <p:pic>
        <p:nvPicPr>
          <p:cNvPr id="195"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6" name="Picture 2">
            <a:extLst>
              <a:ext uri="{FF2B5EF4-FFF2-40B4-BE49-F238E27FC236}">
                <a16:creationId xmlns:a16="http://schemas.microsoft.com/office/drawing/2014/main" id="{24F27E0C-73F7-A641-9CF8-1EDFA6912D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195"/>
                                        </p:tgtEl>
                                        <p:attrNameLst>
                                          <p:attrName>style.visibility</p:attrName>
                                        </p:attrNameLst>
                                      </p:cBhvr>
                                      <p:to>
                                        <p:strVal val="visible"/>
                                      </p:to>
                                    </p:set>
                                    <p:animScale>
                                      <p:cBhvr>
                                        <p:cTn id="7" dur="1000" decel="50000" fill="hold">
                                          <p:stCondLst>
                                            <p:cond delay="0"/>
                                          </p:stCondLst>
                                        </p:cTn>
                                        <p:tgtEl>
                                          <p:spTgt spid="19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95"/>
                                        </p:tgtEl>
                                        <p:attrNameLst>
                                          <p:attrName>ppt_x</p:attrName>
                                          <p:attrName>ppt_y</p:attrName>
                                        </p:attrNameLst>
                                      </p:cBhvr>
                                    </p:animMotion>
                                    <p:animEffect transition="in" filter="fade">
                                      <p:cBhvr>
                                        <p:cTn id="9" dur="1000"/>
                                        <p:tgtEl>
                                          <p:spTgt spid="195"/>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193">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193">
                                            <p:txEl>
                                              <p:pRg st="1" end="1"/>
                                            </p:txEl>
                                          </p:spTgt>
                                        </p:tgtEl>
                                        <p:attrNameLst>
                                          <p:attrName>ppt_w</p:attrName>
                                        </p:attrNameLst>
                                      </p:cBhvr>
                                    </p:anim>
                                    <p:anim by="(#ppt_w*0.50)" calcmode="lin" valueType="num">
                                      <p:cBhvr>
                                        <p:cTn id="13" dur="500" decel="50000" autoRev="1" fill="hold">
                                          <p:stCondLst>
                                            <p:cond delay="0"/>
                                          </p:stCondLst>
                                        </p:cTn>
                                        <p:tgtEl>
                                          <p:spTgt spid="193">
                                            <p:txEl>
                                              <p:pRg st="1" end="1"/>
                                            </p:txEl>
                                          </p:spTgt>
                                        </p:tgtEl>
                                        <p:attrNameLst>
                                          <p:attrName>ppt_x</p:attrName>
                                        </p:attrNameLst>
                                      </p:cBhvr>
                                    </p:anim>
                                    <p:anim from="(-#ppt_h/2)" to="(#ppt_y)" calcmode="lin" valueType="num">
                                      <p:cBhvr>
                                        <p:cTn id="14" dur="1000" fill="hold">
                                          <p:stCondLst>
                                            <p:cond delay="0"/>
                                          </p:stCondLst>
                                        </p:cTn>
                                        <p:tgtEl>
                                          <p:spTgt spid="193">
                                            <p:txEl>
                                              <p:pRg st="1" end="1"/>
                                            </p:txEl>
                                          </p:spTgt>
                                        </p:tgtEl>
                                        <p:attrNameLst>
                                          <p:attrName>ppt_y</p:attrName>
                                        </p:attrNameLst>
                                      </p:cBhvr>
                                    </p:anim>
                                    <p:animRot by="21600000">
                                      <p:cBhvr>
                                        <p:cTn id="15" dur="1000" fill="hold">
                                          <p:stCondLst>
                                            <p:cond delay="0"/>
                                          </p:stCondLst>
                                        </p:cTn>
                                        <p:tgtEl>
                                          <p:spTgt spid="193">
                                            <p:txEl>
                                              <p:pRg st="1" end="1"/>
                                            </p:txEl>
                                          </p:spTgt>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56" presetClass="entr" presetSubtype="0" fill="hold" nodeType="clickEffect">
                                  <p:stCondLst>
                                    <p:cond delay="0"/>
                                  </p:stCondLst>
                                  <p:iterate type="lt">
                                    <p:tmPct val="10000"/>
                                  </p:iterate>
                                  <p:childTnLst>
                                    <p:set>
                                      <p:cBhvr>
                                        <p:cTn id="19" dur="1" fill="hold">
                                          <p:stCondLst>
                                            <p:cond delay="0"/>
                                          </p:stCondLst>
                                        </p:cTn>
                                        <p:tgtEl>
                                          <p:spTgt spid="193">
                                            <p:txEl>
                                              <p:pRg st="2" end="2"/>
                                            </p:txEl>
                                          </p:spTgt>
                                        </p:tgtEl>
                                        <p:attrNameLst>
                                          <p:attrName>style.visibility</p:attrName>
                                        </p:attrNameLst>
                                      </p:cBhvr>
                                      <p:to>
                                        <p:strVal val="visible"/>
                                      </p:to>
                                    </p:set>
                                    <p:anim by="(-#ppt_w*2)" calcmode="lin" valueType="num">
                                      <p:cBhvr rctx="PPT">
                                        <p:cTn id="20" dur="500" autoRev="1" fill="hold">
                                          <p:stCondLst>
                                            <p:cond delay="0"/>
                                          </p:stCondLst>
                                        </p:cTn>
                                        <p:tgtEl>
                                          <p:spTgt spid="193">
                                            <p:txEl>
                                              <p:pRg st="2" end="2"/>
                                            </p:txEl>
                                          </p:spTgt>
                                        </p:tgtEl>
                                        <p:attrNameLst>
                                          <p:attrName>ppt_w</p:attrName>
                                        </p:attrNameLst>
                                      </p:cBhvr>
                                    </p:anim>
                                    <p:anim by="(#ppt_w*0.50)" calcmode="lin" valueType="num">
                                      <p:cBhvr>
                                        <p:cTn id="21" dur="500" decel="50000" autoRev="1" fill="hold">
                                          <p:stCondLst>
                                            <p:cond delay="0"/>
                                          </p:stCondLst>
                                        </p:cTn>
                                        <p:tgtEl>
                                          <p:spTgt spid="193">
                                            <p:txEl>
                                              <p:pRg st="2" end="2"/>
                                            </p:txEl>
                                          </p:spTgt>
                                        </p:tgtEl>
                                        <p:attrNameLst>
                                          <p:attrName>ppt_x</p:attrName>
                                        </p:attrNameLst>
                                      </p:cBhvr>
                                    </p:anim>
                                    <p:anim from="(-#ppt_h/2)" to="(#ppt_y)" calcmode="lin" valueType="num">
                                      <p:cBhvr>
                                        <p:cTn id="22" dur="1000" fill="hold">
                                          <p:stCondLst>
                                            <p:cond delay="0"/>
                                          </p:stCondLst>
                                        </p:cTn>
                                        <p:tgtEl>
                                          <p:spTgt spid="193">
                                            <p:txEl>
                                              <p:pRg st="2" end="2"/>
                                            </p:txEl>
                                          </p:spTgt>
                                        </p:tgtEl>
                                        <p:attrNameLst>
                                          <p:attrName>ppt_y</p:attrName>
                                        </p:attrNameLst>
                                      </p:cBhvr>
                                    </p:anim>
                                    <p:animRot by="21600000">
                                      <p:cBhvr>
                                        <p:cTn id="23" dur="1000" fill="hold">
                                          <p:stCondLst>
                                            <p:cond delay="0"/>
                                          </p:stCondLst>
                                        </p:cTn>
                                        <p:tgtEl>
                                          <p:spTgt spid="193">
                                            <p:txEl>
                                              <p:pRg st="2" end="2"/>
                                            </p:txEl>
                                          </p:spTgt>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nodeType="clickEffect">
                                  <p:stCondLst>
                                    <p:cond delay="0"/>
                                  </p:stCondLst>
                                  <p:childTnLst>
                                    <p:animEffect transition="out" filter="blinds(horizontal)">
                                      <p:cBhvr>
                                        <p:cTn id="27" dur="500"/>
                                        <p:tgtEl>
                                          <p:spTgt spid="195"/>
                                        </p:tgtEl>
                                      </p:cBhvr>
                                    </p:animEffect>
                                    <p:set>
                                      <p:cBhvr>
                                        <p:cTn id="28" dur="1" fill="hold">
                                          <p:stCondLst>
                                            <p:cond delay="499"/>
                                          </p:stCondLst>
                                        </p:cTn>
                                        <p:tgtEl>
                                          <p:spTgt spid="195"/>
                                        </p:tgtEl>
                                        <p:attrNameLst>
                                          <p:attrName>style.visibility</p:attrName>
                                        </p:attrNameLst>
                                      </p:cBhvr>
                                      <p:to>
                                        <p:strVal val="hidden"/>
                                      </p:to>
                                    </p:set>
                                  </p:childTnLst>
                                </p:cTn>
                              </p:par>
                              <p:par>
                                <p:cTn id="29" presetID="21" presetClass="entr" presetSubtype="1"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heel(1)">
                                      <p:cBhvr>
                                        <p:cTn id="3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98" name="Οι γλώσσες προγραμματισμού προσφέρουν μια μέθοδο αποθήκευσης δεδομένων για επαναχρησιμοποίηση. Εάν υπάρχει ένας χαιρετισμός που θέλουμε να παρουσιάσουμε, μια ημερομηνία που πρέπει να ξαναχρησιμοποιήσουμε ή ένα αναγνωριστικό χρήστη που πρέπει να θυμόμαστε"/>
          <p:cNvSpPr txBox="1">
            <a:spLocks noGrp="1"/>
          </p:cNvSpPr>
          <p:nvPr>
            <p:ph type="body" idx="1"/>
          </p:nvPr>
        </p:nvSpPr>
        <p:spPr>
          <a:xfrm>
            <a:off x="952500" y="3512990"/>
            <a:ext cx="22479000" cy="9183140"/>
          </a:xfrm>
          <a:prstGeom prst="rect">
            <a:avLst/>
          </a:prstGeom>
        </p:spPr>
        <p:txBody>
          <a:bodyPr/>
          <a:lstStyle/>
          <a:p>
            <a:pPr marL="0" indent="0" defTabSz="643889">
              <a:spcBef>
                <a:spcPts val="2600"/>
              </a:spcBef>
              <a:buClrTx/>
              <a:buSzTx/>
              <a:buFontTx/>
              <a:buNone/>
              <a:defRPr sz="3900"/>
            </a:pPr>
            <a:r>
              <a:t>Οι γλώσσες προγραμματισμού προσφέρουν μια μέθοδο αποθήκευσης δεδομένων για επαναχρησιμοποίηση. Εάν υπάρχει ένας χαιρετισμός που θέλουμε να παρουσιάσουμε, μια ημερομηνία που πρέπει να ξαναχρησιμοποιήσουμε ή ένα αναγνωριστικό χρήστη που πρέπει να θυμόμαστε, μπορούμε να δημιουργήσουμε μια μεταβλητή που μπορεί να αποθηκεύσει μια τιμή. Στο Python, εκχωρούμε μεταβλητές χρησιμοποιώντας το σύμβολο ίσον (=).</a:t>
            </a:r>
          </a:p>
          <a:p>
            <a:pPr marL="0" indent="0" defTabSz="643889">
              <a:spcBef>
                <a:spcPts val="2600"/>
              </a:spcBef>
              <a:buClrTx/>
              <a:buSzTx/>
              <a:buFontTx/>
              <a:buNone/>
              <a:defRPr sz="3900"/>
            </a:pPr>
            <a:r>
              <a:t>Στο παράδειγμα, αποθηκεύουμε το μήνυμα "Γεια σας" σε μια μεταβλητή που ονομάζεται message_string. Οι μεταβλητές δεν μπορούν να έχουν κενά ή σύμβολα στα ονόματά τους εκτός από μια υπογράμμιση (_). Δεν μπορούν να ξεκινήσουν με αριθμούς αλλά μπορούν να έχουν αριθμούς μετά το πρώτο γράμμα (π.χ., το cool_variable_5 είναι ΟΚ).</a:t>
            </a:r>
          </a:p>
          <a:p>
            <a:pPr marL="0" indent="0" defTabSz="643889">
              <a:spcBef>
                <a:spcPts val="2600"/>
              </a:spcBef>
              <a:buClrTx/>
              <a:buSzTx/>
              <a:buFontTx/>
              <a:buNone/>
              <a:defRPr sz="3900"/>
            </a:pPr>
            <a:r>
              <a:t>Αρχικά, δημιουργούμε τη μεταβλητή message_string, εκχωρούμε ένα μήνυμα καλωσορίσματος και εκτυπώνουμε τον χαιρετισμό. Στη συνέχεια, ενημερώνουμε το message_string σε ένα μήνυμα αναχώρησης και το εκτυπώνουμε.</a:t>
            </a:r>
          </a:p>
        </p:txBody>
      </p:sp>
      <p:sp>
        <p:nvSpPr>
          <p:cNvPr id="199"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13</a:t>
            </a:fld>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LEARN PYTHON: SYNTAX"/>
          <p:cNvSpPr txBox="1">
            <a:spLocks noGrp="1"/>
          </p:cNvSpPr>
          <p:nvPr>
            <p:ph type="title"/>
          </p:nvPr>
        </p:nvSpPr>
        <p:spPr>
          <a:prstGeom prst="rect">
            <a:avLst/>
          </a:prstGeom>
        </p:spPr>
        <p:txBody>
          <a:bodyPr/>
          <a:lstStyle/>
          <a:p>
            <a:r>
              <a:t>LEARN PYTHON: SYNTAX</a:t>
            </a:r>
          </a:p>
        </p:txBody>
      </p:sp>
      <p:sp>
        <p:nvSpPr>
          <p:cNvPr id="202" name="Οδηγίες (01. Syntax / 05. Variables.py)…"/>
          <p:cNvSpPr txBox="1">
            <a:spLocks noGrp="1"/>
          </p:cNvSpPr>
          <p:nvPr>
            <p:ph type="body" sz="half" idx="1"/>
          </p:nvPr>
        </p:nvSpPr>
        <p:spPr>
          <a:xfrm>
            <a:off x="952500" y="3797300"/>
            <a:ext cx="13108954" cy="8928100"/>
          </a:xfrm>
          <a:prstGeom prst="rect">
            <a:avLst/>
          </a:prstGeom>
        </p:spPr>
        <p:txBody>
          <a:bodyPr anchor="t"/>
          <a:lstStyle/>
          <a:p>
            <a:pPr marL="0" indent="0">
              <a:buClr>
                <a:srgbClr val="000000"/>
              </a:buClr>
              <a:buSzPct val="60000"/>
              <a:buNone/>
              <a:defRPr sz="5000"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05. </a:t>
            </a:r>
            <a:r>
              <a:rPr dirty="0" err="1"/>
              <a:t>Variables.py</a:t>
            </a:r>
            <a:r>
              <a:rPr dirty="0"/>
              <a:t>)</a:t>
            </a:r>
          </a:p>
          <a:p>
            <a:pPr marL="512063" indent="-512063">
              <a:buClr>
                <a:srgbClr val="000000"/>
              </a:buClr>
              <a:buSzPct val="60000"/>
              <a:buChar char="✓"/>
              <a:defRPr sz="5000">
                <a:latin typeface="Avenir Next Regular"/>
                <a:ea typeface="Avenir Next Regular"/>
                <a:cs typeface="Avenir Next Regular"/>
                <a:sym typeface="Avenir Next Regular"/>
              </a:defRPr>
            </a:pPr>
            <a:r>
              <a:rPr dirty="0"/>
              <a:t> </a:t>
            </a:r>
            <a:r>
              <a:rPr dirty="0" err="1"/>
              <a:t>Ενημερώστε</a:t>
            </a:r>
            <a:r>
              <a:rPr dirty="0"/>
              <a:t> </a:t>
            </a:r>
            <a:r>
              <a:rPr dirty="0" err="1"/>
              <a:t>την</a:t>
            </a:r>
            <a:r>
              <a:rPr dirty="0"/>
              <a:t> </a:t>
            </a:r>
            <a:r>
              <a:rPr dirty="0" err="1"/>
              <a:t>μετ</a:t>
            </a:r>
            <a:r>
              <a:rPr dirty="0"/>
              <a:t>αβ</a:t>
            </a:r>
            <a:r>
              <a:rPr dirty="0" err="1"/>
              <a:t>λητή</a:t>
            </a:r>
            <a:r>
              <a:rPr dirty="0"/>
              <a:t> </a:t>
            </a:r>
            <a:r>
              <a:rPr dirty="0" err="1"/>
              <a:t>γεύμ</a:t>
            </a:r>
            <a:r>
              <a:rPr dirty="0"/>
              <a:t>α “meal” </a:t>
            </a:r>
            <a:r>
              <a:rPr dirty="0" err="1"/>
              <a:t>γι</a:t>
            </a:r>
            <a:r>
              <a:rPr dirty="0"/>
              <a:t>α </a:t>
            </a:r>
            <a:r>
              <a:rPr dirty="0" err="1"/>
              <a:t>ν</a:t>
            </a:r>
            <a:r>
              <a:rPr dirty="0"/>
              <a:t>α α</a:t>
            </a:r>
            <a:r>
              <a:rPr dirty="0" err="1"/>
              <a:t>ντικ</a:t>
            </a:r>
            <a:r>
              <a:rPr dirty="0"/>
              <a:t>α</a:t>
            </a:r>
            <a:r>
              <a:rPr dirty="0" err="1"/>
              <a:t>το</a:t>
            </a:r>
            <a:r>
              <a:rPr dirty="0"/>
              <a:t>π</a:t>
            </a:r>
            <a:r>
              <a:rPr dirty="0" err="1"/>
              <a:t>τρίζει</a:t>
            </a:r>
            <a:r>
              <a:rPr dirty="0"/>
              <a:t> </a:t>
            </a:r>
            <a:r>
              <a:rPr dirty="0" err="1"/>
              <a:t>κάθε</a:t>
            </a:r>
            <a:r>
              <a:rPr dirty="0"/>
              <a:t> </a:t>
            </a:r>
            <a:r>
              <a:rPr dirty="0" err="1"/>
              <a:t>γεύμ</a:t>
            </a:r>
            <a:r>
              <a:rPr dirty="0"/>
              <a:t>α </a:t>
            </a:r>
            <a:r>
              <a:rPr dirty="0" err="1"/>
              <a:t>της</a:t>
            </a:r>
            <a:r>
              <a:rPr dirty="0"/>
              <a:t> </a:t>
            </a:r>
            <a:r>
              <a:rPr dirty="0" err="1"/>
              <a:t>ημέρ</a:t>
            </a:r>
            <a:r>
              <a:rPr dirty="0"/>
              <a:t>α</a:t>
            </a:r>
            <a:r>
              <a:rPr dirty="0" err="1"/>
              <a:t>ς</a:t>
            </a:r>
            <a:r>
              <a:rPr dirty="0"/>
              <a:t> π</a:t>
            </a:r>
            <a:r>
              <a:rPr dirty="0" err="1"/>
              <a:t>ριν</a:t>
            </a:r>
            <a:r>
              <a:rPr dirty="0"/>
              <a:t> </a:t>
            </a:r>
            <a:r>
              <a:rPr dirty="0" err="1"/>
              <a:t>το</a:t>
            </a:r>
            <a:r>
              <a:rPr dirty="0"/>
              <a:t> </a:t>
            </a:r>
            <a:r>
              <a:rPr dirty="0" err="1"/>
              <a:t>εκτυ</a:t>
            </a:r>
            <a:r>
              <a:rPr dirty="0"/>
              <a:t>π</a:t>
            </a:r>
            <a:r>
              <a:rPr dirty="0" err="1"/>
              <a:t>ώσουμε</a:t>
            </a:r>
            <a:r>
              <a:rPr dirty="0"/>
              <a:t>.</a:t>
            </a:r>
          </a:p>
        </p:txBody>
      </p:sp>
      <p:sp>
        <p:nvSpPr>
          <p:cNvPr id="203"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14</a:t>
            </a:fld>
            <a:endParaRPr/>
          </a:p>
        </p:txBody>
      </p:sp>
      <p:pic>
        <p:nvPicPr>
          <p:cNvPr id="204"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6" name="Picture 2">
            <a:extLst>
              <a:ext uri="{FF2B5EF4-FFF2-40B4-BE49-F238E27FC236}">
                <a16:creationId xmlns:a16="http://schemas.microsoft.com/office/drawing/2014/main" id="{0CAF05F7-63FF-5C4C-B65A-D46538E4AF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04"/>
                                        </p:tgtEl>
                                        <p:attrNameLst>
                                          <p:attrName>style.visibility</p:attrName>
                                        </p:attrNameLst>
                                      </p:cBhvr>
                                      <p:to>
                                        <p:strVal val="visible"/>
                                      </p:to>
                                    </p:set>
                                    <p:animScale>
                                      <p:cBhvr>
                                        <p:cTn id="7" dur="1000" decel="50000" fill="hold">
                                          <p:stCondLst>
                                            <p:cond delay="0"/>
                                          </p:stCondLst>
                                        </p:cTn>
                                        <p:tgtEl>
                                          <p:spTgt spid="20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04"/>
                                        </p:tgtEl>
                                        <p:attrNameLst>
                                          <p:attrName>ppt_x</p:attrName>
                                          <p:attrName>ppt_y</p:attrName>
                                        </p:attrNameLst>
                                      </p:cBhvr>
                                    </p:animMotion>
                                    <p:animEffect transition="in" filter="fade">
                                      <p:cBhvr>
                                        <p:cTn id="9" dur="1000"/>
                                        <p:tgtEl>
                                          <p:spTgt spid="204"/>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02">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02">
                                            <p:txEl>
                                              <p:pRg st="1" end="1"/>
                                            </p:txEl>
                                          </p:spTgt>
                                        </p:tgtEl>
                                        <p:attrNameLst>
                                          <p:attrName>ppt_w</p:attrName>
                                        </p:attrNameLst>
                                      </p:cBhvr>
                                    </p:anim>
                                    <p:anim by="(#ppt_w*0.50)" calcmode="lin" valueType="num">
                                      <p:cBhvr>
                                        <p:cTn id="13" dur="500" decel="50000" autoRev="1" fill="hold">
                                          <p:stCondLst>
                                            <p:cond delay="0"/>
                                          </p:stCondLst>
                                        </p:cTn>
                                        <p:tgtEl>
                                          <p:spTgt spid="202">
                                            <p:txEl>
                                              <p:pRg st="1" end="1"/>
                                            </p:txEl>
                                          </p:spTgt>
                                        </p:tgtEl>
                                        <p:attrNameLst>
                                          <p:attrName>ppt_x</p:attrName>
                                        </p:attrNameLst>
                                      </p:cBhvr>
                                    </p:anim>
                                    <p:anim from="(-#ppt_h/2)" to="(#ppt_y)" calcmode="lin" valueType="num">
                                      <p:cBhvr>
                                        <p:cTn id="14" dur="1000" fill="hold">
                                          <p:stCondLst>
                                            <p:cond delay="0"/>
                                          </p:stCondLst>
                                        </p:cTn>
                                        <p:tgtEl>
                                          <p:spTgt spid="202">
                                            <p:txEl>
                                              <p:pRg st="1" end="1"/>
                                            </p:txEl>
                                          </p:spTgt>
                                        </p:tgtEl>
                                        <p:attrNameLst>
                                          <p:attrName>ppt_y</p:attrName>
                                        </p:attrNameLst>
                                      </p:cBhvr>
                                    </p:anim>
                                    <p:animRot by="21600000">
                                      <p:cBhvr>
                                        <p:cTn id="15" dur="1000" fill="hold">
                                          <p:stCondLst>
                                            <p:cond delay="0"/>
                                          </p:stCondLst>
                                        </p:cTn>
                                        <p:tgtEl>
                                          <p:spTgt spid="202">
                                            <p:txEl>
                                              <p:pRg st="1" end="1"/>
                                            </p:txEl>
                                          </p:spTgt>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nodeType="clickEffect">
                                  <p:stCondLst>
                                    <p:cond delay="0"/>
                                  </p:stCondLst>
                                  <p:childTnLst>
                                    <p:animEffect transition="out" filter="blinds(horizontal)">
                                      <p:cBhvr>
                                        <p:cTn id="19" dur="500"/>
                                        <p:tgtEl>
                                          <p:spTgt spid="204"/>
                                        </p:tgtEl>
                                      </p:cBhvr>
                                    </p:animEffect>
                                    <p:set>
                                      <p:cBhvr>
                                        <p:cTn id="20" dur="1" fill="hold">
                                          <p:stCondLst>
                                            <p:cond delay="499"/>
                                          </p:stCondLst>
                                        </p:cTn>
                                        <p:tgtEl>
                                          <p:spTgt spid="204"/>
                                        </p:tgtEl>
                                        <p:attrNameLst>
                                          <p:attrName>style.visibility</p:attrName>
                                        </p:attrNameLst>
                                      </p:cBhvr>
                                      <p:to>
                                        <p:strVal val="hidden"/>
                                      </p:to>
                                    </p:set>
                                  </p:childTnLst>
                                </p:cTn>
                              </p:par>
                              <p:par>
                                <p:cTn id="21" presetID="21" presetClass="entr" presetSubtype="1"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heel(1)">
                                      <p:cBhvr>
                                        <p:cTn id="23"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07" name="Οι άνθρωποι είναι επιρρεπείς σε λάθη. Οι άνθρωποι είναι επίσης συνήθως υπεύθυνοι για τη δημιουργία προγραμμάτων. Για αντιστάθμιση, οι γλώσσες προγραμματισμού προσπαθούν να κατανοήσουν και να εξηγήσουν τα λάθη που έγιναν στα προγράμματα τους.…"/>
          <p:cNvSpPr txBox="1">
            <a:spLocks noGrp="1"/>
          </p:cNvSpPr>
          <p:nvPr>
            <p:ph type="body" idx="1"/>
          </p:nvPr>
        </p:nvSpPr>
        <p:spPr>
          <a:prstGeom prst="rect">
            <a:avLst/>
          </a:prstGeom>
        </p:spPr>
        <p:txBody>
          <a:bodyPr/>
          <a:lstStyle/>
          <a:p>
            <a:pPr marL="0" indent="0" defTabSz="759459">
              <a:spcBef>
                <a:spcPts val="3100"/>
              </a:spcBef>
              <a:buClrTx/>
              <a:buSzTx/>
              <a:buFontTx/>
              <a:buNone/>
              <a:defRPr sz="4600"/>
            </a:pPr>
            <a:r>
              <a:t>Οι άνθρωποι είναι επιρρεπείς σε λάθη. Οι άνθρωποι είναι επίσης συνήθως υπεύθυνοι για τη δημιουργία προγραμμάτων. Για αντιστάθμιση, οι γλώσσες προγραμματισμού προσπαθούν να κατανοήσουν και να εξηγήσουν τα λάθη που έγιναν στα προγράμματα τους.</a:t>
            </a:r>
          </a:p>
          <a:p>
            <a:pPr marL="0" indent="0" defTabSz="759459">
              <a:spcBef>
                <a:spcPts val="3100"/>
              </a:spcBef>
              <a:buClrTx/>
              <a:buSzTx/>
              <a:buFontTx/>
              <a:buNone/>
              <a:defRPr sz="4600"/>
            </a:pPr>
            <a:r>
              <a:t>Η Python αναφέρεται σε αυτά τα λάθη ως σφάλματα και θα δείξει την τοποθεσία όπου παρουσιάστηκε ένα σφάλμα με χαρακτήρα ^. Όταν τα προγράμματα ρίχνουν σφάλματα που δεν περιμέναμε να συναντήσουμε, ονομάζουμε αυτά τα σφάλματα “bugs”. Οι προγραμματιστές καλούν τη διαδικασία ενημέρωσης του προγράμματος έτσι ώστε να μην παράγει πλέον απρόσμενα σφάλματα εντοπισμού σφαλμάτων.</a:t>
            </a:r>
          </a:p>
        </p:txBody>
      </p:sp>
      <p:sp>
        <p:nvSpPr>
          <p:cNvPr id="208"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15</a:t>
            </a:fld>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11" name="Δύο κοινά σφάλματα που αντιμετωπίζουμε κατά τη σύνταξη της Python είναι το SyntaxError και το NameError.…"/>
          <p:cNvSpPr txBox="1">
            <a:spLocks noGrp="1"/>
          </p:cNvSpPr>
          <p:nvPr>
            <p:ph type="body" idx="1"/>
          </p:nvPr>
        </p:nvSpPr>
        <p:spPr>
          <a:prstGeom prst="rect">
            <a:avLst/>
          </a:prstGeom>
        </p:spPr>
        <p:txBody>
          <a:bodyPr/>
          <a:lstStyle/>
          <a:p>
            <a:pPr marL="0" indent="0" defTabSz="792479">
              <a:spcBef>
                <a:spcPts val="3200"/>
              </a:spcBef>
              <a:buClrTx/>
              <a:buSzTx/>
              <a:buFontTx/>
              <a:buNone/>
              <a:defRPr sz="4800"/>
            </a:pPr>
            <a:r>
              <a:t>Δύο κοινά σφάλματα που αντιμετωπίζουμε κατά τη σύνταξη της Python είναι το SyntaxError και το NameError.</a:t>
            </a:r>
          </a:p>
          <a:p>
            <a:pPr marL="585215" indent="-585215" defTabSz="792479">
              <a:spcBef>
                <a:spcPts val="3200"/>
              </a:spcBef>
              <a:defRPr sz="4800"/>
            </a:pPr>
            <a:r>
              <a:t>SyntaxError σημαίνει ότι υπάρχει κάποιο πρόβλημα με τον τρόπο με τον οποίο γράφεται το πρόγραμμά σας - σημεία στίξης που δεν ανήκουν, μια εντολή όπου δεν αναμένεται ή μια παρένθεση που λείπει μπορεί να προκαλέσει ένα SyntaxError.</a:t>
            </a:r>
          </a:p>
          <a:p>
            <a:pPr marL="585215" indent="-585215" defTabSz="792479">
              <a:spcBef>
                <a:spcPts val="3200"/>
              </a:spcBef>
              <a:defRPr sz="4800"/>
            </a:pPr>
            <a:r>
              <a:t>NameError εμφανίζεται όταν ο διερμηνέας Python βλέπει μια λέξη που δεν αναγνωρίζει. Ο κώδικας που περιέχει κάτι που μοιάζει με μεταβλητή αλλά δεν ορίστηκε ποτέ θα ρίξει ένα NameError.</a:t>
            </a:r>
          </a:p>
        </p:txBody>
      </p:sp>
      <p:sp>
        <p:nvSpPr>
          <p:cNvPr id="212"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16</a:t>
            </a:fld>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LEARN PYTHON: SYNTAX"/>
          <p:cNvSpPr txBox="1">
            <a:spLocks noGrp="1"/>
          </p:cNvSpPr>
          <p:nvPr>
            <p:ph type="title"/>
          </p:nvPr>
        </p:nvSpPr>
        <p:spPr>
          <a:prstGeom prst="rect">
            <a:avLst/>
          </a:prstGeom>
        </p:spPr>
        <p:txBody>
          <a:bodyPr/>
          <a:lstStyle/>
          <a:p>
            <a:r>
              <a:t>LEARN PYTHON: SYNTAX</a:t>
            </a:r>
          </a:p>
        </p:txBody>
      </p:sp>
      <p:sp>
        <p:nvSpPr>
          <p:cNvPr id="215" name="Οδηγίες (01. Syntax / 06. Errors.py)…"/>
          <p:cNvSpPr txBox="1">
            <a:spLocks noGrp="1"/>
          </p:cNvSpPr>
          <p:nvPr>
            <p:ph type="body" sz="half" idx="1"/>
          </p:nvPr>
        </p:nvSpPr>
        <p:spPr>
          <a:xfrm>
            <a:off x="952500" y="3289299"/>
            <a:ext cx="13530206" cy="9436101"/>
          </a:xfrm>
          <a:prstGeom prst="rect">
            <a:avLst/>
          </a:prstGeom>
        </p:spPr>
        <p:txBody>
          <a:bodyPr/>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06. </a:t>
            </a:r>
            <a:r>
              <a:rPr dirty="0" err="1"/>
              <a:t>Errors.py</a:t>
            </a:r>
            <a:r>
              <a:rPr dirty="0"/>
              <a:t>)</a:t>
            </a:r>
          </a:p>
          <a:p>
            <a:pPr marL="465978" indent="-465978" defTabSz="751205">
              <a:spcBef>
                <a:spcPts val="2200"/>
              </a:spcBef>
              <a:buClr>
                <a:srgbClr val="000000"/>
              </a:buClr>
              <a:buSzPct val="60000"/>
              <a:buChar char="✓"/>
              <a:defRPr sz="3822">
                <a:latin typeface="Avenir Next Regular"/>
                <a:ea typeface="Avenir Next Regular"/>
                <a:cs typeface="Avenir Next Regular"/>
                <a:sym typeface="Avenir Next Regular"/>
              </a:defRPr>
            </a:pPr>
            <a:r>
              <a:rPr dirty="0"/>
              <a:t> </a:t>
            </a:r>
            <a:r>
              <a:rPr dirty="0" err="1"/>
              <a:t>Ενδέχετ</a:t>
            </a:r>
            <a:r>
              <a:rPr dirty="0"/>
              <a:t>α</a:t>
            </a:r>
            <a:r>
              <a:rPr dirty="0" err="1"/>
              <a:t>ι</a:t>
            </a:r>
            <a:r>
              <a:rPr dirty="0"/>
              <a:t> </a:t>
            </a:r>
            <a:r>
              <a:rPr dirty="0" err="1"/>
              <a:t>ν</a:t>
            </a:r>
            <a:r>
              <a:rPr dirty="0"/>
              <a:t>α α</a:t>
            </a:r>
            <a:r>
              <a:rPr dirty="0" err="1"/>
              <a:t>ντιμετω</a:t>
            </a:r>
            <a:r>
              <a:rPr dirty="0"/>
              <a:t>π</a:t>
            </a:r>
            <a:r>
              <a:rPr dirty="0" err="1"/>
              <a:t>ίσετε</a:t>
            </a:r>
            <a:r>
              <a:rPr dirty="0"/>
              <a:t> </a:t>
            </a:r>
            <a:r>
              <a:rPr dirty="0" err="1"/>
              <a:t>έν</a:t>
            </a:r>
            <a:r>
              <a:rPr dirty="0"/>
              <a:t>α </a:t>
            </a:r>
            <a:r>
              <a:rPr dirty="0" err="1"/>
              <a:t>SyntaxError</a:t>
            </a:r>
            <a:r>
              <a:rPr dirty="0"/>
              <a:t> </a:t>
            </a:r>
            <a:r>
              <a:rPr dirty="0" err="1"/>
              <a:t>εάν</a:t>
            </a:r>
            <a:r>
              <a:rPr dirty="0"/>
              <a:t> α</a:t>
            </a:r>
            <a:r>
              <a:rPr dirty="0" err="1"/>
              <a:t>νοίξετε</a:t>
            </a:r>
            <a:r>
              <a:rPr dirty="0"/>
              <a:t> </a:t>
            </a:r>
            <a:r>
              <a:rPr dirty="0" err="1"/>
              <a:t>μι</a:t>
            </a:r>
            <a:r>
              <a:rPr dirty="0"/>
              <a:t>α </a:t>
            </a:r>
            <a:r>
              <a:rPr dirty="0" err="1"/>
              <a:t>συμ</a:t>
            </a:r>
            <a:r>
              <a:rPr dirty="0"/>
              <a:t>β</a:t>
            </a:r>
            <a:r>
              <a:rPr dirty="0" err="1"/>
              <a:t>ολοσειρά</a:t>
            </a:r>
            <a:r>
              <a:rPr dirty="0"/>
              <a:t> </a:t>
            </a:r>
            <a:r>
              <a:rPr dirty="0" err="1"/>
              <a:t>με</a:t>
            </a:r>
            <a:r>
              <a:rPr dirty="0"/>
              <a:t> </a:t>
            </a:r>
            <a:r>
              <a:rPr dirty="0" err="1"/>
              <a:t>δι</a:t>
            </a:r>
            <a:r>
              <a:rPr dirty="0"/>
              <a:t>π</a:t>
            </a:r>
            <a:r>
              <a:rPr dirty="0" err="1"/>
              <a:t>λά</a:t>
            </a:r>
            <a:r>
              <a:rPr dirty="0"/>
              <a:t> </a:t>
            </a:r>
            <a:r>
              <a:rPr dirty="0" err="1"/>
              <a:t>εισ</a:t>
            </a:r>
            <a:r>
              <a:rPr dirty="0"/>
              <a:t>α</a:t>
            </a:r>
            <a:r>
              <a:rPr dirty="0" err="1"/>
              <a:t>γωγικά</a:t>
            </a:r>
            <a:r>
              <a:rPr dirty="0"/>
              <a:t> </a:t>
            </a:r>
            <a:r>
              <a:rPr dirty="0" err="1"/>
              <a:t>κ</a:t>
            </a:r>
            <a:r>
              <a:rPr dirty="0"/>
              <a:t>α</a:t>
            </a:r>
            <a:r>
              <a:rPr dirty="0" err="1"/>
              <a:t>ι</a:t>
            </a:r>
            <a:r>
              <a:rPr dirty="0"/>
              <a:t> </a:t>
            </a:r>
            <a:r>
              <a:rPr dirty="0" err="1"/>
              <a:t>την</a:t>
            </a:r>
            <a:r>
              <a:rPr dirty="0"/>
              <a:t> </a:t>
            </a:r>
            <a:r>
              <a:rPr dirty="0" err="1"/>
              <a:t>τερμ</a:t>
            </a:r>
            <a:r>
              <a:rPr dirty="0"/>
              <a:t>α</a:t>
            </a:r>
            <a:r>
              <a:rPr dirty="0" err="1"/>
              <a:t>τίσετε</a:t>
            </a:r>
            <a:r>
              <a:rPr dirty="0"/>
              <a:t> </a:t>
            </a:r>
            <a:r>
              <a:rPr dirty="0" err="1"/>
              <a:t>με</a:t>
            </a:r>
            <a:r>
              <a:rPr dirty="0"/>
              <a:t> </a:t>
            </a:r>
            <a:r>
              <a:rPr dirty="0" err="1"/>
              <a:t>έν</a:t>
            </a:r>
            <a:r>
              <a:rPr dirty="0"/>
              <a:t>α </a:t>
            </a:r>
            <a:r>
              <a:rPr dirty="0" err="1"/>
              <a:t>μόνο</a:t>
            </a:r>
            <a:r>
              <a:rPr dirty="0"/>
              <a:t> απ</a:t>
            </a:r>
            <a:r>
              <a:rPr dirty="0" err="1"/>
              <a:t>όσ</a:t>
            </a:r>
            <a:r>
              <a:rPr dirty="0"/>
              <a:t>πα</a:t>
            </a:r>
            <a:r>
              <a:rPr dirty="0" err="1"/>
              <a:t>σμ</a:t>
            </a:r>
            <a:r>
              <a:rPr dirty="0"/>
              <a:t>α. </a:t>
            </a:r>
            <a:r>
              <a:rPr dirty="0" err="1"/>
              <a:t>Ενημερώστε</a:t>
            </a:r>
            <a:r>
              <a:rPr dirty="0"/>
              <a:t> </a:t>
            </a:r>
            <a:r>
              <a:rPr dirty="0" err="1"/>
              <a:t>τη</a:t>
            </a:r>
            <a:r>
              <a:rPr dirty="0"/>
              <a:t> </a:t>
            </a:r>
            <a:r>
              <a:rPr dirty="0" err="1"/>
              <a:t>συμ</a:t>
            </a:r>
            <a:r>
              <a:rPr dirty="0"/>
              <a:t>β</a:t>
            </a:r>
            <a:r>
              <a:rPr dirty="0" err="1"/>
              <a:t>ολοσειρά</a:t>
            </a:r>
            <a:r>
              <a:rPr dirty="0"/>
              <a:t> </a:t>
            </a:r>
            <a:r>
              <a:rPr dirty="0" err="1"/>
              <a:t>έτσι</a:t>
            </a:r>
            <a:r>
              <a:rPr dirty="0"/>
              <a:t> </a:t>
            </a:r>
            <a:r>
              <a:rPr dirty="0" err="1"/>
              <a:t>ώστε</a:t>
            </a:r>
            <a:r>
              <a:rPr dirty="0"/>
              <a:t> </a:t>
            </a:r>
            <a:r>
              <a:rPr dirty="0" err="1"/>
              <a:t>ν</a:t>
            </a:r>
            <a:r>
              <a:rPr dirty="0"/>
              <a:t>α </a:t>
            </a:r>
            <a:r>
              <a:rPr dirty="0" err="1"/>
              <a:t>ξεκινά</a:t>
            </a:r>
            <a:r>
              <a:rPr dirty="0"/>
              <a:t> </a:t>
            </a:r>
            <a:r>
              <a:rPr dirty="0" err="1"/>
              <a:t>κ</a:t>
            </a:r>
            <a:r>
              <a:rPr dirty="0"/>
              <a:t>α</a:t>
            </a:r>
            <a:r>
              <a:rPr dirty="0" err="1"/>
              <a:t>ι</a:t>
            </a:r>
            <a:r>
              <a:rPr dirty="0"/>
              <a:t> </a:t>
            </a:r>
            <a:r>
              <a:rPr dirty="0" err="1"/>
              <a:t>ν</a:t>
            </a:r>
            <a:r>
              <a:rPr dirty="0"/>
              <a:t>α </a:t>
            </a:r>
            <a:r>
              <a:rPr dirty="0" err="1"/>
              <a:t>τελειώνει</a:t>
            </a:r>
            <a:r>
              <a:rPr dirty="0"/>
              <a:t> </a:t>
            </a:r>
            <a:r>
              <a:rPr dirty="0" err="1"/>
              <a:t>με</a:t>
            </a:r>
            <a:r>
              <a:rPr dirty="0"/>
              <a:t> </a:t>
            </a:r>
            <a:r>
              <a:rPr dirty="0" err="1"/>
              <a:t>τ</a:t>
            </a:r>
            <a:r>
              <a:rPr dirty="0"/>
              <a:t>α </a:t>
            </a:r>
            <a:r>
              <a:rPr dirty="0" err="1"/>
              <a:t>ίδι</a:t>
            </a:r>
            <a:r>
              <a:rPr dirty="0"/>
              <a:t>α </a:t>
            </a:r>
            <a:r>
              <a:rPr dirty="0" err="1"/>
              <a:t>σημεί</a:t>
            </a:r>
            <a:r>
              <a:rPr dirty="0"/>
              <a:t>α </a:t>
            </a:r>
            <a:r>
              <a:rPr dirty="0" err="1"/>
              <a:t>στίξης</a:t>
            </a:r>
            <a:r>
              <a:rPr dirty="0"/>
              <a:t>.</a:t>
            </a:r>
          </a:p>
          <a:p>
            <a:pPr marL="465978" indent="-465978" defTabSz="751205">
              <a:spcBef>
                <a:spcPts val="2200"/>
              </a:spcBef>
              <a:buClr>
                <a:srgbClr val="000000"/>
              </a:buClr>
              <a:buSzPct val="60000"/>
              <a:buChar char="✓"/>
              <a:defRPr sz="3822">
                <a:latin typeface="Avenir Next Regular"/>
                <a:ea typeface="Avenir Next Regular"/>
                <a:cs typeface="Avenir Next Regular"/>
                <a:sym typeface="Avenir Next Regular"/>
              </a:defRPr>
            </a:pPr>
            <a:r>
              <a:rPr dirty="0" err="1"/>
              <a:t>Ενδέχετ</a:t>
            </a:r>
            <a:r>
              <a:rPr dirty="0"/>
              <a:t>α</a:t>
            </a:r>
            <a:r>
              <a:rPr dirty="0" err="1"/>
              <a:t>ι</a:t>
            </a:r>
            <a:r>
              <a:rPr dirty="0"/>
              <a:t> </a:t>
            </a:r>
            <a:r>
              <a:rPr dirty="0" err="1"/>
              <a:t>ν</a:t>
            </a:r>
            <a:r>
              <a:rPr dirty="0"/>
              <a:t>α α</a:t>
            </a:r>
            <a:r>
              <a:rPr dirty="0" err="1"/>
              <a:t>ντιμετω</a:t>
            </a:r>
            <a:r>
              <a:rPr dirty="0"/>
              <a:t>π</a:t>
            </a:r>
            <a:r>
              <a:rPr dirty="0" err="1"/>
              <a:t>ίσετε</a:t>
            </a:r>
            <a:r>
              <a:rPr dirty="0"/>
              <a:t> </a:t>
            </a:r>
            <a:r>
              <a:rPr dirty="0" err="1"/>
              <a:t>έν</a:t>
            </a:r>
            <a:r>
              <a:rPr dirty="0"/>
              <a:t>α </a:t>
            </a:r>
            <a:r>
              <a:rPr dirty="0" err="1"/>
              <a:t>NameError</a:t>
            </a:r>
            <a:r>
              <a:rPr dirty="0"/>
              <a:t> </a:t>
            </a:r>
            <a:r>
              <a:rPr dirty="0" err="1"/>
              <a:t>εάν</a:t>
            </a:r>
            <a:r>
              <a:rPr dirty="0"/>
              <a:t> π</a:t>
            </a:r>
            <a:r>
              <a:rPr dirty="0" err="1"/>
              <a:t>ροσ</a:t>
            </a:r>
            <a:r>
              <a:rPr dirty="0"/>
              <a:t>πα</a:t>
            </a:r>
            <a:r>
              <a:rPr dirty="0" err="1"/>
              <a:t>θήσετε</a:t>
            </a:r>
            <a:r>
              <a:rPr dirty="0"/>
              <a:t> </a:t>
            </a:r>
            <a:r>
              <a:rPr dirty="0" err="1"/>
              <a:t>ν</a:t>
            </a:r>
            <a:r>
              <a:rPr dirty="0"/>
              <a:t>α </a:t>
            </a:r>
            <a:r>
              <a:rPr dirty="0" err="1"/>
              <a:t>εκτυ</a:t>
            </a:r>
            <a:r>
              <a:rPr dirty="0"/>
              <a:t>π</a:t>
            </a:r>
            <a:r>
              <a:rPr dirty="0" err="1"/>
              <a:t>ώσετε</a:t>
            </a:r>
            <a:r>
              <a:rPr dirty="0"/>
              <a:t> </a:t>
            </a:r>
            <a:r>
              <a:rPr dirty="0" err="1"/>
              <a:t>μι</a:t>
            </a:r>
            <a:r>
              <a:rPr dirty="0"/>
              <a:t>α </a:t>
            </a:r>
            <a:r>
              <a:rPr dirty="0" err="1"/>
              <a:t>συμ</a:t>
            </a:r>
            <a:r>
              <a:rPr dirty="0"/>
              <a:t>β</a:t>
            </a:r>
            <a:r>
              <a:rPr dirty="0" err="1"/>
              <a:t>ολοσειρά</a:t>
            </a:r>
            <a:r>
              <a:rPr dirty="0"/>
              <a:t> </a:t>
            </a:r>
            <a:r>
              <a:rPr dirty="0" err="1"/>
              <a:t>λέξεων</a:t>
            </a:r>
            <a:r>
              <a:rPr dirty="0"/>
              <a:t> α</a:t>
            </a:r>
            <a:r>
              <a:rPr dirty="0" err="1"/>
              <a:t>λλά</a:t>
            </a:r>
            <a:r>
              <a:rPr dirty="0"/>
              <a:t> </a:t>
            </a:r>
            <a:r>
              <a:rPr dirty="0" err="1"/>
              <a:t>δεν</a:t>
            </a:r>
            <a:r>
              <a:rPr dirty="0"/>
              <a:t> </a:t>
            </a:r>
            <a:r>
              <a:rPr dirty="0" err="1"/>
              <a:t>μ</a:t>
            </a:r>
            <a:r>
              <a:rPr dirty="0"/>
              <a:t>π</a:t>
            </a:r>
            <a:r>
              <a:rPr dirty="0" err="1"/>
              <a:t>ορείτε</a:t>
            </a:r>
            <a:r>
              <a:rPr dirty="0"/>
              <a:t> </a:t>
            </a:r>
            <a:r>
              <a:rPr dirty="0" err="1"/>
              <a:t>ν</a:t>
            </a:r>
            <a:r>
              <a:rPr dirty="0"/>
              <a:t>α β</a:t>
            </a:r>
            <a:r>
              <a:rPr dirty="0" err="1"/>
              <a:t>άλετε</a:t>
            </a:r>
            <a:r>
              <a:rPr dirty="0"/>
              <a:t> </a:t>
            </a:r>
            <a:r>
              <a:rPr dirty="0" err="1"/>
              <a:t>εισ</a:t>
            </a:r>
            <a:r>
              <a:rPr dirty="0"/>
              <a:t>α</a:t>
            </a:r>
            <a:r>
              <a:rPr dirty="0" err="1"/>
              <a:t>γωγικά</a:t>
            </a:r>
            <a:r>
              <a:rPr dirty="0"/>
              <a:t>. </a:t>
            </a:r>
            <a:r>
              <a:rPr dirty="0" err="1"/>
              <a:t>Η</a:t>
            </a:r>
            <a:r>
              <a:rPr dirty="0"/>
              <a:t> Python α</a:t>
            </a:r>
            <a:r>
              <a:rPr dirty="0" err="1"/>
              <a:t>ν</a:t>
            </a:r>
            <a:r>
              <a:rPr dirty="0"/>
              <a:t>α</a:t>
            </a:r>
            <a:r>
              <a:rPr dirty="0" err="1"/>
              <a:t>μένει</a:t>
            </a:r>
            <a:r>
              <a:rPr dirty="0"/>
              <a:t> </a:t>
            </a:r>
            <a:r>
              <a:rPr dirty="0" err="1"/>
              <a:t>ότι</a:t>
            </a:r>
            <a:r>
              <a:rPr dirty="0"/>
              <a:t> </a:t>
            </a:r>
            <a:r>
              <a:rPr dirty="0" err="1"/>
              <a:t>η</a:t>
            </a:r>
            <a:r>
              <a:rPr dirty="0"/>
              <a:t> </a:t>
            </a:r>
            <a:r>
              <a:rPr dirty="0" err="1"/>
              <a:t>λέξη</a:t>
            </a:r>
            <a:r>
              <a:rPr dirty="0"/>
              <a:t> </a:t>
            </a:r>
            <a:r>
              <a:rPr dirty="0" err="1"/>
              <a:t>της</a:t>
            </a:r>
            <a:r>
              <a:rPr dirty="0"/>
              <a:t> </a:t>
            </a:r>
            <a:r>
              <a:rPr dirty="0" err="1"/>
              <a:t>συμ</a:t>
            </a:r>
            <a:r>
              <a:rPr dirty="0"/>
              <a:t>β</a:t>
            </a:r>
            <a:r>
              <a:rPr dirty="0" err="1"/>
              <a:t>ολοσειράς</a:t>
            </a:r>
            <a:r>
              <a:rPr dirty="0"/>
              <a:t> </a:t>
            </a:r>
            <a:r>
              <a:rPr dirty="0" err="1"/>
              <a:t>σ</a:t>
            </a:r>
            <a:r>
              <a:rPr dirty="0"/>
              <a:t>α</a:t>
            </a:r>
            <a:r>
              <a:rPr dirty="0" err="1"/>
              <a:t>ς</a:t>
            </a:r>
            <a:r>
              <a:rPr dirty="0"/>
              <a:t> </a:t>
            </a:r>
            <a:r>
              <a:rPr dirty="0" err="1"/>
              <a:t>θ</a:t>
            </a:r>
            <a:r>
              <a:rPr dirty="0"/>
              <a:t>α </a:t>
            </a:r>
            <a:r>
              <a:rPr dirty="0" err="1"/>
              <a:t>οριστεί</a:t>
            </a:r>
            <a:r>
              <a:rPr dirty="0"/>
              <a:t> α</a:t>
            </a:r>
            <a:r>
              <a:rPr dirty="0" err="1"/>
              <a:t>λλού</a:t>
            </a:r>
            <a:r>
              <a:rPr dirty="0"/>
              <a:t> α</a:t>
            </a:r>
            <a:r>
              <a:rPr dirty="0" err="1"/>
              <a:t>λλά</a:t>
            </a:r>
            <a:r>
              <a:rPr dirty="0"/>
              <a:t> </a:t>
            </a:r>
            <a:r>
              <a:rPr dirty="0" err="1"/>
              <a:t>δεν</a:t>
            </a:r>
            <a:r>
              <a:rPr dirty="0"/>
              <a:t> </a:t>
            </a:r>
            <a:r>
              <a:rPr dirty="0" err="1"/>
              <a:t>μ</a:t>
            </a:r>
            <a:r>
              <a:rPr dirty="0"/>
              <a:t>π</a:t>
            </a:r>
            <a:r>
              <a:rPr dirty="0" err="1"/>
              <a:t>ορεί</a:t>
            </a:r>
            <a:r>
              <a:rPr dirty="0"/>
              <a:t> </a:t>
            </a:r>
            <a:r>
              <a:rPr dirty="0" err="1"/>
              <a:t>ν</a:t>
            </a:r>
            <a:r>
              <a:rPr dirty="0"/>
              <a:t>α β</a:t>
            </a:r>
            <a:r>
              <a:rPr dirty="0" err="1"/>
              <a:t>ρει</a:t>
            </a:r>
            <a:r>
              <a:rPr dirty="0"/>
              <a:t> π</a:t>
            </a:r>
            <a:r>
              <a:rPr dirty="0" err="1"/>
              <a:t>ού</a:t>
            </a:r>
            <a:r>
              <a:rPr dirty="0"/>
              <a:t> </a:t>
            </a:r>
            <a:r>
              <a:rPr dirty="0" err="1"/>
              <a:t>έχει</a:t>
            </a:r>
            <a:r>
              <a:rPr dirty="0"/>
              <a:t> </a:t>
            </a:r>
            <a:r>
              <a:rPr dirty="0" err="1"/>
              <a:t>οριστεί</a:t>
            </a:r>
            <a:r>
              <a:rPr dirty="0"/>
              <a:t>. </a:t>
            </a:r>
            <a:r>
              <a:rPr dirty="0" err="1"/>
              <a:t>Προσθέστε</a:t>
            </a:r>
            <a:r>
              <a:rPr dirty="0"/>
              <a:t> </a:t>
            </a:r>
            <a:r>
              <a:rPr dirty="0" err="1"/>
              <a:t>εισ</a:t>
            </a:r>
            <a:r>
              <a:rPr dirty="0"/>
              <a:t>α</a:t>
            </a:r>
            <a:r>
              <a:rPr dirty="0" err="1"/>
              <a:t>γωγικά</a:t>
            </a:r>
            <a:r>
              <a:rPr dirty="0"/>
              <a:t> </a:t>
            </a:r>
            <a:r>
              <a:rPr dirty="0" err="1"/>
              <a:t>κ</a:t>
            </a:r>
            <a:r>
              <a:rPr dirty="0"/>
              <a:t>α</a:t>
            </a:r>
            <a:r>
              <a:rPr dirty="0" err="1"/>
              <a:t>ι</a:t>
            </a:r>
            <a:r>
              <a:rPr dirty="0"/>
              <a:t> </a:t>
            </a:r>
            <a:r>
              <a:rPr dirty="0" err="1"/>
              <a:t>στις</a:t>
            </a:r>
            <a:r>
              <a:rPr dirty="0"/>
              <a:t> </a:t>
            </a:r>
            <a:r>
              <a:rPr dirty="0" err="1"/>
              <a:t>δύο</a:t>
            </a:r>
            <a:r>
              <a:rPr dirty="0"/>
              <a:t> π</a:t>
            </a:r>
            <a:r>
              <a:rPr dirty="0" err="1"/>
              <a:t>λευρές</a:t>
            </a:r>
            <a:r>
              <a:rPr dirty="0"/>
              <a:t> </a:t>
            </a:r>
            <a:r>
              <a:rPr dirty="0" err="1"/>
              <a:t>της</a:t>
            </a:r>
            <a:r>
              <a:rPr dirty="0"/>
              <a:t> </a:t>
            </a:r>
            <a:r>
              <a:rPr dirty="0" err="1"/>
              <a:t>συμ</a:t>
            </a:r>
            <a:r>
              <a:rPr dirty="0"/>
              <a:t>β</a:t>
            </a:r>
            <a:r>
              <a:rPr dirty="0" err="1"/>
              <a:t>ολοσειράς</a:t>
            </a:r>
            <a:r>
              <a:rPr dirty="0"/>
              <a:t> </a:t>
            </a:r>
            <a:r>
              <a:rPr dirty="0" err="1"/>
              <a:t>γι</a:t>
            </a:r>
            <a:r>
              <a:rPr dirty="0"/>
              <a:t>α </a:t>
            </a:r>
            <a:r>
              <a:rPr dirty="0" err="1"/>
              <a:t>ν</a:t>
            </a:r>
            <a:r>
              <a:rPr dirty="0"/>
              <a:t>α </a:t>
            </a:r>
            <a:r>
              <a:rPr dirty="0" err="1"/>
              <a:t>σκου</a:t>
            </a:r>
            <a:r>
              <a:rPr dirty="0"/>
              <a:t>π</a:t>
            </a:r>
            <a:r>
              <a:rPr dirty="0" err="1"/>
              <a:t>ίσετε</a:t>
            </a:r>
            <a:r>
              <a:rPr dirty="0"/>
              <a:t> α</a:t>
            </a:r>
            <a:r>
              <a:rPr dirty="0" err="1"/>
              <a:t>υτό</a:t>
            </a:r>
            <a:r>
              <a:rPr dirty="0"/>
              <a:t> </a:t>
            </a:r>
            <a:r>
              <a:rPr dirty="0" err="1"/>
              <a:t>το</a:t>
            </a:r>
            <a:r>
              <a:rPr dirty="0"/>
              <a:t> </a:t>
            </a:r>
            <a:r>
              <a:rPr dirty="0" err="1"/>
              <a:t>σφάλμ</a:t>
            </a:r>
            <a:r>
              <a:rPr dirty="0"/>
              <a:t>α.</a:t>
            </a:r>
          </a:p>
        </p:txBody>
      </p:sp>
      <p:sp>
        <p:nvSpPr>
          <p:cNvPr id="216"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17</a:t>
            </a:fld>
            <a:endParaRPr/>
          </a:p>
        </p:txBody>
      </p:sp>
      <p:pic>
        <p:nvPicPr>
          <p:cNvPr id="217"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6" name="Picture 2">
            <a:extLst>
              <a:ext uri="{FF2B5EF4-FFF2-40B4-BE49-F238E27FC236}">
                <a16:creationId xmlns:a16="http://schemas.microsoft.com/office/drawing/2014/main" id="{2A8C255B-961C-2E41-89D3-5FB21D9E8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17"/>
                                        </p:tgtEl>
                                        <p:attrNameLst>
                                          <p:attrName>style.visibility</p:attrName>
                                        </p:attrNameLst>
                                      </p:cBhvr>
                                      <p:to>
                                        <p:strVal val="visible"/>
                                      </p:to>
                                    </p:set>
                                    <p:animScale>
                                      <p:cBhvr>
                                        <p:cTn id="7" dur="1000" decel="50000" fill="hold">
                                          <p:stCondLst>
                                            <p:cond delay="0"/>
                                          </p:stCondLst>
                                        </p:cTn>
                                        <p:tgtEl>
                                          <p:spTgt spid="2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17"/>
                                        </p:tgtEl>
                                        <p:attrNameLst>
                                          <p:attrName>ppt_x</p:attrName>
                                          <p:attrName>ppt_y</p:attrName>
                                        </p:attrNameLst>
                                      </p:cBhvr>
                                    </p:animMotion>
                                    <p:animEffect transition="in" filter="fade">
                                      <p:cBhvr>
                                        <p:cTn id="9" dur="1000"/>
                                        <p:tgtEl>
                                          <p:spTgt spid="217"/>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15">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15">
                                            <p:txEl>
                                              <p:pRg st="1" end="1"/>
                                            </p:txEl>
                                          </p:spTgt>
                                        </p:tgtEl>
                                        <p:attrNameLst>
                                          <p:attrName>ppt_w</p:attrName>
                                        </p:attrNameLst>
                                      </p:cBhvr>
                                    </p:anim>
                                    <p:anim by="(#ppt_w*0.50)" calcmode="lin" valueType="num">
                                      <p:cBhvr>
                                        <p:cTn id="13" dur="500" decel="50000" autoRev="1" fill="hold">
                                          <p:stCondLst>
                                            <p:cond delay="0"/>
                                          </p:stCondLst>
                                        </p:cTn>
                                        <p:tgtEl>
                                          <p:spTgt spid="215">
                                            <p:txEl>
                                              <p:pRg st="1" end="1"/>
                                            </p:txEl>
                                          </p:spTgt>
                                        </p:tgtEl>
                                        <p:attrNameLst>
                                          <p:attrName>ppt_x</p:attrName>
                                        </p:attrNameLst>
                                      </p:cBhvr>
                                    </p:anim>
                                    <p:anim from="(-#ppt_h/2)" to="(#ppt_y)" calcmode="lin" valueType="num">
                                      <p:cBhvr>
                                        <p:cTn id="14" dur="1000" fill="hold">
                                          <p:stCondLst>
                                            <p:cond delay="0"/>
                                          </p:stCondLst>
                                        </p:cTn>
                                        <p:tgtEl>
                                          <p:spTgt spid="215">
                                            <p:txEl>
                                              <p:pRg st="1" end="1"/>
                                            </p:txEl>
                                          </p:spTgt>
                                        </p:tgtEl>
                                        <p:attrNameLst>
                                          <p:attrName>ppt_y</p:attrName>
                                        </p:attrNameLst>
                                      </p:cBhvr>
                                    </p:anim>
                                    <p:animRot by="21600000">
                                      <p:cBhvr>
                                        <p:cTn id="15" dur="1000" fill="hold">
                                          <p:stCondLst>
                                            <p:cond delay="0"/>
                                          </p:stCondLst>
                                        </p:cTn>
                                        <p:tgtEl>
                                          <p:spTgt spid="215">
                                            <p:txEl>
                                              <p:pRg st="1" end="1"/>
                                            </p:txEl>
                                          </p:spTgt>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56" presetClass="entr" presetSubtype="0" fill="hold" nodeType="clickEffect">
                                  <p:stCondLst>
                                    <p:cond delay="0"/>
                                  </p:stCondLst>
                                  <p:iterate type="lt">
                                    <p:tmPct val="10000"/>
                                  </p:iterate>
                                  <p:childTnLst>
                                    <p:set>
                                      <p:cBhvr>
                                        <p:cTn id="19" dur="1" fill="hold">
                                          <p:stCondLst>
                                            <p:cond delay="0"/>
                                          </p:stCondLst>
                                        </p:cTn>
                                        <p:tgtEl>
                                          <p:spTgt spid="215">
                                            <p:txEl>
                                              <p:pRg st="2" end="2"/>
                                            </p:txEl>
                                          </p:spTgt>
                                        </p:tgtEl>
                                        <p:attrNameLst>
                                          <p:attrName>style.visibility</p:attrName>
                                        </p:attrNameLst>
                                      </p:cBhvr>
                                      <p:to>
                                        <p:strVal val="visible"/>
                                      </p:to>
                                    </p:set>
                                    <p:anim by="(-#ppt_w*2)" calcmode="lin" valueType="num">
                                      <p:cBhvr rctx="PPT">
                                        <p:cTn id="20" dur="500" autoRev="1" fill="hold">
                                          <p:stCondLst>
                                            <p:cond delay="0"/>
                                          </p:stCondLst>
                                        </p:cTn>
                                        <p:tgtEl>
                                          <p:spTgt spid="215">
                                            <p:txEl>
                                              <p:pRg st="2" end="2"/>
                                            </p:txEl>
                                          </p:spTgt>
                                        </p:tgtEl>
                                        <p:attrNameLst>
                                          <p:attrName>ppt_w</p:attrName>
                                        </p:attrNameLst>
                                      </p:cBhvr>
                                    </p:anim>
                                    <p:anim by="(#ppt_w*0.50)" calcmode="lin" valueType="num">
                                      <p:cBhvr>
                                        <p:cTn id="21" dur="500" decel="50000" autoRev="1" fill="hold">
                                          <p:stCondLst>
                                            <p:cond delay="0"/>
                                          </p:stCondLst>
                                        </p:cTn>
                                        <p:tgtEl>
                                          <p:spTgt spid="215">
                                            <p:txEl>
                                              <p:pRg st="2" end="2"/>
                                            </p:txEl>
                                          </p:spTgt>
                                        </p:tgtEl>
                                        <p:attrNameLst>
                                          <p:attrName>ppt_x</p:attrName>
                                        </p:attrNameLst>
                                      </p:cBhvr>
                                    </p:anim>
                                    <p:anim from="(-#ppt_h/2)" to="(#ppt_y)" calcmode="lin" valueType="num">
                                      <p:cBhvr>
                                        <p:cTn id="22" dur="1000" fill="hold">
                                          <p:stCondLst>
                                            <p:cond delay="0"/>
                                          </p:stCondLst>
                                        </p:cTn>
                                        <p:tgtEl>
                                          <p:spTgt spid="215">
                                            <p:txEl>
                                              <p:pRg st="2" end="2"/>
                                            </p:txEl>
                                          </p:spTgt>
                                        </p:tgtEl>
                                        <p:attrNameLst>
                                          <p:attrName>ppt_y</p:attrName>
                                        </p:attrNameLst>
                                      </p:cBhvr>
                                    </p:anim>
                                    <p:animRot by="21600000">
                                      <p:cBhvr>
                                        <p:cTn id="23" dur="1000" fill="hold">
                                          <p:stCondLst>
                                            <p:cond delay="0"/>
                                          </p:stCondLst>
                                        </p:cTn>
                                        <p:tgtEl>
                                          <p:spTgt spid="215">
                                            <p:txEl>
                                              <p:pRg st="2" end="2"/>
                                            </p:txEl>
                                          </p:spTgt>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nodeType="clickEffect">
                                  <p:stCondLst>
                                    <p:cond delay="0"/>
                                  </p:stCondLst>
                                  <p:childTnLst>
                                    <p:animEffect transition="out" filter="blinds(horizontal)">
                                      <p:cBhvr>
                                        <p:cTn id="27" dur="500"/>
                                        <p:tgtEl>
                                          <p:spTgt spid="217"/>
                                        </p:tgtEl>
                                      </p:cBhvr>
                                    </p:animEffect>
                                    <p:set>
                                      <p:cBhvr>
                                        <p:cTn id="28" dur="1" fill="hold">
                                          <p:stCondLst>
                                            <p:cond delay="499"/>
                                          </p:stCondLst>
                                        </p:cTn>
                                        <p:tgtEl>
                                          <p:spTgt spid="217"/>
                                        </p:tgtEl>
                                        <p:attrNameLst>
                                          <p:attrName>style.visibility</p:attrName>
                                        </p:attrNameLst>
                                      </p:cBhvr>
                                      <p:to>
                                        <p:strVal val="hidden"/>
                                      </p:to>
                                    </p:set>
                                  </p:childTnLst>
                                </p:cTn>
                              </p:par>
                              <p:par>
                                <p:cTn id="29" presetID="21" presetClass="entr" presetSubtype="1"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heel(1)">
                                      <p:cBhvr>
                                        <p:cTn id="3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20" name="Οι υπολογιστές μπορούν να κατανοήσουν πολύ περισσότερα από απλές συμβολοσειρές κειμένου. Η Python έχει μερικούς αριθμούς αριθμητικών δεδομένων. Έχει πολλούς τρόπους αποθήκευσης αριθμών. Ποιο χρησιμοποιείτε εξαρτάται από τον επιδιωκόμενο σκοπό για τον αρι"/>
          <p:cNvSpPr txBox="1">
            <a:spLocks noGrp="1"/>
          </p:cNvSpPr>
          <p:nvPr>
            <p:ph type="body" idx="1"/>
          </p:nvPr>
        </p:nvSpPr>
        <p:spPr>
          <a:xfrm>
            <a:off x="952500" y="3180404"/>
            <a:ext cx="22479000" cy="9087796"/>
          </a:xfrm>
          <a:prstGeom prst="rect">
            <a:avLst/>
          </a:prstGeom>
        </p:spPr>
        <p:txBody>
          <a:bodyPr/>
          <a:lstStyle>
            <a:lvl1pPr marL="0" indent="0">
              <a:buClrTx/>
              <a:buSzTx/>
              <a:buFontTx/>
              <a:buNone/>
            </a:lvl1pPr>
          </a:lstStyle>
          <a:p>
            <a:r>
              <a:t>Οι υπολογιστές μπορούν να κατανοήσουν πολύ περισσότερα από απλές συμβολοσειρές κειμένου. Η Python έχει μερικούς αριθμούς αριθμητικών δεδομένων. Έχει πολλούς τρόπους αποθήκευσης αριθμών. Ποιο χρησιμοποιείτε εξαρτάται από τον επιδιωκόμενο σκοπό για τον αριθμό που αποθηκεύετε.</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23" name="Ένας ακέραιος, ή int, είναι ένας ακέραιος αριθμός. Δεν έχει δεκαδικό σημείο και περιέχει όλους τους αριθμούς καταμέτρησης (1, 2, 3,…), καθώς και τους αρνητικούς ομολόγους τους και τον αριθμό 0. Εάν μετράτε τον αριθμό των ατόμων σε ένα δωμάτιο, ή τον αριθ"/>
          <p:cNvSpPr txBox="1">
            <a:spLocks noGrp="1"/>
          </p:cNvSpPr>
          <p:nvPr>
            <p:ph type="body" idx="1"/>
          </p:nvPr>
        </p:nvSpPr>
        <p:spPr>
          <a:xfrm>
            <a:off x="952500" y="3289300"/>
            <a:ext cx="22479000" cy="8978900"/>
          </a:xfrm>
          <a:prstGeom prst="rect">
            <a:avLst/>
          </a:prstGeom>
        </p:spPr>
        <p:txBody>
          <a:bodyPr/>
          <a:lstStyle>
            <a:lvl1pPr marL="0" indent="0">
              <a:buClrTx/>
              <a:buSzTx/>
              <a:buFontTx/>
              <a:buNone/>
            </a:lvl1pPr>
          </a:lstStyle>
          <a:p>
            <a:r>
              <a:t>Ένας ακέραιος, ή int, είναι ένας ακέραιος αριθμός. Δεν έχει δεκαδικό σημείο και περιέχει όλους τους αριθμούς καταμέτρησης (1, 2, 3,…), καθώς και τους αρνητικούς ομολόγους τους και τον αριθμό 0. Εάν μετράτε τον αριθμό των ατόμων σε ένα δωμάτιο, ή τον αριθμό των πλήκτρων σε ένα πληκτρολόγιο πιθανότατα θα χρησιμοποιούσατε έναν ακέραιο.</a:t>
            </a:r>
          </a:p>
        </p:txBody>
      </p:sp>
      <p:sp>
        <p:nvSpPr>
          <p:cNvPr id="224"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19</a:t>
            </a:fld>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44" name="WELCOME…"/>
          <p:cNvSpPr txBox="1">
            <a:spLocks noGrp="1"/>
          </p:cNvSpPr>
          <p:nvPr>
            <p:ph type="body" idx="1"/>
          </p:nvPr>
        </p:nvSpPr>
        <p:spPr>
          <a:prstGeom prst="rect">
            <a:avLst/>
          </a:prstGeom>
        </p:spPr>
        <p:txBody>
          <a:bodyPr/>
          <a:lstStyle/>
          <a:p>
            <a:pPr marL="693419" indent="-693419" defTabSz="693419">
              <a:spcBef>
                <a:spcPts val="2800"/>
              </a:spcBef>
              <a:buClrTx/>
              <a:buSzPct val="100000"/>
              <a:buFontTx/>
              <a:buAutoNum type="arabicPeriod"/>
              <a:defRPr sz="4200"/>
            </a:pPr>
            <a:r>
              <a:t>WELCOME</a:t>
            </a:r>
          </a:p>
          <a:p>
            <a:pPr marL="693419" indent="-693419" defTabSz="693419">
              <a:spcBef>
                <a:spcPts val="2800"/>
              </a:spcBef>
              <a:buClrTx/>
              <a:buSzPct val="100000"/>
              <a:buFontTx/>
              <a:buAutoNum type="arabicPeriod"/>
              <a:defRPr sz="4200"/>
            </a:pPr>
            <a:r>
              <a:t>COMMENTS </a:t>
            </a:r>
          </a:p>
          <a:p>
            <a:pPr marL="693419" indent="-693419" defTabSz="693419">
              <a:spcBef>
                <a:spcPts val="2800"/>
              </a:spcBef>
              <a:buClrTx/>
              <a:buSzPct val="100000"/>
              <a:buFontTx/>
              <a:buAutoNum type="arabicPeriod"/>
              <a:defRPr sz="4200"/>
            </a:pPr>
            <a:r>
              <a:t>PRINT</a:t>
            </a:r>
          </a:p>
          <a:p>
            <a:pPr marL="693419" indent="-693419" defTabSz="693419">
              <a:spcBef>
                <a:spcPts val="2800"/>
              </a:spcBef>
              <a:buClrTx/>
              <a:buSzPct val="100000"/>
              <a:buFontTx/>
              <a:buAutoNum type="arabicPeriod"/>
              <a:defRPr sz="4200"/>
            </a:pPr>
            <a:r>
              <a:t>STRINGS</a:t>
            </a:r>
          </a:p>
          <a:p>
            <a:pPr marL="693419" indent="-693419" defTabSz="693419">
              <a:spcBef>
                <a:spcPts val="2800"/>
              </a:spcBef>
              <a:buClrTx/>
              <a:buSzPct val="100000"/>
              <a:buFontTx/>
              <a:buAutoNum type="arabicPeriod"/>
              <a:defRPr sz="4200"/>
            </a:pPr>
            <a:r>
              <a:t>VARIABLES</a:t>
            </a:r>
          </a:p>
          <a:p>
            <a:pPr marL="693419" indent="-693419" defTabSz="693419">
              <a:spcBef>
                <a:spcPts val="2800"/>
              </a:spcBef>
              <a:buClrTx/>
              <a:buSzPct val="100000"/>
              <a:buFontTx/>
              <a:buAutoNum type="arabicPeriod"/>
              <a:defRPr sz="4200"/>
            </a:pPr>
            <a:r>
              <a:t>ERRORS</a:t>
            </a:r>
          </a:p>
          <a:p>
            <a:pPr marL="693419" indent="-693419" defTabSz="693419">
              <a:spcBef>
                <a:spcPts val="2800"/>
              </a:spcBef>
              <a:buClrTx/>
              <a:buSzPct val="100000"/>
              <a:buFontTx/>
              <a:buAutoNum type="arabicPeriod"/>
              <a:defRPr sz="4200"/>
            </a:pPr>
            <a:r>
              <a:t>NUMBERS</a:t>
            </a:r>
          </a:p>
          <a:p>
            <a:pPr marL="693419" indent="-693419" defTabSz="693419">
              <a:spcBef>
                <a:spcPts val="2800"/>
              </a:spcBef>
              <a:buClrTx/>
              <a:buSzPct val="100000"/>
              <a:buFontTx/>
              <a:buAutoNum type="arabicPeriod"/>
              <a:defRPr sz="4200"/>
            </a:pPr>
            <a:r>
              <a:t>CALCULATIONS</a:t>
            </a:r>
          </a:p>
        </p:txBody>
      </p:sp>
      <p:sp>
        <p:nvSpPr>
          <p:cNvPr id="145" name="CHANGING NUMBERS…"/>
          <p:cNvSpPr txBox="1"/>
          <p:nvPr/>
        </p:nvSpPr>
        <p:spPr>
          <a:xfrm>
            <a:off x="12096224" y="3702884"/>
            <a:ext cx="11013324" cy="89010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marL="825500" indent="-825500" algn="l">
              <a:spcBef>
                <a:spcPts val="3400"/>
              </a:spcBef>
              <a:buSzPct val="100000"/>
              <a:buAutoNum type="arabicPeriod" startAt="9"/>
              <a:defRPr sz="5000">
                <a:latin typeface="Avenir Next Regular"/>
                <a:ea typeface="Avenir Next Regular"/>
                <a:cs typeface="Avenir Next Regular"/>
                <a:sym typeface="Avenir Next Regular"/>
              </a:defRPr>
            </a:pPr>
            <a:r>
              <a:t>CHANGING NUMBERS</a:t>
            </a:r>
          </a:p>
          <a:p>
            <a:pPr marL="825500" indent="-825500" algn="l">
              <a:spcBef>
                <a:spcPts val="3400"/>
              </a:spcBef>
              <a:buSzPct val="100000"/>
              <a:buAutoNum type="arabicPeriod" startAt="9"/>
              <a:defRPr sz="5000">
                <a:latin typeface="Avenir Next Regular"/>
                <a:ea typeface="Avenir Next Regular"/>
                <a:cs typeface="Avenir Next Regular"/>
                <a:sym typeface="Avenir Next Regular"/>
              </a:defRPr>
            </a:pPr>
            <a:r>
              <a:t> EXPONENTS</a:t>
            </a:r>
          </a:p>
          <a:p>
            <a:pPr marL="825500" indent="-825500" algn="l">
              <a:spcBef>
                <a:spcPts val="3400"/>
              </a:spcBef>
              <a:buSzPct val="100000"/>
              <a:buAutoNum type="arabicPeriod" startAt="9"/>
              <a:defRPr sz="5000">
                <a:latin typeface="Avenir Next Regular"/>
                <a:ea typeface="Avenir Next Regular"/>
                <a:cs typeface="Avenir Next Regular"/>
                <a:sym typeface="Avenir Next Regular"/>
              </a:defRPr>
            </a:pPr>
            <a:r>
              <a:t> MODULO</a:t>
            </a:r>
          </a:p>
          <a:p>
            <a:pPr marL="825500" indent="-825500" algn="l">
              <a:spcBef>
                <a:spcPts val="3400"/>
              </a:spcBef>
              <a:buSzPct val="100000"/>
              <a:buAutoNum type="arabicPeriod" startAt="9"/>
              <a:defRPr sz="5000">
                <a:latin typeface="Avenir Next Regular"/>
                <a:ea typeface="Avenir Next Regular"/>
                <a:cs typeface="Avenir Next Regular"/>
                <a:sym typeface="Avenir Next Regular"/>
              </a:defRPr>
            </a:pPr>
            <a:r>
              <a:t> CONCATENATION</a:t>
            </a:r>
          </a:p>
          <a:p>
            <a:pPr marL="825500" indent="-825500" algn="l">
              <a:spcBef>
                <a:spcPts val="3400"/>
              </a:spcBef>
              <a:buSzPct val="100000"/>
              <a:buAutoNum type="arabicPeriod" startAt="9"/>
              <a:defRPr sz="5000">
                <a:latin typeface="Avenir Next Regular"/>
                <a:ea typeface="Avenir Next Regular"/>
                <a:cs typeface="Avenir Next Regular"/>
                <a:sym typeface="Avenir Next Regular"/>
              </a:defRPr>
            </a:pPr>
            <a:r>
              <a:t> PLUS EQUALS</a:t>
            </a:r>
          </a:p>
          <a:p>
            <a:pPr marL="825500" indent="-825500" algn="l">
              <a:spcBef>
                <a:spcPts val="3400"/>
              </a:spcBef>
              <a:buSzPct val="100000"/>
              <a:buAutoNum type="arabicPeriod" startAt="9"/>
              <a:defRPr sz="5000">
                <a:latin typeface="Avenir Next Regular"/>
                <a:ea typeface="Avenir Next Regular"/>
                <a:cs typeface="Avenir Next Regular"/>
                <a:sym typeface="Avenir Next Regular"/>
              </a:defRPr>
            </a:pPr>
            <a:r>
              <a:t> MULTI LINE STRINGS</a:t>
            </a:r>
          </a:p>
          <a:p>
            <a:pPr marL="825500" indent="-825500" algn="l">
              <a:spcBef>
                <a:spcPts val="3400"/>
              </a:spcBef>
              <a:buSzPct val="100000"/>
              <a:buAutoNum type="arabicPeriod" startAt="9"/>
              <a:defRPr sz="5000">
                <a:latin typeface="Avenir Next Regular"/>
                <a:ea typeface="Avenir Next Regular"/>
                <a:cs typeface="Avenir Next Regular"/>
                <a:sym typeface="Avenir Next Regular"/>
              </a:defRPr>
            </a:pPr>
            <a:r>
              <a:t> REVIEW</a:t>
            </a:r>
          </a:p>
        </p:txBody>
      </p:sp>
      <p:sp>
        <p:nvSpPr>
          <p:cNvPr id="146"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27" name="Ένας αριθμός κινητής υποδιαστολής, ή ένας float, είναι ένας δεκαδικός αριθμός. Μπορεί να χρησιμοποιηθεί για να αντιπροσωπεύσει κλασματικές ποσότητες καθώς και ακριβείς μετρήσεις. Εάν μετράτε το μήκος του τοίχου του υπνοδωματίου σας, υπολογίζετε τη μέση β"/>
          <p:cNvSpPr txBox="1">
            <a:spLocks noGrp="1"/>
          </p:cNvSpPr>
          <p:nvPr>
            <p:ph type="body" idx="1"/>
          </p:nvPr>
        </p:nvSpPr>
        <p:spPr>
          <a:xfrm>
            <a:off x="952500" y="3289300"/>
            <a:ext cx="22479000" cy="9493250"/>
          </a:xfrm>
          <a:prstGeom prst="rect">
            <a:avLst/>
          </a:prstGeom>
        </p:spPr>
        <p:txBody>
          <a:bodyPr/>
          <a:lstStyle/>
          <a:p>
            <a:pPr marL="0" indent="0" defTabSz="784225">
              <a:spcBef>
                <a:spcPts val="3200"/>
              </a:spcBef>
              <a:buClrTx/>
              <a:buSzTx/>
              <a:buFontTx/>
              <a:buNone/>
              <a:defRPr sz="4750"/>
            </a:pPr>
            <a:r>
              <a:t>Ένας αριθμός κινητής υποδιαστολής, ή ένας float, είναι ένας δεκαδικός αριθμός. Μπορεί να χρησιμοποιηθεί για να αντιπροσωπεύσει κλασματικές ποσότητες καθώς και ακριβείς μετρήσεις. Εάν μετράτε το μήκος του τοίχου του υπνοδωματίου σας, υπολογίζετε τη μέση βαθμολογία δοκιμής μιας κατηγορίας έβδομης τάξης ή αποθηκεύετε τον μέσο όρο χτυπημάτων ενός παίκτη του μπέιζμπολ για τη σεζόν του 1998, πιθανότατα θα χρησιμοποιήσετε ένα float.</a:t>
            </a:r>
          </a:p>
          <a:p>
            <a:pPr marL="0" indent="0" defTabSz="784225">
              <a:spcBef>
                <a:spcPts val="3200"/>
              </a:spcBef>
              <a:buClrTx/>
              <a:buSzTx/>
              <a:buFontTx/>
              <a:buNone/>
              <a:defRPr sz="4750"/>
            </a:pPr>
            <a:r>
              <a:t>Οι αριθμοί κυμαινόμενου σημείου μπορούν να συμπεριφέρονται με μερικούς απροσδόκητους τρόπους λόγω του τρόπου αποθήκευσης των υπολογιστών. Για περισσότερες πληροφορίες σχετικά με τους αριθμούς κινητής υποδιαστολής και την Python, ανατρέξτε </a:t>
            </a:r>
            <a:r>
              <a:rPr u="sng">
                <a:hlinkClick r:id="rId2"/>
              </a:rPr>
              <a:t>Python’s documentation on floating-point limitations</a:t>
            </a:r>
            <a:r>
              <a:rPr>
                <a:solidFill>
                  <a:srgbClr val="484848"/>
                </a:solidFill>
              </a:rPr>
              <a:t>.</a:t>
            </a:r>
          </a:p>
        </p:txBody>
      </p:sp>
      <p:sp>
        <p:nvSpPr>
          <p:cNvPr id="228"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20</a:t>
            </a:fld>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31" name="Οι αριθμοί μπορούν να αντιστοιχιστούν σε μεταβλητές ή να χρησιμοποιηθούν κυριολεκτικά σε ένα πρόγραμμα:…"/>
          <p:cNvSpPr txBox="1">
            <a:spLocks noGrp="1"/>
          </p:cNvSpPr>
          <p:nvPr>
            <p:ph type="body" idx="1"/>
          </p:nvPr>
        </p:nvSpPr>
        <p:spPr>
          <a:prstGeom prst="rect">
            <a:avLst/>
          </a:prstGeom>
        </p:spPr>
        <p:txBody>
          <a:bodyPr/>
          <a:lstStyle/>
          <a:p>
            <a:pPr marL="0" indent="0" defTabSz="726440">
              <a:spcBef>
                <a:spcPts val="2900"/>
              </a:spcBef>
              <a:buClrTx/>
              <a:buSzTx/>
              <a:buFontTx/>
              <a:buNone/>
              <a:defRPr sz="4400"/>
            </a:pPr>
            <a:r>
              <a:t>Οι αριθμοί μπορούν να αντιστοιχιστούν σε μεταβλητές ή να χρησιμοποιηθούν κυριολεκτικά σε ένα πρόγραμμα:</a:t>
            </a:r>
          </a:p>
          <a:p>
            <a:pPr marL="0" indent="0" defTabSz="726440">
              <a:spcBef>
                <a:spcPts val="2900"/>
              </a:spcBef>
              <a:buClrTx/>
              <a:buSzTx/>
              <a:buFontTx/>
              <a:buNone/>
              <a:defRPr sz="4400"/>
            </a:pPr>
            <a:r>
              <a:t>an_int = 2</a:t>
            </a:r>
          </a:p>
          <a:p>
            <a:pPr marL="0" indent="0" defTabSz="726440">
              <a:spcBef>
                <a:spcPts val="2900"/>
              </a:spcBef>
              <a:buClrTx/>
              <a:buSzTx/>
              <a:buFontTx/>
              <a:buNone/>
              <a:defRPr sz="4400"/>
            </a:pPr>
            <a:r>
              <a:t>a_float = 2.1</a:t>
            </a:r>
          </a:p>
          <a:p>
            <a:pPr marL="0" indent="0" defTabSz="726440">
              <a:spcBef>
                <a:spcPts val="2900"/>
              </a:spcBef>
              <a:buClrTx/>
              <a:buSzTx/>
              <a:buFontTx/>
              <a:buNone/>
              <a:defRPr sz="4400"/>
            </a:pPr>
            <a:r>
              <a:t>print (an_int + 3)</a:t>
            </a:r>
          </a:p>
          <a:p>
            <a:pPr marL="0" indent="0" defTabSz="726440">
              <a:spcBef>
                <a:spcPts val="2900"/>
              </a:spcBef>
              <a:buClrTx/>
              <a:buSzTx/>
              <a:buFontTx/>
              <a:buNone/>
              <a:defRPr sz="4400"/>
            </a:pPr>
            <a:r>
              <a:t>Πάνω ορίσαμε έναν ακέραιο και ένα float ως μεταβλητές an_int και a_float. Εκτυπώσαμε το άθροισμα της μεταβλητής an_int με τον αριθμό 3. Καλούμε τον αριθμό 3 εδώ κυριολεκτικά, πράγμα που σημαίνει ότι είναι στην πραγματικότητα ο αριθμός 3 και όχι μια μεταβλητή με τον αριθμό 3 που του έχει ανατεθεί.</a:t>
            </a:r>
          </a:p>
        </p:txBody>
      </p:sp>
      <p:sp>
        <p:nvSpPr>
          <p:cNvPr id="232"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21</a:t>
            </a:fld>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LEARN PYTHON: SYNTAX"/>
          <p:cNvSpPr txBox="1">
            <a:spLocks noGrp="1"/>
          </p:cNvSpPr>
          <p:nvPr>
            <p:ph type="title"/>
          </p:nvPr>
        </p:nvSpPr>
        <p:spPr>
          <a:prstGeom prst="rect">
            <a:avLst/>
          </a:prstGeom>
        </p:spPr>
        <p:txBody>
          <a:bodyPr/>
          <a:lstStyle/>
          <a:p>
            <a:r>
              <a:t>LEARN PYTHON: SYNTAX</a:t>
            </a:r>
          </a:p>
        </p:txBody>
      </p:sp>
      <p:sp>
        <p:nvSpPr>
          <p:cNvPr id="235" name="Οδηγίες (01. Syntax / 07. Numbers.py)…"/>
          <p:cNvSpPr txBox="1">
            <a:spLocks noGrp="1"/>
          </p:cNvSpPr>
          <p:nvPr>
            <p:ph type="body" sz="half" idx="1"/>
          </p:nvPr>
        </p:nvSpPr>
        <p:spPr>
          <a:xfrm>
            <a:off x="447220" y="3346450"/>
            <a:ext cx="13789617" cy="9378950"/>
          </a:xfrm>
          <a:prstGeom prst="rect">
            <a:avLst/>
          </a:prstGeom>
        </p:spPr>
        <p:txBody>
          <a:bodyPr/>
          <a:lstStyle/>
          <a:p>
            <a:pPr marL="0" indent="0" defTabSz="775969">
              <a:spcBef>
                <a:spcPts val="2300"/>
              </a:spcBef>
              <a:buClr>
                <a:srgbClr val="000000"/>
              </a:buClr>
              <a:buSzPct val="60000"/>
              <a:buNone/>
              <a:defRPr sz="3948"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07. </a:t>
            </a:r>
            <a:r>
              <a:rPr dirty="0" err="1"/>
              <a:t>Numbers.py</a:t>
            </a:r>
            <a:r>
              <a:rPr dirty="0"/>
              <a:t>)</a:t>
            </a:r>
          </a:p>
          <a:p>
            <a:pPr marL="481340" indent="-481340" defTabSz="775969">
              <a:spcBef>
                <a:spcPts val="2300"/>
              </a:spcBef>
              <a:buClr>
                <a:srgbClr val="000000"/>
              </a:buClr>
              <a:buSzPct val="60000"/>
              <a:buFontTx/>
              <a:buChar char="•"/>
              <a:defRPr sz="3948">
                <a:latin typeface="Avenir Next Regular"/>
                <a:ea typeface="Avenir Next Regular"/>
                <a:cs typeface="Avenir Next Regular"/>
                <a:sym typeface="Avenir Next Regular"/>
              </a:defRPr>
            </a:pPr>
            <a:r>
              <a:rPr dirty="0" err="1"/>
              <a:t>Μι</a:t>
            </a:r>
            <a:r>
              <a:rPr dirty="0"/>
              <a:t>α π</a:t>
            </a:r>
            <a:r>
              <a:rPr dirty="0" err="1"/>
              <a:t>ρόσφ</a:t>
            </a:r>
            <a:r>
              <a:rPr dirty="0"/>
              <a:t>α</a:t>
            </a:r>
            <a:r>
              <a:rPr dirty="0" err="1"/>
              <a:t>τη</a:t>
            </a:r>
            <a:r>
              <a:rPr dirty="0"/>
              <a:t> </a:t>
            </a:r>
            <a:r>
              <a:rPr dirty="0" err="1"/>
              <a:t>εμ</a:t>
            </a:r>
            <a:r>
              <a:rPr dirty="0"/>
              <a:t>π</a:t>
            </a:r>
            <a:r>
              <a:rPr dirty="0" err="1"/>
              <a:t>ειρί</a:t>
            </a:r>
            <a:r>
              <a:rPr dirty="0"/>
              <a:t>α </a:t>
            </a:r>
            <a:r>
              <a:rPr dirty="0" err="1"/>
              <a:t>σε</a:t>
            </a:r>
            <a:r>
              <a:rPr dirty="0"/>
              <a:t> </a:t>
            </a:r>
            <a:r>
              <a:rPr dirty="0" err="1"/>
              <a:t>κινημ</a:t>
            </a:r>
            <a:r>
              <a:rPr dirty="0"/>
              <a:t>α</a:t>
            </a:r>
            <a:r>
              <a:rPr dirty="0" err="1"/>
              <a:t>τογρ</a:t>
            </a:r>
            <a:r>
              <a:rPr dirty="0"/>
              <a:t>α</a:t>
            </a:r>
            <a:r>
              <a:rPr dirty="0" err="1"/>
              <a:t>φική</a:t>
            </a:r>
            <a:r>
              <a:rPr dirty="0"/>
              <a:t> </a:t>
            </a:r>
            <a:r>
              <a:rPr dirty="0" err="1"/>
              <a:t>τ</a:t>
            </a:r>
            <a:r>
              <a:rPr dirty="0"/>
              <a:t>α</a:t>
            </a:r>
            <a:r>
              <a:rPr dirty="0" err="1"/>
              <a:t>ινί</a:t>
            </a:r>
            <a:r>
              <a:rPr dirty="0"/>
              <a:t>α </a:t>
            </a:r>
            <a:r>
              <a:rPr dirty="0" err="1"/>
              <a:t>σ</a:t>
            </a:r>
            <a:r>
              <a:rPr dirty="0"/>
              <a:t>α</a:t>
            </a:r>
            <a:r>
              <a:rPr dirty="0" err="1"/>
              <a:t>ς</a:t>
            </a:r>
            <a:r>
              <a:rPr dirty="0"/>
              <a:t> </a:t>
            </a:r>
            <a:r>
              <a:rPr dirty="0" err="1"/>
              <a:t>ενθουσί</a:t>
            </a:r>
            <a:r>
              <a:rPr dirty="0"/>
              <a:t>α</a:t>
            </a:r>
            <a:r>
              <a:rPr dirty="0" err="1"/>
              <a:t>σε</a:t>
            </a:r>
            <a:r>
              <a:rPr dirty="0"/>
              <a:t> </a:t>
            </a:r>
            <a:r>
              <a:rPr dirty="0" err="1"/>
              <a:t>ν</a:t>
            </a:r>
            <a:r>
              <a:rPr dirty="0"/>
              <a:t>α </a:t>
            </a:r>
            <a:r>
              <a:rPr dirty="0" err="1"/>
              <a:t>δημοσιεύσετε</a:t>
            </a:r>
            <a:r>
              <a:rPr dirty="0"/>
              <a:t> </a:t>
            </a:r>
            <a:r>
              <a:rPr dirty="0" err="1"/>
              <a:t>μι</a:t>
            </a:r>
            <a:r>
              <a:rPr dirty="0"/>
              <a:t>α </a:t>
            </a:r>
            <a:r>
              <a:rPr dirty="0" err="1"/>
              <a:t>κριτική</a:t>
            </a:r>
            <a:r>
              <a:rPr dirty="0"/>
              <a:t>. </a:t>
            </a:r>
            <a:r>
              <a:rPr dirty="0" err="1"/>
              <a:t>Βγ</a:t>
            </a:r>
            <a:r>
              <a:rPr dirty="0"/>
              <a:t>α</a:t>
            </a:r>
            <a:r>
              <a:rPr dirty="0" err="1"/>
              <a:t>ίνετε</a:t>
            </a:r>
            <a:r>
              <a:rPr dirty="0"/>
              <a:t> </a:t>
            </a:r>
            <a:r>
              <a:rPr dirty="0" err="1"/>
              <a:t>έξω</a:t>
            </a:r>
            <a:r>
              <a:rPr dirty="0"/>
              <a:t> απ</a:t>
            </a:r>
            <a:r>
              <a:rPr dirty="0" err="1"/>
              <a:t>ό</a:t>
            </a:r>
            <a:r>
              <a:rPr dirty="0"/>
              <a:t> </a:t>
            </a:r>
            <a:r>
              <a:rPr dirty="0" err="1"/>
              <a:t>τον</a:t>
            </a:r>
            <a:r>
              <a:rPr dirty="0"/>
              <a:t> </a:t>
            </a:r>
            <a:r>
              <a:rPr dirty="0" err="1"/>
              <a:t>κινημ</a:t>
            </a:r>
            <a:r>
              <a:rPr dirty="0"/>
              <a:t>α</a:t>
            </a:r>
            <a:r>
              <a:rPr dirty="0" err="1"/>
              <a:t>τογράφο</a:t>
            </a:r>
            <a:r>
              <a:rPr dirty="0"/>
              <a:t> </a:t>
            </a:r>
            <a:r>
              <a:rPr dirty="0" err="1"/>
              <a:t>κ</a:t>
            </a:r>
            <a:r>
              <a:rPr dirty="0"/>
              <a:t>α</a:t>
            </a:r>
            <a:r>
              <a:rPr dirty="0" err="1"/>
              <a:t>ι</a:t>
            </a:r>
            <a:r>
              <a:rPr dirty="0"/>
              <a:t> α</a:t>
            </a:r>
            <a:r>
              <a:rPr dirty="0" err="1"/>
              <a:t>ρχίζετε</a:t>
            </a:r>
            <a:r>
              <a:rPr dirty="0"/>
              <a:t> </a:t>
            </a:r>
            <a:r>
              <a:rPr dirty="0" err="1"/>
              <a:t>ν</a:t>
            </a:r>
            <a:r>
              <a:rPr dirty="0"/>
              <a:t>α π</a:t>
            </a:r>
            <a:r>
              <a:rPr dirty="0" err="1"/>
              <a:t>ρογρ</a:t>
            </a:r>
            <a:r>
              <a:rPr dirty="0"/>
              <a:t>α</a:t>
            </a:r>
            <a:r>
              <a:rPr dirty="0" err="1"/>
              <a:t>μμ</a:t>
            </a:r>
            <a:r>
              <a:rPr dirty="0"/>
              <a:t>α</a:t>
            </a:r>
            <a:r>
              <a:rPr dirty="0" err="1"/>
              <a:t>τίζετε</a:t>
            </a:r>
            <a:r>
              <a:rPr dirty="0"/>
              <a:t> </a:t>
            </a:r>
            <a:r>
              <a:rPr dirty="0" err="1"/>
              <a:t>γι</a:t>
            </a:r>
            <a:r>
              <a:rPr dirty="0"/>
              <a:t>α </a:t>
            </a:r>
            <a:r>
              <a:rPr dirty="0" err="1"/>
              <a:t>ν</a:t>
            </a:r>
            <a:r>
              <a:rPr dirty="0"/>
              <a:t>α </a:t>
            </a:r>
            <a:r>
              <a:rPr dirty="0" err="1"/>
              <a:t>δημιουργήσετε</a:t>
            </a:r>
            <a:r>
              <a:rPr dirty="0"/>
              <a:t> </a:t>
            </a:r>
            <a:r>
              <a:rPr dirty="0" err="1"/>
              <a:t>τον</a:t>
            </a:r>
            <a:r>
              <a:rPr dirty="0"/>
              <a:t> </a:t>
            </a:r>
            <a:r>
              <a:rPr dirty="0" err="1"/>
              <a:t>ιστότο</a:t>
            </a:r>
            <a:r>
              <a:rPr dirty="0"/>
              <a:t>π</a:t>
            </a:r>
            <a:r>
              <a:rPr dirty="0" err="1"/>
              <a:t>ο</a:t>
            </a:r>
            <a:r>
              <a:rPr dirty="0"/>
              <a:t> </a:t>
            </a:r>
            <a:r>
              <a:rPr dirty="0" err="1"/>
              <a:t>σ</a:t>
            </a:r>
            <a:r>
              <a:rPr dirty="0"/>
              <a:t>α</a:t>
            </a:r>
            <a:r>
              <a:rPr dirty="0" err="1"/>
              <a:t>ς</a:t>
            </a:r>
            <a:r>
              <a:rPr dirty="0"/>
              <a:t> </a:t>
            </a:r>
            <a:r>
              <a:rPr dirty="0" err="1"/>
              <a:t>γι</a:t>
            </a:r>
            <a:r>
              <a:rPr dirty="0"/>
              <a:t>α </a:t>
            </a:r>
            <a:r>
              <a:rPr dirty="0" err="1"/>
              <a:t>κριτική</a:t>
            </a:r>
            <a:r>
              <a:rPr dirty="0"/>
              <a:t> </a:t>
            </a:r>
            <a:r>
              <a:rPr dirty="0" err="1"/>
              <a:t>τ</a:t>
            </a:r>
            <a:r>
              <a:rPr dirty="0"/>
              <a:t>α</a:t>
            </a:r>
            <a:r>
              <a:rPr dirty="0" err="1"/>
              <a:t>ινιών</a:t>
            </a:r>
            <a:r>
              <a:rPr dirty="0"/>
              <a:t>: </a:t>
            </a:r>
            <a:r>
              <a:rPr i="1" dirty="0"/>
              <a:t>The Big Screen’s Greatest Scenes Decided By A Machine.</a:t>
            </a:r>
          </a:p>
          <a:p>
            <a:pPr marL="481340" indent="-481340" defTabSz="775969">
              <a:spcBef>
                <a:spcPts val="2300"/>
              </a:spcBef>
              <a:buClr>
                <a:srgbClr val="000000"/>
              </a:buClr>
              <a:buSzPct val="60000"/>
              <a:buChar char="✓"/>
              <a:defRPr sz="3948">
                <a:latin typeface="Avenir Next Regular"/>
                <a:ea typeface="Avenir Next Regular"/>
                <a:cs typeface="Avenir Next Regular"/>
                <a:sym typeface="Avenir Next Regular"/>
              </a:defRPr>
            </a:pPr>
            <a:r>
              <a:rPr dirty="0" err="1"/>
              <a:t>Δημιουργήστε</a:t>
            </a:r>
            <a:r>
              <a:rPr dirty="0"/>
              <a:t> </a:t>
            </a:r>
            <a:r>
              <a:rPr dirty="0" err="1"/>
              <a:t>τις</a:t>
            </a:r>
            <a:r>
              <a:rPr dirty="0"/>
              <a:t> α</a:t>
            </a:r>
            <a:r>
              <a:rPr dirty="0" err="1"/>
              <a:t>κόλουθες</a:t>
            </a:r>
            <a:r>
              <a:rPr dirty="0"/>
              <a:t> </a:t>
            </a:r>
            <a:r>
              <a:rPr dirty="0" err="1"/>
              <a:t>μετ</a:t>
            </a:r>
            <a:r>
              <a:rPr dirty="0"/>
              <a:t>αβ</a:t>
            </a:r>
            <a:r>
              <a:rPr dirty="0" err="1"/>
              <a:t>λητές</a:t>
            </a:r>
            <a:r>
              <a:rPr dirty="0"/>
              <a:t> </a:t>
            </a:r>
            <a:r>
              <a:rPr dirty="0" err="1"/>
              <a:t>κ</a:t>
            </a:r>
            <a:r>
              <a:rPr dirty="0"/>
              <a:t>α</a:t>
            </a:r>
            <a:r>
              <a:rPr dirty="0" err="1"/>
              <a:t>ι</a:t>
            </a:r>
            <a:r>
              <a:rPr dirty="0"/>
              <a:t> α</a:t>
            </a:r>
            <a:r>
              <a:rPr dirty="0" err="1"/>
              <a:t>ντιστοιχίστε</a:t>
            </a:r>
            <a:r>
              <a:rPr dirty="0"/>
              <a:t> α</a:t>
            </a:r>
            <a:r>
              <a:rPr dirty="0" err="1"/>
              <a:t>κέρ</a:t>
            </a:r>
            <a:r>
              <a:rPr dirty="0"/>
              <a:t>α</a:t>
            </a:r>
            <a:r>
              <a:rPr dirty="0" err="1"/>
              <a:t>ιους</a:t>
            </a:r>
            <a:r>
              <a:rPr dirty="0"/>
              <a:t> α</a:t>
            </a:r>
            <a:r>
              <a:rPr dirty="0" err="1"/>
              <a:t>ριθμούς</a:t>
            </a:r>
            <a:r>
              <a:rPr dirty="0"/>
              <a:t> </a:t>
            </a:r>
            <a:r>
              <a:rPr dirty="0" err="1"/>
              <a:t>σε</a:t>
            </a:r>
            <a:r>
              <a:rPr dirty="0"/>
              <a:t> α</a:t>
            </a:r>
            <a:r>
              <a:rPr dirty="0" err="1"/>
              <a:t>υτές</a:t>
            </a:r>
            <a:r>
              <a:rPr dirty="0"/>
              <a:t>: </a:t>
            </a:r>
            <a:r>
              <a:rPr dirty="0" err="1"/>
              <a:t>release_year</a:t>
            </a:r>
            <a:r>
              <a:rPr dirty="0"/>
              <a:t> </a:t>
            </a:r>
            <a:r>
              <a:rPr dirty="0" err="1"/>
              <a:t>κ</a:t>
            </a:r>
            <a:r>
              <a:rPr dirty="0"/>
              <a:t>α</a:t>
            </a:r>
            <a:r>
              <a:rPr dirty="0" err="1"/>
              <a:t>ι</a:t>
            </a:r>
            <a:r>
              <a:rPr dirty="0"/>
              <a:t> runtime.</a:t>
            </a:r>
          </a:p>
          <a:p>
            <a:pPr marL="481340" indent="-481340" defTabSz="775969">
              <a:spcBef>
                <a:spcPts val="2300"/>
              </a:spcBef>
              <a:buClr>
                <a:srgbClr val="000000"/>
              </a:buClr>
              <a:buSzPct val="60000"/>
              <a:buChar char="✓"/>
              <a:defRPr sz="3948">
                <a:latin typeface="Avenir Next Regular"/>
                <a:ea typeface="Avenir Next Regular"/>
                <a:cs typeface="Avenir Next Regular"/>
                <a:sym typeface="Avenir Next Regular"/>
              </a:defRPr>
            </a:pPr>
            <a:r>
              <a:rPr dirty="0" err="1"/>
              <a:t>Τώρ</a:t>
            </a:r>
            <a:r>
              <a:rPr dirty="0"/>
              <a:t>α, </a:t>
            </a:r>
            <a:r>
              <a:rPr dirty="0" err="1"/>
              <a:t>δημιουργήστε</a:t>
            </a:r>
            <a:r>
              <a:rPr dirty="0"/>
              <a:t> </a:t>
            </a:r>
            <a:r>
              <a:rPr dirty="0" err="1"/>
              <a:t>τη</a:t>
            </a:r>
            <a:r>
              <a:rPr dirty="0"/>
              <a:t> </a:t>
            </a:r>
            <a:r>
              <a:rPr dirty="0" err="1"/>
              <a:t>μετ</a:t>
            </a:r>
            <a:r>
              <a:rPr dirty="0"/>
              <a:t>αβ</a:t>
            </a:r>
            <a:r>
              <a:rPr dirty="0" err="1"/>
              <a:t>λητή</a:t>
            </a:r>
            <a:r>
              <a:rPr dirty="0"/>
              <a:t> rating_out_of_10 </a:t>
            </a:r>
            <a:r>
              <a:rPr dirty="0" err="1"/>
              <a:t>κ</a:t>
            </a:r>
            <a:r>
              <a:rPr dirty="0"/>
              <a:t>α</a:t>
            </a:r>
            <a:r>
              <a:rPr dirty="0" err="1"/>
              <a:t>ι</a:t>
            </a:r>
            <a:r>
              <a:rPr dirty="0"/>
              <a:t> α</a:t>
            </a:r>
            <a:r>
              <a:rPr dirty="0" err="1"/>
              <a:t>ντιστοιχίστε</a:t>
            </a:r>
            <a:r>
              <a:rPr dirty="0"/>
              <a:t> </a:t>
            </a:r>
            <a:r>
              <a:rPr dirty="0" err="1"/>
              <a:t>τον</a:t>
            </a:r>
            <a:r>
              <a:rPr dirty="0"/>
              <a:t> α</a:t>
            </a:r>
            <a:r>
              <a:rPr dirty="0" err="1"/>
              <a:t>ριθμό</a:t>
            </a:r>
            <a:r>
              <a:rPr dirty="0"/>
              <a:t> float </a:t>
            </a:r>
            <a:r>
              <a:rPr dirty="0" err="1"/>
              <a:t>μετ</a:t>
            </a:r>
            <a:r>
              <a:rPr dirty="0"/>
              <a:t>α</a:t>
            </a:r>
            <a:r>
              <a:rPr dirty="0" err="1"/>
              <a:t>ξύ</a:t>
            </a:r>
            <a:r>
              <a:rPr dirty="0"/>
              <a:t> </a:t>
            </a:r>
            <a:r>
              <a:rPr dirty="0" err="1"/>
              <a:t>ενός</a:t>
            </a:r>
            <a:r>
              <a:rPr dirty="0"/>
              <a:t> </a:t>
            </a:r>
            <a:r>
              <a:rPr dirty="0" err="1"/>
              <a:t>κ</a:t>
            </a:r>
            <a:r>
              <a:rPr dirty="0"/>
              <a:t>α</a:t>
            </a:r>
            <a:r>
              <a:rPr dirty="0" err="1"/>
              <a:t>ι</a:t>
            </a:r>
            <a:r>
              <a:rPr dirty="0"/>
              <a:t> </a:t>
            </a:r>
            <a:r>
              <a:rPr dirty="0" err="1"/>
              <a:t>δέκ</a:t>
            </a:r>
            <a:r>
              <a:rPr dirty="0"/>
              <a:t>α.</a:t>
            </a:r>
          </a:p>
        </p:txBody>
      </p:sp>
      <p:sp>
        <p:nvSpPr>
          <p:cNvPr id="236"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22</a:t>
            </a:fld>
            <a:endParaRPr/>
          </a:p>
        </p:txBody>
      </p:sp>
      <p:pic>
        <p:nvPicPr>
          <p:cNvPr id="237"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6" name="Picture 2">
            <a:extLst>
              <a:ext uri="{FF2B5EF4-FFF2-40B4-BE49-F238E27FC236}">
                <a16:creationId xmlns:a16="http://schemas.microsoft.com/office/drawing/2014/main" id="{050AECC9-7728-9649-8346-72660EB85E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37"/>
                                        </p:tgtEl>
                                        <p:attrNameLst>
                                          <p:attrName>style.visibility</p:attrName>
                                        </p:attrNameLst>
                                      </p:cBhvr>
                                      <p:to>
                                        <p:strVal val="visible"/>
                                      </p:to>
                                    </p:set>
                                    <p:animScale>
                                      <p:cBhvr>
                                        <p:cTn id="7" dur="1000" decel="50000" fill="hold">
                                          <p:stCondLst>
                                            <p:cond delay="0"/>
                                          </p:stCondLst>
                                        </p:cTn>
                                        <p:tgtEl>
                                          <p:spTgt spid="23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37"/>
                                        </p:tgtEl>
                                        <p:attrNameLst>
                                          <p:attrName>ppt_x</p:attrName>
                                          <p:attrName>ppt_y</p:attrName>
                                        </p:attrNameLst>
                                      </p:cBhvr>
                                    </p:animMotion>
                                    <p:animEffect transition="in" filter="fade">
                                      <p:cBhvr>
                                        <p:cTn id="9" dur="1000"/>
                                        <p:tgtEl>
                                          <p:spTgt spid="237"/>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35">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35">
                                            <p:txEl>
                                              <p:pRg st="1" end="1"/>
                                            </p:txEl>
                                          </p:spTgt>
                                        </p:tgtEl>
                                        <p:attrNameLst>
                                          <p:attrName>ppt_w</p:attrName>
                                        </p:attrNameLst>
                                      </p:cBhvr>
                                    </p:anim>
                                    <p:anim by="(#ppt_w*0.50)" calcmode="lin" valueType="num">
                                      <p:cBhvr>
                                        <p:cTn id="13" dur="500" decel="50000" autoRev="1" fill="hold">
                                          <p:stCondLst>
                                            <p:cond delay="0"/>
                                          </p:stCondLst>
                                        </p:cTn>
                                        <p:tgtEl>
                                          <p:spTgt spid="235">
                                            <p:txEl>
                                              <p:pRg st="1" end="1"/>
                                            </p:txEl>
                                          </p:spTgt>
                                        </p:tgtEl>
                                        <p:attrNameLst>
                                          <p:attrName>ppt_x</p:attrName>
                                        </p:attrNameLst>
                                      </p:cBhvr>
                                    </p:anim>
                                    <p:anim from="(-#ppt_h/2)" to="(#ppt_y)" calcmode="lin" valueType="num">
                                      <p:cBhvr>
                                        <p:cTn id="14" dur="1000" fill="hold">
                                          <p:stCondLst>
                                            <p:cond delay="0"/>
                                          </p:stCondLst>
                                        </p:cTn>
                                        <p:tgtEl>
                                          <p:spTgt spid="235">
                                            <p:txEl>
                                              <p:pRg st="1" end="1"/>
                                            </p:txEl>
                                          </p:spTgt>
                                        </p:tgtEl>
                                        <p:attrNameLst>
                                          <p:attrName>ppt_y</p:attrName>
                                        </p:attrNameLst>
                                      </p:cBhvr>
                                    </p:anim>
                                    <p:animRot by="21600000">
                                      <p:cBhvr>
                                        <p:cTn id="15" dur="1000" fill="hold">
                                          <p:stCondLst>
                                            <p:cond delay="0"/>
                                          </p:stCondLst>
                                        </p:cTn>
                                        <p:tgtEl>
                                          <p:spTgt spid="235">
                                            <p:txEl>
                                              <p:pRg st="1" end="1"/>
                                            </p:txEl>
                                          </p:spTgt>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56" presetClass="entr" presetSubtype="0" fill="hold" nodeType="clickEffect">
                                  <p:stCondLst>
                                    <p:cond delay="0"/>
                                  </p:stCondLst>
                                  <p:iterate type="lt">
                                    <p:tmPct val="10000"/>
                                  </p:iterate>
                                  <p:childTnLst>
                                    <p:set>
                                      <p:cBhvr>
                                        <p:cTn id="19" dur="1" fill="hold">
                                          <p:stCondLst>
                                            <p:cond delay="0"/>
                                          </p:stCondLst>
                                        </p:cTn>
                                        <p:tgtEl>
                                          <p:spTgt spid="235">
                                            <p:txEl>
                                              <p:pRg st="2" end="2"/>
                                            </p:txEl>
                                          </p:spTgt>
                                        </p:tgtEl>
                                        <p:attrNameLst>
                                          <p:attrName>style.visibility</p:attrName>
                                        </p:attrNameLst>
                                      </p:cBhvr>
                                      <p:to>
                                        <p:strVal val="visible"/>
                                      </p:to>
                                    </p:set>
                                    <p:anim by="(-#ppt_w*2)" calcmode="lin" valueType="num">
                                      <p:cBhvr rctx="PPT">
                                        <p:cTn id="20" dur="500" autoRev="1" fill="hold">
                                          <p:stCondLst>
                                            <p:cond delay="0"/>
                                          </p:stCondLst>
                                        </p:cTn>
                                        <p:tgtEl>
                                          <p:spTgt spid="235">
                                            <p:txEl>
                                              <p:pRg st="2" end="2"/>
                                            </p:txEl>
                                          </p:spTgt>
                                        </p:tgtEl>
                                        <p:attrNameLst>
                                          <p:attrName>ppt_w</p:attrName>
                                        </p:attrNameLst>
                                      </p:cBhvr>
                                    </p:anim>
                                    <p:anim by="(#ppt_w*0.50)" calcmode="lin" valueType="num">
                                      <p:cBhvr>
                                        <p:cTn id="21" dur="500" decel="50000" autoRev="1" fill="hold">
                                          <p:stCondLst>
                                            <p:cond delay="0"/>
                                          </p:stCondLst>
                                        </p:cTn>
                                        <p:tgtEl>
                                          <p:spTgt spid="235">
                                            <p:txEl>
                                              <p:pRg st="2" end="2"/>
                                            </p:txEl>
                                          </p:spTgt>
                                        </p:tgtEl>
                                        <p:attrNameLst>
                                          <p:attrName>ppt_x</p:attrName>
                                        </p:attrNameLst>
                                      </p:cBhvr>
                                    </p:anim>
                                    <p:anim from="(-#ppt_h/2)" to="(#ppt_y)" calcmode="lin" valueType="num">
                                      <p:cBhvr>
                                        <p:cTn id="22" dur="1000" fill="hold">
                                          <p:stCondLst>
                                            <p:cond delay="0"/>
                                          </p:stCondLst>
                                        </p:cTn>
                                        <p:tgtEl>
                                          <p:spTgt spid="235">
                                            <p:txEl>
                                              <p:pRg st="2" end="2"/>
                                            </p:txEl>
                                          </p:spTgt>
                                        </p:tgtEl>
                                        <p:attrNameLst>
                                          <p:attrName>ppt_y</p:attrName>
                                        </p:attrNameLst>
                                      </p:cBhvr>
                                    </p:anim>
                                    <p:animRot by="21600000">
                                      <p:cBhvr>
                                        <p:cTn id="23" dur="1000" fill="hold">
                                          <p:stCondLst>
                                            <p:cond delay="0"/>
                                          </p:stCondLst>
                                        </p:cTn>
                                        <p:tgtEl>
                                          <p:spTgt spid="235">
                                            <p:txEl>
                                              <p:pRg st="2" end="2"/>
                                            </p:txEl>
                                          </p:spTgt>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56" presetClass="entr" presetSubtype="0" fill="hold" nodeType="clickEffect">
                                  <p:stCondLst>
                                    <p:cond delay="0"/>
                                  </p:stCondLst>
                                  <p:iterate type="lt">
                                    <p:tmPct val="10000"/>
                                  </p:iterate>
                                  <p:childTnLst>
                                    <p:set>
                                      <p:cBhvr>
                                        <p:cTn id="27" dur="1" fill="hold">
                                          <p:stCondLst>
                                            <p:cond delay="0"/>
                                          </p:stCondLst>
                                        </p:cTn>
                                        <p:tgtEl>
                                          <p:spTgt spid="235">
                                            <p:txEl>
                                              <p:pRg st="3" end="3"/>
                                            </p:txEl>
                                          </p:spTgt>
                                        </p:tgtEl>
                                        <p:attrNameLst>
                                          <p:attrName>style.visibility</p:attrName>
                                        </p:attrNameLst>
                                      </p:cBhvr>
                                      <p:to>
                                        <p:strVal val="visible"/>
                                      </p:to>
                                    </p:set>
                                    <p:anim by="(-#ppt_w*2)" calcmode="lin" valueType="num">
                                      <p:cBhvr rctx="PPT">
                                        <p:cTn id="28" dur="500" autoRev="1" fill="hold">
                                          <p:stCondLst>
                                            <p:cond delay="0"/>
                                          </p:stCondLst>
                                        </p:cTn>
                                        <p:tgtEl>
                                          <p:spTgt spid="235">
                                            <p:txEl>
                                              <p:pRg st="3" end="3"/>
                                            </p:txEl>
                                          </p:spTgt>
                                        </p:tgtEl>
                                        <p:attrNameLst>
                                          <p:attrName>ppt_w</p:attrName>
                                        </p:attrNameLst>
                                      </p:cBhvr>
                                    </p:anim>
                                    <p:anim by="(#ppt_w*0.50)" calcmode="lin" valueType="num">
                                      <p:cBhvr>
                                        <p:cTn id="29" dur="500" decel="50000" autoRev="1" fill="hold">
                                          <p:stCondLst>
                                            <p:cond delay="0"/>
                                          </p:stCondLst>
                                        </p:cTn>
                                        <p:tgtEl>
                                          <p:spTgt spid="235">
                                            <p:txEl>
                                              <p:pRg st="3" end="3"/>
                                            </p:txEl>
                                          </p:spTgt>
                                        </p:tgtEl>
                                        <p:attrNameLst>
                                          <p:attrName>ppt_x</p:attrName>
                                        </p:attrNameLst>
                                      </p:cBhvr>
                                    </p:anim>
                                    <p:anim from="(-#ppt_h/2)" to="(#ppt_y)" calcmode="lin" valueType="num">
                                      <p:cBhvr>
                                        <p:cTn id="30" dur="1000" fill="hold">
                                          <p:stCondLst>
                                            <p:cond delay="0"/>
                                          </p:stCondLst>
                                        </p:cTn>
                                        <p:tgtEl>
                                          <p:spTgt spid="235">
                                            <p:txEl>
                                              <p:pRg st="3" end="3"/>
                                            </p:txEl>
                                          </p:spTgt>
                                        </p:tgtEl>
                                        <p:attrNameLst>
                                          <p:attrName>ppt_y</p:attrName>
                                        </p:attrNameLst>
                                      </p:cBhvr>
                                    </p:anim>
                                    <p:animRot by="21600000">
                                      <p:cBhvr>
                                        <p:cTn id="31" dur="1000" fill="hold">
                                          <p:stCondLst>
                                            <p:cond delay="0"/>
                                          </p:stCondLst>
                                        </p:cTn>
                                        <p:tgtEl>
                                          <p:spTgt spid="235">
                                            <p:txEl>
                                              <p:pRg st="3" end="3"/>
                                            </p:txEl>
                                          </p:spTgt>
                                        </p:tgtEl>
                                        <p:attrNameLst>
                                          <p:attrName>r</p:attrName>
                                        </p:attrNameLst>
                                      </p:cBhvr>
                                    </p:animRot>
                                  </p:childTnLst>
                                </p:cTn>
                              </p:par>
                            </p:childTnLst>
                          </p:cTn>
                        </p:par>
                      </p:childTnLst>
                    </p:cTn>
                  </p:par>
                  <p:par>
                    <p:cTn id="32" fill="hold">
                      <p:stCondLst>
                        <p:cond delay="indefinite"/>
                      </p:stCondLst>
                      <p:childTnLst>
                        <p:par>
                          <p:cTn id="33" fill="hold">
                            <p:stCondLst>
                              <p:cond delay="0"/>
                            </p:stCondLst>
                            <p:childTnLst>
                              <p:par>
                                <p:cTn id="34" presetID="3" presetClass="exit" presetSubtype="10" fill="hold" nodeType="clickEffect">
                                  <p:stCondLst>
                                    <p:cond delay="0"/>
                                  </p:stCondLst>
                                  <p:childTnLst>
                                    <p:animEffect transition="out" filter="blinds(horizontal)">
                                      <p:cBhvr>
                                        <p:cTn id="35" dur="500"/>
                                        <p:tgtEl>
                                          <p:spTgt spid="237"/>
                                        </p:tgtEl>
                                      </p:cBhvr>
                                    </p:animEffect>
                                    <p:set>
                                      <p:cBhvr>
                                        <p:cTn id="36" dur="1" fill="hold">
                                          <p:stCondLst>
                                            <p:cond delay="499"/>
                                          </p:stCondLst>
                                        </p:cTn>
                                        <p:tgtEl>
                                          <p:spTgt spid="237"/>
                                        </p:tgtEl>
                                        <p:attrNameLst>
                                          <p:attrName>style.visibility</p:attrName>
                                        </p:attrNameLst>
                                      </p:cBhvr>
                                      <p:to>
                                        <p:strVal val="hidden"/>
                                      </p:to>
                                    </p:set>
                                  </p:childTnLst>
                                </p:cTn>
                              </p:par>
                              <p:par>
                                <p:cTn id="37" presetID="21" presetClass="entr" presetSubtype="1" fill="hold"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heel(1)">
                                      <p:cBhvr>
                                        <p:cTn id="39"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40" name="Οι υπολογιστές υπερέχουν απόλυτα στην εκτέλεση υπολογισμών. Ο «υπολογισμός» στο όνομά τους προέρχεται από την ιστορική τους σχέση με την παροχή απαντήσεων σε μαθηματικές ερωτήσεις. Η Python εκτελεί προσθήκη, αφαίρεση, πολλαπλασιασμό και διαίρεση με +, -,"/>
          <p:cNvSpPr txBox="1">
            <a:spLocks noGrp="1"/>
          </p:cNvSpPr>
          <p:nvPr>
            <p:ph type="body" idx="1"/>
          </p:nvPr>
        </p:nvSpPr>
        <p:spPr>
          <a:prstGeom prst="rect">
            <a:avLst/>
          </a:prstGeom>
        </p:spPr>
        <p:txBody>
          <a:bodyPr/>
          <a:lstStyle/>
          <a:p>
            <a:pPr marL="0" indent="0" defTabSz="726440">
              <a:spcBef>
                <a:spcPts val="2900"/>
              </a:spcBef>
              <a:buClrTx/>
              <a:buSzTx/>
              <a:buFontTx/>
              <a:buNone/>
              <a:defRPr sz="4400"/>
            </a:pPr>
            <a:r>
              <a:t>Οι υπολογιστές υπερέχουν απόλυτα στην εκτέλεση υπολογισμών. Ο «υπολογισμός» στο όνομά τους προέρχεται από την ιστορική τους σχέση με την παροχή απαντήσεων σε μαθηματικές ερωτήσεις. Η Python εκτελεί προσθήκη, αφαίρεση, πολλαπλασιασμό και διαίρεση με +, -, * και /.</a:t>
            </a:r>
          </a:p>
          <a:p>
            <a:pPr marL="0" indent="0" defTabSz="726440">
              <a:spcBef>
                <a:spcPts val="2900"/>
              </a:spcBef>
              <a:buClrTx/>
              <a:buSzTx/>
              <a:buFontTx/>
              <a:buNone/>
              <a:defRPr sz="4400"/>
            </a:pPr>
            <a:r>
              <a:t>print (573 - 74 + 1)  # Εκτυπώνει "500"</a:t>
            </a:r>
          </a:p>
          <a:p>
            <a:pPr marL="0" indent="0" defTabSz="726440">
              <a:spcBef>
                <a:spcPts val="2900"/>
              </a:spcBef>
              <a:buClrTx/>
              <a:buSzTx/>
              <a:buFontTx/>
              <a:buNone/>
              <a:defRPr sz="4400"/>
            </a:pPr>
            <a:r>
              <a:t>print (25 * 2)   # Εκτυπώνει "50"</a:t>
            </a:r>
          </a:p>
          <a:p>
            <a:pPr marL="0" indent="0" defTabSz="726440">
              <a:spcBef>
                <a:spcPts val="2900"/>
              </a:spcBef>
              <a:buClrTx/>
              <a:buSzTx/>
              <a:buFontTx/>
              <a:buNone/>
              <a:defRPr sz="4400"/>
            </a:pPr>
            <a:r>
              <a:t>print (10/5)  # Εκτυπώνει “2.0”</a:t>
            </a:r>
          </a:p>
          <a:p>
            <a:pPr marL="0" indent="0" defTabSz="726440">
              <a:spcBef>
                <a:spcPts val="2900"/>
              </a:spcBef>
              <a:buClrTx/>
              <a:buSzTx/>
              <a:buFontTx/>
              <a:buNone/>
              <a:defRPr sz="4400"/>
            </a:pPr>
            <a:r>
              <a:t>Παρατηρήστε ότι όταν εκτελούμε διαίρεση, το αποτέλεσμα έχει δεκαδικό. Αυτό συμβαίνει επειδή η Python μετατρέπει όλα τα int σε float πριν εκτελέσει διαίρεση.</a:t>
            </a:r>
          </a:p>
        </p:txBody>
      </p:sp>
      <p:sp>
        <p:nvSpPr>
          <p:cNvPr id="241"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23</a:t>
            </a:fld>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44" name="Το Division (διαίρεση) μπορεί να ρίξει το δικό του ειδικό σφάλμα: ZeroDivisionError. Η Python θα δώσει αυτό το σφάλμα όταν προσπαθεί να διαιρέσει με 0.…"/>
          <p:cNvSpPr txBox="1">
            <a:spLocks noGrp="1"/>
          </p:cNvSpPr>
          <p:nvPr>
            <p:ph type="body" idx="1"/>
          </p:nvPr>
        </p:nvSpPr>
        <p:spPr>
          <a:prstGeom prst="rect">
            <a:avLst/>
          </a:prstGeom>
        </p:spPr>
        <p:txBody>
          <a:bodyPr/>
          <a:lstStyle/>
          <a:p>
            <a:pPr marL="0" indent="0" defTabSz="759459">
              <a:spcBef>
                <a:spcPts val="3100"/>
              </a:spcBef>
              <a:buClrTx/>
              <a:buSzTx/>
              <a:buFontTx/>
              <a:buNone/>
              <a:defRPr sz="4600"/>
            </a:pPr>
            <a:r>
              <a:rPr dirty="0" err="1"/>
              <a:t>Το</a:t>
            </a:r>
            <a:r>
              <a:rPr dirty="0"/>
              <a:t> Division (</a:t>
            </a:r>
            <a:r>
              <a:rPr dirty="0" err="1"/>
              <a:t>δι</a:t>
            </a:r>
            <a:r>
              <a:rPr dirty="0"/>
              <a:t>α</a:t>
            </a:r>
            <a:r>
              <a:rPr dirty="0" err="1"/>
              <a:t>ίρεση</a:t>
            </a:r>
            <a:r>
              <a:rPr dirty="0"/>
              <a:t>) </a:t>
            </a:r>
            <a:r>
              <a:rPr dirty="0" err="1"/>
              <a:t>μ</a:t>
            </a:r>
            <a:r>
              <a:rPr dirty="0"/>
              <a:t>π</a:t>
            </a:r>
            <a:r>
              <a:rPr dirty="0" err="1"/>
              <a:t>ορεί</a:t>
            </a:r>
            <a:r>
              <a:rPr dirty="0"/>
              <a:t> </a:t>
            </a:r>
            <a:r>
              <a:rPr dirty="0" err="1"/>
              <a:t>ν</a:t>
            </a:r>
            <a:r>
              <a:rPr dirty="0"/>
              <a:t>α </a:t>
            </a:r>
            <a:r>
              <a:rPr dirty="0" err="1"/>
              <a:t>ρίξει</a:t>
            </a:r>
            <a:r>
              <a:rPr dirty="0"/>
              <a:t> </a:t>
            </a:r>
            <a:r>
              <a:rPr dirty="0" err="1"/>
              <a:t>το</a:t>
            </a:r>
            <a:r>
              <a:rPr dirty="0"/>
              <a:t> </a:t>
            </a:r>
            <a:r>
              <a:rPr dirty="0" err="1"/>
              <a:t>δικό</a:t>
            </a:r>
            <a:r>
              <a:rPr dirty="0"/>
              <a:t> </a:t>
            </a:r>
            <a:r>
              <a:rPr dirty="0" err="1"/>
              <a:t>του</a:t>
            </a:r>
            <a:r>
              <a:rPr dirty="0"/>
              <a:t> </a:t>
            </a:r>
            <a:r>
              <a:rPr dirty="0" err="1"/>
              <a:t>ειδικό</a:t>
            </a:r>
            <a:r>
              <a:rPr dirty="0"/>
              <a:t> </a:t>
            </a:r>
            <a:r>
              <a:rPr dirty="0" err="1"/>
              <a:t>σφάλμ</a:t>
            </a:r>
            <a:r>
              <a:rPr dirty="0"/>
              <a:t>α: </a:t>
            </a:r>
            <a:r>
              <a:rPr dirty="0" err="1">
                <a:solidFill>
                  <a:srgbClr val="AA1728"/>
                </a:solidFill>
              </a:rPr>
              <a:t>ZeroDivisionError</a:t>
            </a:r>
            <a:r>
              <a:rPr dirty="0"/>
              <a:t>. </a:t>
            </a:r>
            <a:r>
              <a:rPr dirty="0" err="1"/>
              <a:t>Η</a:t>
            </a:r>
            <a:r>
              <a:rPr dirty="0"/>
              <a:t> Python </a:t>
            </a:r>
            <a:r>
              <a:rPr dirty="0" err="1"/>
              <a:t>θ</a:t>
            </a:r>
            <a:r>
              <a:rPr dirty="0"/>
              <a:t>α </a:t>
            </a:r>
            <a:r>
              <a:rPr dirty="0" err="1"/>
              <a:t>δώσει</a:t>
            </a:r>
            <a:r>
              <a:rPr dirty="0"/>
              <a:t> α</a:t>
            </a:r>
            <a:r>
              <a:rPr dirty="0" err="1"/>
              <a:t>υτό</a:t>
            </a:r>
            <a:r>
              <a:rPr dirty="0"/>
              <a:t> </a:t>
            </a:r>
            <a:r>
              <a:rPr dirty="0" err="1"/>
              <a:t>το</a:t>
            </a:r>
            <a:r>
              <a:rPr dirty="0"/>
              <a:t> </a:t>
            </a:r>
            <a:r>
              <a:rPr dirty="0" err="1"/>
              <a:t>σφάλμ</a:t>
            </a:r>
            <a:r>
              <a:rPr dirty="0"/>
              <a:t>α </a:t>
            </a:r>
            <a:r>
              <a:rPr dirty="0" err="1"/>
              <a:t>ότ</a:t>
            </a:r>
            <a:r>
              <a:rPr dirty="0"/>
              <a:t>α</a:t>
            </a:r>
            <a:r>
              <a:rPr dirty="0" err="1"/>
              <a:t>ν</a:t>
            </a:r>
            <a:r>
              <a:rPr dirty="0"/>
              <a:t> π</a:t>
            </a:r>
            <a:r>
              <a:rPr dirty="0" err="1"/>
              <a:t>ροσ</a:t>
            </a:r>
            <a:r>
              <a:rPr dirty="0"/>
              <a:t>πα</a:t>
            </a:r>
            <a:r>
              <a:rPr dirty="0" err="1"/>
              <a:t>θεί</a:t>
            </a:r>
            <a:r>
              <a:rPr dirty="0"/>
              <a:t> </a:t>
            </a:r>
            <a:r>
              <a:rPr dirty="0" err="1"/>
              <a:t>ν</a:t>
            </a:r>
            <a:r>
              <a:rPr dirty="0"/>
              <a:t>α </a:t>
            </a:r>
            <a:r>
              <a:rPr dirty="0" err="1"/>
              <a:t>δι</a:t>
            </a:r>
            <a:r>
              <a:rPr dirty="0"/>
              <a:t>α</a:t>
            </a:r>
            <a:r>
              <a:rPr dirty="0" err="1"/>
              <a:t>ιρέσει</a:t>
            </a:r>
            <a:r>
              <a:rPr dirty="0"/>
              <a:t> </a:t>
            </a:r>
            <a:r>
              <a:rPr dirty="0" err="1"/>
              <a:t>με</a:t>
            </a:r>
            <a:r>
              <a:rPr dirty="0"/>
              <a:t> 0.</a:t>
            </a:r>
          </a:p>
          <a:p>
            <a:pPr marL="0" indent="0" defTabSz="759459">
              <a:spcBef>
                <a:spcPts val="3100"/>
              </a:spcBef>
              <a:buClrTx/>
              <a:buSzTx/>
              <a:buFontTx/>
              <a:buNone/>
              <a:defRPr sz="4600"/>
            </a:pPr>
            <a:endParaRPr dirty="0"/>
          </a:p>
          <a:p>
            <a:pPr marL="0" indent="0" defTabSz="759459">
              <a:spcBef>
                <a:spcPts val="3100"/>
              </a:spcBef>
              <a:buClrTx/>
              <a:buSzTx/>
              <a:buFontTx/>
              <a:buNone/>
              <a:defRPr sz="4600"/>
            </a:pPr>
            <a:r>
              <a:rPr dirty="0" err="1"/>
              <a:t>Οι</a:t>
            </a:r>
            <a:r>
              <a:rPr dirty="0"/>
              <a:t> </a:t>
            </a:r>
            <a:r>
              <a:rPr dirty="0" err="1"/>
              <a:t>μ</a:t>
            </a:r>
            <a:r>
              <a:rPr dirty="0"/>
              <a:t>α</a:t>
            </a:r>
            <a:r>
              <a:rPr dirty="0" err="1"/>
              <a:t>θημ</a:t>
            </a:r>
            <a:r>
              <a:rPr dirty="0"/>
              <a:t>α</a:t>
            </a:r>
            <a:r>
              <a:rPr dirty="0" err="1"/>
              <a:t>τικές</a:t>
            </a:r>
            <a:r>
              <a:rPr dirty="0"/>
              <a:t> π</a:t>
            </a:r>
            <a:r>
              <a:rPr dirty="0" err="1"/>
              <a:t>ράξεις</a:t>
            </a:r>
            <a:r>
              <a:rPr dirty="0"/>
              <a:t> </a:t>
            </a:r>
            <a:r>
              <a:rPr dirty="0" err="1"/>
              <a:t>στο</a:t>
            </a:r>
            <a:r>
              <a:rPr dirty="0"/>
              <a:t> Python α</a:t>
            </a:r>
            <a:r>
              <a:rPr dirty="0" err="1"/>
              <a:t>κολουθούν</a:t>
            </a:r>
            <a:r>
              <a:rPr dirty="0"/>
              <a:t> </a:t>
            </a:r>
            <a:r>
              <a:rPr dirty="0" err="1"/>
              <a:t>την</a:t>
            </a:r>
            <a:r>
              <a:rPr dirty="0"/>
              <a:t> </a:t>
            </a:r>
            <a:r>
              <a:rPr u="sng" dirty="0">
                <a:hlinkClick r:id="rId2"/>
              </a:rPr>
              <a:t>order of operations</a:t>
            </a:r>
            <a:r>
              <a:rPr dirty="0">
                <a:solidFill>
                  <a:srgbClr val="484848"/>
                </a:solidFill>
              </a:rPr>
              <a:t>.</a:t>
            </a:r>
          </a:p>
          <a:p>
            <a:pPr marL="0" indent="0" defTabSz="759459">
              <a:spcBef>
                <a:spcPts val="3100"/>
              </a:spcBef>
              <a:buClrTx/>
              <a:buSzTx/>
              <a:buFontTx/>
              <a:buNone/>
              <a:defRPr sz="4600">
                <a:solidFill>
                  <a:srgbClr val="EF4E47"/>
                </a:solidFill>
              </a:defRPr>
            </a:pPr>
            <a:endParaRPr dirty="0">
              <a:solidFill>
                <a:srgbClr val="484848"/>
              </a:solidFill>
            </a:endParaRPr>
          </a:p>
          <a:p>
            <a:pPr marL="0" indent="0" defTabSz="759459">
              <a:spcBef>
                <a:spcPts val="3100"/>
              </a:spcBef>
              <a:buClrTx/>
              <a:buSzTx/>
              <a:buFontTx/>
              <a:buNone/>
              <a:defRPr sz="4600"/>
            </a:pPr>
            <a:r>
              <a:rPr u="sng" dirty="0">
                <a:hlinkClick r:id="rId3"/>
              </a:rPr>
              <a:t>Mathematics 2 = 1  Can you Prove it ?</a:t>
            </a:r>
          </a:p>
          <a:p>
            <a:pPr marL="0" indent="0" defTabSz="759459">
              <a:spcBef>
                <a:spcPts val="3100"/>
              </a:spcBef>
              <a:buClrTx/>
              <a:buSzTx/>
              <a:buFontTx/>
              <a:buNone/>
              <a:defRPr sz="4600"/>
            </a:pPr>
            <a:r>
              <a:rPr u="sng" dirty="0">
                <a:hlinkClick r:id="rId4"/>
              </a:rPr>
              <a:t>Mathematics ZeroDivision Explained</a:t>
            </a:r>
          </a:p>
        </p:txBody>
      </p:sp>
      <p:sp>
        <p:nvSpPr>
          <p:cNvPr id="245"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24</a:t>
            </a:fld>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LEARN PYTHON: SYNTAX"/>
          <p:cNvSpPr txBox="1">
            <a:spLocks noGrp="1"/>
          </p:cNvSpPr>
          <p:nvPr>
            <p:ph type="title"/>
          </p:nvPr>
        </p:nvSpPr>
        <p:spPr>
          <a:prstGeom prst="rect">
            <a:avLst/>
          </a:prstGeom>
        </p:spPr>
        <p:txBody>
          <a:bodyPr/>
          <a:lstStyle/>
          <a:p>
            <a:r>
              <a:t>LEARN PYTHON: SYNTAX</a:t>
            </a:r>
          </a:p>
        </p:txBody>
      </p:sp>
      <mc:AlternateContent xmlns:mc="http://schemas.openxmlformats.org/markup-compatibility/2006" xmlns:a14="http://schemas.microsoft.com/office/drawing/2010/main">
        <mc:Choice Requires="a14">
          <p:sp>
            <p:nvSpPr>
              <p:cNvPr id="248" name="Οδηγίες (01. Syntax / 08. Calculations.py)…"/>
              <p:cNvSpPr txBox="1">
                <a:spLocks noGrp="1"/>
              </p:cNvSpPr>
              <p:nvPr>
                <p:ph type="body" sz="half" idx="1"/>
              </p:nvPr>
            </p:nvSpPr>
            <p:spPr>
              <a:xfrm>
                <a:off x="952500" y="3797300"/>
                <a:ext cx="13249742" cy="8928100"/>
              </a:xfrm>
              <a:prstGeom prst="rect">
                <a:avLst/>
              </a:prstGeom>
            </p:spPr>
            <p:txBody>
              <a:bodyPr anchor="t"/>
              <a:lstStyle/>
              <a:p>
                <a:pPr marL="0" indent="0">
                  <a:buClr>
                    <a:srgbClr val="000000"/>
                  </a:buClr>
                  <a:buSzPct val="60000"/>
                  <a:buNone/>
                  <a:defRPr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08. </a:t>
                </a:r>
                <a:r>
                  <a:rPr dirty="0" err="1"/>
                  <a:t>Calculations.py</a:t>
                </a:r>
                <a:r>
                  <a:rPr dirty="0"/>
                  <a:t>)</a:t>
                </a:r>
              </a:p>
              <a:p>
                <a:pPr marL="512063" indent="-512063">
                  <a:buClr>
                    <a:srgbClr val="000000"/>
                  </a:buClr>
                  <a:buSzPct val="60000"/>
                  <a:buFontTx/>
                  <a:buChar char="✓"/>
                  <a:defRPr>
                    <a:latin typeface="Avenir Next Regular"/>
                    <a:ea typeface="Avenir Next Regular"/>
                    <a:cs typeface="Avenir Next Regular"/>
                    <a:sym typeface="Avenir Next Regular"/>
                  </a:defRPr>
                </a:pPr>
                <a:r>
                  <a:rPr dirty="0" err="1"/>
                  <a:t>Υ</a:t>
                </a:r>
                <a:r>
                  <a:rPr dirty="0"/>
                  <a:t>π</a:t>
                </a:r>
                <a:r>
                  <a:rPr dirty="0" err="1"/>
                  <a:t>ολογίστε</a:t>
                </a:r>
                <a:r>
                  <a:rPr dirty="0"/>
                  <a:t> &amp; </a:t>
                </a:r>
                <a:r>
                  <a:rPr dirty="0" err="1"/>
                  <a:t>Εκτυ</a:t>
                </a:r>
                <a:r>
                  <a:rPr dirty="0"/>
                  <a:t>π</a:t>
                </a:r>
                <a:r>
                  <a:rPr dirty="0" err="1"/>
                  <a:t>ώστε</a:t>
                </a:r>
                <a:r>
                  <a:rPr dirty="0"/>
                  <a:t> </a:t>
                </a:r>
                <a:r>
                  <a:rPr dirty="0" err="1"/>
                  <a:t>το</a:t>
                </a:r>
                <a:r>
                  <a:rPr dirty="0"/>
                  <a:t> απ</a:t>
                </a:r>
                <a:r>
                  <a:rPr dirty="0" err="1"/>
                  <a:t>οτέλεσμ</a:t>
                </a:r>
                <a:r>
                  <a:rPr dirty="0"/>
                  <a:t>α α</a:t>
                </a:r>
                <a:r>
                  <a:rPr dirty="0" err="1"/>
                  <a:t>υτής</a:t>
                </a:r>
                <a:r>
                  <a:rPr dirty="0"/>
                  <a:t> </a:t>
                </a:r>
                <a:r>
                  <a:rPr dirty="0" err="1"/>
                  <a:t>της</a:t>
                </a:r>
                <a:r>
                  <a:rPr dirty="0"/>
                  <a:t> </a:t>
                </a:r>
                <a:r>
                  <a:rPr dirty="0" err="1"/>
                  <a:t>εξίσωσης</a:t>
                </a:r>
                <a:r>
                  <a:rPr dirty="0"/>
                  <a:t>: </a:t>
                </a:r>
                <a14:m>
                  <m:oMath xmlns:m="http://schemas.openxmlformats.org/officeDocument/2006/math">
                    <m:r>
                      <a:rPr sz="4850" i="1">
                        <a:solidFill>
                          <a:srgbClr val="414040"/>
                        </a:solidFill>
                        <a:latin typeface="Cambria Math" panose="02040503050406030204" pitchFamily="18" charset="0"/>
                      </a:rPr>
                      <m:t>25⋅68+</m:t>
                    </m:r>
                    <m:f>
                      <m:fPr>
                        <m:ctrlPr>
                          <a:rPr sz="4850" i="1">
                            <a:solidFill>
                              <a:srgbClr val="414040"/>
                            </a:solidFill>
                            <a:latin typeface="Cambria Math" panose="02040503050406030204" pitchFamily="18" charset="0"/>
                          </a:rPr>
                        </m:ctrlPr>
                      </m:fPr>
                      <m:num>
                        <m:r>
                          <a:rPr sz="4850" i="1">
                            <a:solidFill>
                              <a:srgbClr val="414040"/>
                            </a:solidFill>
                            <a:latin typeface="Cambria Math" panose="02040503050406030204" pitchFamily="18" charset="0"/>
                          </a:rPr>
                          <m:t>13</m:t>
                        </m:r>
                      </m:num>
                      <m:den>
                        <m:r>
                          <a:rPr sz="4850" i="1">
                            <a:solidFill>
                              <a:srgbClr val="414040"/>
                            </a:solidFill>
                            <a:latin typeface="Cambria Math" panose="02040503050406030204" pitchFamily="18" charset="0"/>
                          </a:rPr>
                          <m:t>28</m:t>
                        </m:r>
                      </m:den>
                    </m:f>
                  </m:oMath>
                </a14:m>
                <a:endParaRPr dirty="0"/>
              </a:p>
            </p:txBody>
          </p:sp>
        </mc:Choice>
        <mc:Fallback xmlns="">
          <p:sp>
            <p:nvSpPr>
              <p:cNvPr id="248" name="Οδηγίες (01. Syntax / 08. Calculations.py)…"/>
              <p:cNvSpPr txBox="1">
                <a:spLocks noGrp="1" noRot="1" noChangeAspect="1" noMove="1" noResize="1" noEditPoints="1" noAdjustHandles="1" noChangeArrowheads="1" noChangeShapeType="1" noTextEdit="1"/>
              </p:cNvSpPr>
              <p:nvPr>
                <p:ph type="body" sz="half" idx="1"/>
              </p:nvPr>
            </p:nvSpPr>
            <p:spPr>
              <a:xfrm>
                <a:off x="952500" y="3797300"/>
                <a:ext cx="13249742" cy="8928100"/>
              </a:xfrm>
              <a:prstGeom prst="rect">
                <a:avLst/>
              </a:prstGeom>
              <a:blipFill>
                <a:blip r:embed="rId2"/>
                <a:stretch>
                  <a:fillRect l="-2010" t="-1278"/>
                </a:stretch>
              </a:blipFill>
            </p:spPr>
            <p:txBody>
              <a:bodyPr/>
              <a:lstStyle/>
              <a:p>
                <a:r>
                  <a:rPr lang="el-GR">
                    <a:noFill/>
                  </a:rPr>
                  <a:t> </a:t>
                </a:r>
              </a:p>
            </p:txBody>
          </p:sp>
        </mc:Fallback>
      </mc:AlternateContent>
      <p:sp>
        <p:nvSpPr>
          <p:cNvPr id="249"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25</a:t>
            </a:fld>
            <a:endParaRPr/>
          </a:p>
        </p:txBody>
      </p:sp>
      <p:pic>
        <p:nvPicPr>
          <p:cNvPr id="250" name="Εικόνα" descr="Εικόνα"/>
          <p:cNvPicPr>
            <a:picLocks noChangeAspect="1"/>
          </p:cNvPicPr>
          <p:nvPr/>
        </p:nvPicPr>
        <p:blipFill>
          <a:blip r:embed="rId3"/>
          <a:stretch>
            <a:fillRect/>
          </a:stretch>
        </p:blipFill>
        <p:spPr>
          <a:xfrm>
            <a:off x="14249114" y="3054350"/>
            <a:ext cx="9250449" cy="9250448"/>
          </a:xfrm>
          <a:prstGeom prst="rect">
            <a:avLst/>
          </a:prstGeom>
          <a:ln w="12700">
            <a:miter lim="400000"/>
          </a:ln>
        </p:spPr>
      </p:pic>
      <p:pic>
        <p:nvPicPr>
          <p:cNvPr id="6" name="Picture 2">
            <a:extLst>
              <a:ext uri="{FF2B5EF4-FFF2-40B4-BE49-F238E27FC236}">
                <a16:creationId xmlns:a16="http://schemas.microsoft.com/office/drawing/2014/main" id="{3EFC7A7D-06AC-074E-94C9-315592F2C4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50"/>
                                        </p:tgtEl>
                                        <p:attrNameLst>
                                          <p:attrName>style.visibility</p:attrName>
                                        </p:attrNameLst>
                                      </p:cBhvr>
                                      <p:to>
                                        <p:strVal val="visible"/>
                                      </p:to>
                                    </p:set>
                                    <p:animScale>
                                      <p:cBhvr>
                                        <p:cTn id="7" dur="1000" decel="50000" fill="hold">
                                          <p:stCondLst>
                                            <p:cond delay="0"/>
                                          </p:stCondLst>
                                        </p:cTn>
                                        <p:tgtEl>
                                          <p:spTgt spid="25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50"/>
                                        </p:tgtEl>
                                        <p:attrNameLst>
                                          <p:attrName>ppt_x</p:attrName>
                                          <p:attrName>ppt_y</p:attrName>
                                        </p:attrNameLst>
                                      </p:cBhvr>
                                    </p:animMotion>
                                    <p:animEffect transition="in" filter="fade">
                                      <p:cBhvr>
                                        <p:cTn id="9" dur="1000"/>
                                        <p:tgtEl>
                                          <p:spTgt spid="250"/>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48">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48">
                                            <p:txEl>
                                              <p:pRg st="1" end="1"/>
                                            </p:txEl>
                                          </p:spTgt>
                                        </p:tgtEl>
                                        <p:attrNameLst>
                                          <p:attrName>ppt_w</p:attrName>
                                        </p:attrNameLst>
                                      </p:cBhvr>
                                    </p:anim>
                                    <p:anim by="(#ppt_w*0.50)" calcmode="lin" valueType="num">
                                      <p:cBhvr>
                                        <p:cTn id="13" dur="500" decel="50000" autoRev="1" fill="hold">
                                          <p:stCondLst>
                                            <p:cond delay="0"/>
                                          </p:stCondLst>
                                        </p:cTn>
                                        <p:tgtEl>
                                          <p:spTgt spid="248">
                                            <p:txEl>
                                              <p:pRg st="1" end="1"/>
                                            </p:txEl>
                                          </p:spTgt>
                                        </p:tgtEl>
                                        <p:attrNameLst>
                                          <p:attrName>ppt_x</p:attrName>
                                        </p:attrNameLst>
                                      </p:cBhvr>
                                    </p:anim>
                                    <p:anim from="(-#ppt_h/2)" to="(#ppt_y)" calcmode="lin" valueType="num">
                                      <p:cBhvr>
                                        <p:cTn id="14" dur="1000" fill="hold">
                                          <p:stCondLst>
                                            <p:cond delay="0"/>
                                          </p:stCondLst>
                                        </p:cTn>
                                        <p:tgtEl>
                                          <p:spTgt spid="248">
                                            <p:txEl>
                                              <p:pRg st="1" end="1"/>
                                            </p:txEl>
                                          </p:spTgt>
                                        </p:tgtEl>
                                        <p:attrNameLst>
                                          <p:attrName>ppt_y</p:attrName>
                                        </p:attrNameLst>
                                      </p:cBhvr>
                                    </p:anim>
                                    <p:animRot by="21600000">
                                      <p:cBhvr>
                                        <p:cTn id="15" dur="1000" fill="hold">
                                          <p:stCondLst>
                                            <p:cond delay="0"/>
                                          </p:stCondLst>
                                        </p:cTn>
                                        <p:tgtEl>
                                          <p:spTgt spid="248">
                                            <p:txEl>
                                              <p:pRg st="1" end="1"/>
                                            </p:txEl>
                                          </p:spTgt>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nodeType="clickEffect">
                                  <p:stCondLst>
                                    <p:cond delay="0"/>
                                  </p:stCondLst>
                                  <p:childTnLst>
                                    <p:animEffect transition="out" filter="blinds(horizontal)">
                                      <p:cBhvr>
                                        <p:cTn id="19" dur="500"/>
                                        <p:tgtEl>
                                          <p:spTgt spid="250"/>
                                        </p:tgtEl>
                                      </p:cBhvr>
                                    </p:animEffect>
                                    <p:set>
                                      <p:cBhvr>
                                        <p:cTn id="20" dur="1" fill="hold">
                                          <p:stCondLst>
                                            <p:cond delay="499"/>
                                          </p:stCondLst>
                                        </p:cTn>
                                        <p:tgtEl>
                                          <p:spTgt spid="250"/>
                                        </p:tgtEl>
                                        <p:attrNameLst>
                                          <p:attrName>style.visibility</p:attrName>
                                        </p:attrNameLst>
                                      </p:cBhvr>
                                      <p:to>
                                        <p:strVal val="hidden"/>
                                      </p:to>
                                    </p:set>
                                  </p:childTnLst>
                                </p:cTn>
                              </p:par>
                              <p:par>
                                <p:cTn id="21" presetID="21" presetClass="entr" presetSubtype="1"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heel(1)">
                                      <p:cBhvr>
                                        <p:cTn id="23"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53" name="Οι μεταβλητές στις οποίες έχουν εκχωρηθεί αριθμητικές τιμές μπορούν να αντιμετωπίζονται όπως οι ίδιοι οι αριθμοί. Δύο μεταβλητές μπορούν να προστεθούν μαζί, διαιρούμενες με 2, και πολλαπλασιασμένες με μια τρίτη μεταβλητή χωρίς η Python να κάνει διακρίσει"/>
          <p:cNvSpPr txBox="1">
            <a:spLocks noGrp="1"/>
          </p:cNvSpPr>
          <p:nvPr>
            <p:ph type="body" idx="1"/>
          </p:nvPr>
        </p:nvSpPr>
        <p:spPr>
          <a:prstGeom prst="rect">
            <a:avLst/>
          </a:prstGeom>
        </p:spPr>
        <p:txBody>
          <a:bodyPr/>
          <a:lstStyle/>
          <a:p>
            <a:pPr marL="0" indent="0">
              <a:buClrTx/>
              <a:buSzTx/>
              <a:buFontTx/>
              <a:buNone/>
            </a:pPr>
            <a:r>
              <a:t>Οι μεταβλητές στις οποίες έχουν εκχωρηθεί αριθμητικές τιμές μπορούν να αντιμετωπίζονται όπως οι ίδιοι οι αριθμοί. Δύο μεταβλητές μπορούν να προστεθούν μαζί, διαιρούμενες με </a:t>
            </a:r>
            <a:r>
              <a:rPr>
                <a:solidFill>
                  <a:srgbClr val="18679A"/>
                </a:solidFill>
              </a:rPr>
              <a:t>2</a:t>
            </a:r>
            <a:r>
              <a:t>, και πολλαπλασιασμένες με μια τρίτη μεταβλητή χωρίς η Python να κάνει διακρίσεις μεταξύ των μεταβλητών και των αριθμών (όπως ο αριθμός </a:t>
            </a:r>
            <a:r>
              <a:rPr>
                <a:solidFill>
                  <a:srgbClr val="18679A"/>
                </a:solidFill>
              </a:rPr>
              <a:t>2</a:t>
            </a:r>
            <a:r>
              <a:t> σε αυτό το παράδειγμα). Η εκτέλεση πράξεων σε μεταβλητές δεν αλλάζει τη μεταβλητή - μπορείτε να ενημερώσετε μια μεταβλητή χρησιμοποιώντας το σύμβολο =.</a:t>
            </a:r>
          </a:p>
        </p:txBody>
      </p:sp>
      <p:sp>
        <p:nvSpPr>
          <p:cNvPr id="254"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26</a:t>
            </a:fld>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LEARN PYTHON: SYNTAX"/>
          <p:cNvSpPr txBox="1">
            <a:spLocks noGrp="1"/>
          </p:cNvSpPr>
          <p:nvPr>
            <p:ph type="title"/>
          </p:nvPr>
        </p:nvSpPr>
        <p:spPr>
          <a:prstGeom prst="rect">
            <a:avLst/>
          </a:prstGeom>
        </p:spPr>
        <p:txBody>
          <a:bodyPr/>
          <a:lstStyle/>
          <a:p>
            <a:r>
              <a:t>LEARN PYTHON: SYNTAX</a:t>
            </a:r>
          </a:p>
        </p:txBody>
      </p:sp>
      <p:sp>
        <p:nvSpPr>
          <p:cNvPr id="257" name="Οδηγίες (01. Syntax / 09. Changing Numbers.py)…"/>
          <p:cNvSpPr txBox="1">
            <a:spLocks noGrp="1"/>
          </p:cNvSpPr>
          <p:nvPr>
            <p:ph type="body" sz="half" idx="1"/>
          </p:nvPr>
        </p:nvSpPr>
        <p:spPr>
          <a:xfrm>
            <a:off x="952500" y="3173491"/>
            <a:ext cx="13773107" cy="9551910"/>
          </a:xfrm>
          <a:prstGeom prst="rect">
            <a:avLst/>
          </a:prstGeom>
        </p:spPr>
        <p:txBody>
          <a:bodyPr anchor="t"/>
          <a:lstStyle/>
          <a:p>
            <a:pPr marL="0" indent="0" defTabSz="775969">
              <a:spcBef>
                <a:spcPts val="2300"/>
              </a:spcBef>
              <a:buClr>
                <a:srgbClr val="000000"/>
              </a:buClr>
              <a:buSzPct val="60000"/>
              <a:buNone/>
              <a:defRPr sz="3948"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09. Changing </a:t>
            </a:r>
            <a:r>
              <a:rPr dirty="0" err="1"/>
              <a:t>Numbers.py</a:t>
            </a:r>
            <a:r>
              <a:rPr dirty="0"/>
              <a:t>)</a:t>
            </a:r>
          </a:p>
          <a:p>
            <a:pPr marL="481340" indent="-481340" defTabSz="775969">
              <a:spcBef>
                <a:spcPts val="2300"/>
              </a:spcBef>
              <a:buClr>
                <a:srgbClr val="000000"/>
              </a:buClr>
              <a:buSzPct val="60000"/>
              <a:buChar char="✓"/>
              <a:defRPr sz="3948">
                <a:latin typeface="Avenir Next Regular"/>
                <a:ea typeface="Avenir Next Regular"/>
                <a:cs typeface="Avenir Next Regular"/>
                <a:sym typeface="Avenir Next Regular"/>
              </a:defRPr>
            </a:pPr>
            <a:r>
              <a:rPr dirty="0" err="1"/>
              <a:t>Α</a:t>
            </a:r>
            <a:r>
              <a:rPr dirty="0"/>
              <a:t>π</a:t>
            </a:r>
            <a:r>
              <a:rPr dirty="0" err="1"/>
              <a:t>οφ</a:t>
            </a:r>
            <a:r>
              <a:rPr dirty="0"/>
              <a:t>α</a:t>
            </a:r>
            <a:r>
              <a:rPr dirty="0" err="1"/>
              <a:t>σίσ</a:t>
            </a:r>
            <a:r>
              <a:rPr dirty="0"/>
              <a:t>α</a:t>
            </a:r>
            <a:r>
              <a:rPr dirty="0" err="1"/>
              <a:t>τε</a:t>
            </a:r>
            <a:r>
              <a:rPr dirty="0"/>
              <a:t> </a:t>
            </a:r>
            <a:r>
              <a:rPr dirty="0" err="1"/>
              <a:t>ν</a:t>
            </a:r>
            <a:r>
              <a:rPr dirty="0"/>
              <a:t>α </a:t>
            </a:r>
            <a:r>
              <a:rPr dirty="0" err="1"/>
              <a:t>φτιάξετε</a:t>
            </a:r>
            <a:r>
              <a:rPr dirty="0"/>
              <a:t> </a:t>
            </a:r>
            <a:r>
              <a:rPr dirty="0" err="1"/>
              <a:t>έν</a:t>
            </a:r>
            <a:r>
              <a:rPr dirty="0"/>
              <a:t>α π</a:t>
            </a:r>
            <a:r>
              <a:rPr dirty="0" err="1"/>
              <a:t>ά</a:t>
            </a:r>
            <a:r>
              <a:rPr dirty="0"/>
              <a:t>π</a:t>
            </a:r>
            <a:r>
              <a:rPr dirty="0" err="1"/>
              <a:t>λωμ</a:t>
            </a:r>
            <a:r>
              <a:rPr dirty="0"/>
              <a:t>α! </a:t>
            </a:r>
            <a:r>
              <a:rPr dirty="0" err="1"/>
              <a:t>Γι</a:t>
            </a:r>
            <a:r>
              <a:rPr dirty="0"/>
              <a:t>α </a:t>
            </a:r>
            <a:r>
              <a:rPr dirty="0" err="1"/>
              <a:t>ν</a:t>
            </a:r>
            <a:r>
              <a:rPr dirty="0"/>
              <a:t>α </a:t>
            </a:r>
            <a:r>
              <a:rPr dirty="0" err="1"/>
              <a:t>υ</a:t>
            </a:r>
            <a:r>
              <a:rPr dirty="0"/>
              <a:t>π</a:t>
            </a:r>
            <a:r>
              <a:rPr dirty="0" err="1"/>
              <a:t>ολογίσετε</a:t>
            </a:r>
            <a:r>
              <a:rPr dirty="0"/>
              <a:t> </a:t>
            </a:r>
            <a:r>
              <a:rPr dirty="0" err="1"/>
              <a:t>τον</a:t>
            </a:r>
            <a:r>
              <a:rPr dirty="0"/>
              <a:t> α</a:t>
            </a:r>
            <a:r>
              <a:rPr dirty="0" err="1"/>
              <a:t>ριθμό</a:t>
            </a:r>
            <a:r>
              <a:rPr dirty="0"/>
              <a:t> </a:t>
            </a:r>
            <a:r>
              <a:rPr dirty="0" err="1"/>
              <a:t>των</a:t>
            </a:r>
            <a:r>
              <a:rPr dirty="0"/>
              <a:t> </a:t>
            </a:r>
            <a:r>
              <a:rPr dirty="0" err="1"/>
              <a:t>τετρ</a:t>
            </a:r>
            <a:r>
              <a:rPr dirty="0"/>
              <a:t>α</a:t>
            </a:r>
            <a:r>
              <a:rPr dirty="0" err="1"/>
              <a:t>γώνων</a:t>
            </a:r>
            <a:r>
              <a:rPr dirty="0"/>
              <a:t> π</a:t>
            </a:r>
            <a:r>
              <a:rPr dirty="0" err="1"/>
              <a:t>ου</a:t>
            </a:r>
            <a:r>
              <a:rPr dirty="0"/>
              <a:t> </a:t>
            </a:r>
            <a:r>
              <a:rPr dirty="0" err="1"/>
              <a:t>θ</a:t>
            </a:r>
            <a:r>
              <a:rPr dirty="0"/>
              <a:t>α </a:t>
            </a:r>
            <a:r>
              <a:rPr dirty="0" err="1"/>
              <a:t>χρει</a:t>
            </a:r>
            <a:r>
              <a:rPr dirty="0"/>
              <a:t>α</a:t>
            </a:r>
            <a:r>
              <a:rPr dirty="0" err="1"/>
              <a:t>στείτε</a:t>
            </a:r>
            <a:r>
              <a:rPr dirty="0"/>
              <a:t> </a:t>
            </a:r>
            <a:r>
              <a:rPr dirty="0" err="1"/>
              <a:t>γι</a:t>
            </a:r>
            <a:r>
              <a:rPr dirty="0"/>
              <a:t>α </a:t>
            </a:r>
            <a:r>
              <a:rPr dirty="0" err="1"/>
              <a:t>το</a:t>
            </a:r>
            <a:r>
              <a:rPr dirty="0"/>
              <a:t> π</a:t>
            </a:r>
            <a:r>
              <a:rPr dirty="0" err="1"/>
              <a:t>ρώτο</a:t>
            </a:r>
            <a:r>
              <a:rPr dirty="0"/>
              <a:t> </a:t>
            </a:r>
            <a:r>
              <a:rPr dirty="0" err="1"/>
              <a:t>σ</a:t>
            </a:r>
            <a:r>
              <a:rPr dirty="0"/>
              <a:t>α</a:t>
            </a:r>
            <a:r>
              <a:rPr dirty="0" err="1"/>
              <a:t>ς</a:t>
            </a:r>
            <a:r>
              <a:rPr dirty="0"/>
              <a:t> π</a:t>
            </a:r>
            <a:r>
              <a:rPr dirty="0" err="1"/>
              <a:t>ά</a:t>
            </a:r>
            <a:r>
              <a:rPr dirty="0"/>
              <a:t>π</a:t>
            </a:r>
            <a:r>
              <a:rPr dirty="0" err="1"/>
              <a:t>λωμ</a:t>
            </a:r>
            <a:r>
              <a:rPr dirty="0"/>
              <a:t>α α</a:t>
            </a:r>
            <a:r>
              <a:rPr dirty="0" err="1"/>
              <a:t>ς</a:t>
            </a:r>
            <a:r>
              <a:rPr dirty="0"/>
              <a:t> </a:t>
            </a:r>
            <a:r>
              <a:rPr dirty="0" err="1"/>
              <a:t>δημιουργήσουμε</a:t>
            </a:r>
            <a:r>
              <a:rPr dirty="0"/>
              <a:t> </a:t>
            </a:r>
            <a:r>
              <a:rPr dirty="0" err="1"/>
              <a:t>δύο</a:t>
            </a:r>
            <a:r>
              <a:rPr dirty="0"/>
              <a:t> </a:t>
            </a:r>
            <a:r>
              <a:rPr dirty="0" err="1"/>
              <a:t>μετ</a:t>
            </a:r>
            <a:r>
              <a:rPr dirty="0"/>
              <a:t>αβ</a:t>
            </a:r>
            <a:r>
              <a:rPr dirty="0" err="1"/>
              <a:t>λητές</a:t>
            </a:r>
            <a:r>
              <a:rPr dirty="0"/>
              <a:t>: </a:t>
            </a:r>
            <a:r>
              <a:rPr dirty="0" err="1"/>
              <a:t>quilt_width</a:t>
            </a:r>
            <a:r>
              <a:rPr dirty="0"/>
              <a:t> </a:t>
            </a:r>
            <a:r>
              <a:rPr dirty="0" err="1"/>
              <a:t>κ</a:t>
            </a:r>
            <a:r>
              <a:rPr dirty="0"/>
              <a:t>α</a:t>
            </a:r>
            <a:r>
              <a:rPr dirty="0" err="1"/>
              <a:t>ι</a:t>
            </a:r>
            <a:r>
              <a:rPr dirty="0"/>
              <a:t> </a:t>
            </a:r>
            <a:r>
              <a:rPr dirty="0" err="1"/>
              <a:t>quilt_length</a:t>
            </a:r>
            <a:r>
              <a:rPr dirty="0"/>
              <a:t>. </a:t>
            </a:r>
            <a:r>
              <a:rPr dirty="0" err="1"/>
              <a:t>Ας</a:t>
            </a:r>
            <a:r>
              <a:rPr dirty="0"/>
              <a:t> </a:t>
            </a:r>
            <a:r>
              <a:rPr dirty="0" err="1"/>
              <a:t>φτιάξουμε</a:t>
            </a:r>
            <a:r>
              <a:rPr dirty="0"/>
              <a:t> α</a:t>
            </a:r>
            <a:r>
              <a:rPr dirty="0" err="1"/>
              <a:t>υτό</a:t>
            </a:r>
            <a:r>
              <a:rPr dirty="0"/>
              <a:t> </a:t>
            </a:r>
            <a:r>
              <a:rPr dirty="0" err="1"/>
              <a:t>το</a:t>
            </a:r>
            <a:r>
              <a:rPr dirty="0"/>
              <a:t> π</a:t>
            </a:r>
            <a:r>
              <a:rPr dirty="0" err="1"/>
              <a:t>ρώτο</a:t>
            </a:r>
            <a:r>
              <a:rPr dirty="0"/>
              <a:t> π</a:t>
            </a:r>
            <a:r>
              <a:rPr dirty="0" err="1"/>
              <a:t>ά</a:t>
            </a:r>
            <a:r>
              <a:rPr dirty="0"/>
              <a:t>π</a:t>
            </a:r>
            <a:r>
              <a:rPr dirty="0" err="1"/>
              <a:t>λωμ</a:t>
            </a:r>
            <a:r>
              <a:rPr dirty="0"/>
              <a:t>α π</a:t>
            </a:r>
            <a:r>
              <a:rPr dirty="0" err="1"/>
              <a:t>λάτους</a:t>
            </a:r>
            <a:r>
              <a:rPr dirty="0"/>
              <a:t> </a:t>
            </a:r>
            <a:r>
              <a:rPr dirty="0">
                <a:solidFill>
                  <a:srgbClr val="AA1728"/>
                </a:solidFill>
              </a:rPr>
              <a:t>8</a:t>
            </a:r>
            <a:r>
              <a:rPr dirty="0"/>
              <a:t>  </a:t>
            </a:r>
            <a:r>
              <a:rPr dirty="0" err="1"/>
              <a:t>κ</a:t>
            </a:r>
            <a:r>
              <a:rPr dirty="0"/>
              <a:t>α</a:t>
            </a:r>
            <a:r>
              <a:rPr dirty="0" err="1"/>
              <a:t>ι</a:t>
            </a:r>
            <a:r>
              <a:rPr dirty="0"/>
              <a:t> </a:t>
            </a:r>
            <a:r>
              <a:rPr dirty="0" err="1"/>
              <a:t>μήκους</a:t>
            </a:r>
            <a:r>
              <a:rPr dirty="0"/>
              <a:t> </a:t>
            </a:r>
            <a:r>
              <a:rPr dirty="0">
                <a:solidFill>
                  <a:srgbClr val="AA1728"/>
                </a:solidFill>
              </a:rPr>
              <a:t>12</a:t>
            </a:r>
            <a:r>
              <a:rPr dirty="0"/>
              <a:t> </a:t>
            </a:r>
            <a:r>
              <a:rPr dirty="0" err="1"/>
              <a:t>τετρ</a:t>
            </a:r>
            <a:r>
              <a:rPr dirty="0"/>
              <a:t>α</a:t>
            </a:r>
            <a:r>
              <a:rPr dirty="0" err="1"/>
              <a:t>γώνων</a:t>
            </a:r>
            <a:r>
              <a:rPr dirty="0"/>
              <a:t>.</a:t>
            </a:r>
          </a:p>
          <a:p>
            <a:pPr marL="481340" indent="-481340" defTabSz="775969">
              <a:spcBef>
                <a:spcPts val="2300"/>
              </a:spcBef>
              <a:buClr>
                <a:srgbClr val="000000"/>
              </a:buClr>
              <a:buSzPct val="60000"/>
              <a:buChar char="✓"/>
              <a:defRPr sz="3948">
                <a:latin typeface="Avenir Next Regular"/>
                <a:ea typeface="Avenir Next Regular"/>
                <a:cs typeface="Avenir Next Regular"/>
                <a:sym typeface="Avenir Next Regular"/>
              </a:defRPr>
            </a:pPr>
            <a:r>
              <a:rPr dirty="0" err="1"/>
              <a:t>Εκτυ</a:t>
            </a:r>
            <a:r>
              <a:rPr dirty="0"/>
              <a:t>π</a:t>
            </a:r>
            <a:r>
              <a:rPr dirty="0" err="1"/>
              <a:t>ώστε</a:t>
            </a:r>
            <a:r>
              <a:rPr dirty="0"/>
              <a:t> </a:t>
            </a:r>
            <a:r>
              <a:rPr dirty="0" err="1"/>
              <a:t>τον</a:t>
            </a:r>
            <a:r>
              <a:rPr dirty="0"/>
              <a:t> α</a:t>
            </a:r>
            <a:r>
              <a:rPr dirty="0" err="1"/>
              <a:t>ριθμό</a:t>
            </a:r>
            <a:r>
              <a:rPr dirty="0"/>
              <a:t> </a:t>
            </a:r>
            <a:r>
              <a:rPr dirty="0" err="1"/>
              <a:t>των</a:t>
            </a:r>
            <a:r>
              <a:rPr dirty="0"/>
              <a:t> </a:t>
            </a:r>
            <a:r>
              <a:rPr dirty="0" err="1"/>
              <a:t>τετρ</a:t>
            </a:r>
            <a:r>
              <a:rPr dirty="0"/>
              <a:t>α</a:t>
            </a:r>
            <a:r>
              <a:rPr dirty="0" err="1"/>
              <a:t>γώνων</a:t>
            </a:r>
            <a:r>
              <a:rPr dirty="0"/>
              <a:t> π</a:t>
            </a:r>
            <a:r>
              <a:rPr dirty="0" err="1"/>
              <a:t>ου</a:t>
            </a:r>
            <a:r>
              <a:rPr dirty="0"/>
              <a:t> </a:t>
            </a:r>
            <a:r>
              <a:rPr dirty="0" err="1"/>
              <a:t>θ</a:t>
            </a:r>
            <a:r>
              <a:rPr dirty="0"/>
              <a:t>α </a:t>
            </a:r>
            <a:r>
              <a:rPr dirty="0" err="1"/>
              <a:t>χρει</a:t>
            </a:r>
            <a:r>
              <a:rPr dirty="0"/>
              <a:t>α</a:t>
            </a:r>
            <a:r>
              <a:rPr dirty="0" err="1"/>
              <a:t>στείτε</a:t>
            </a:r>
            <a:r>
              <a:rPr dirty="0"/>
              <a:t> </a:t>
            </a:r>
            <a:r>
              <a:rPr dirty="0" err="1"/>
              <a:t>γι</a:t>
            </a:r>
            <a:r>
              <a:rPr dirty="0"/>
              <a:t>α </a:t>
            </a:r>
            <a:r>
              <a:rPr dirty="0" err="1"/>
              <a:t>ν</a:t>
            </a:r>
            <a:r>
              <a:rPr dirty="0"/>
              <a:t>α </a:t>
            </a:r>
            <a:r>
              <a:rPr dirty="0" err="1"/>
              <a:t>δημιουργήσετε</a:t>
            </a:r>
            <a:r>
              <a:rPr dirty="0"/>
              <a:t> </a:t>
            </a:r>
            <a:r>
              <a:rPr dirty="0" err="1"/>
              <a:t>το</a:t>
            </a:r>
            <a:r>
              <a:rPr dirty="0"/>
              <a:t> π</a:t>
            </a:r>
            <a:r>
              <a:rPr dirty="0" err="1"/>
              <a:t>ά</a:t>
            </a:r>
            <a:r>
              <a:rPr dirty="0"/>
              <a:t>π</a:t>
            </a:r>
            <a:r>
              <a:rPr dirty="0" err="1"/>
              <a:t>λωμ</a:t>
            </a:r>
            <a:r>
              <a:rPr dirty="0"/>
              <a:t>α!</a:t>
            </a:r>
          </a:p>
          <a:p>
            <a:pPr marL="481340" indent="-481340" defTabSz="775969">
              <a:spcBef>
                <a:spcPts val="2300"/>
              </a:spcBef>
              <a:buClr>
                <a:srgbClr val="000000"/>
              </a:buClr>
              <a:buSzPct val="60000"/>
              <a:buChar char="✓"/>
              <a:defRPr sz="3948">
                <a:latin typeface="Avenir Next Regular"/>
                <a:ea typeface="Avenir Next Regular"/>
                <a:cs typeface="Avenir Next Regular"/>
                <a:sym typeface="Avenir Next Regular"/>
              </a:defRPr>
            </a:pPr>
            <a:r>
              <a:rPr dirty="0" err="1"/>
              <a:t>Τελικά</a:t>
            </a:r>
            <a:r>
              <a:rPr dirty="0"/>
              <a:t> </a:t>
            </a:r>
            <a:r>
              <a:rPr dirty="0" err="1"/>
              <a:t>το</a:t>
            </a:r>
            <a:r>
              <a:rPr dirty="0"/>
              <a:t> π</a:t>
            </a:r>
            <a:r>
              <a:rPr dirty="0" err="1"/>
              <a:t>ά</a:t>
            </a:r>
            <a:r>
              <a:rPr dirty="0"/>
              <a:t>π</a:t>
            </a:r>
            <a:r>
              <a:rPr dirty="0" err="1"/>
              <a:t>λωμ</a:t>
            </a:r>
            <a:r>
              <a:rPr dirty="0"/>
              <a:t>α απα</a:t>
            </a:r>
            <a:r>
              <a:rPr dirty="0" err="1"/>
              <a:t>ιτούσε</a:t>
            </a:r>
            <a:r>
              <a:rPr dirty="0"/>
              <a:t> </a:t>
            </a:r>
            <a:r>
              <a:rPr dirty="0" err="1"/>
              <a:t>λιγότερο</a:t>
            </a:r>
            <a:r>
              <a:rPr dirty="0"/>
              <a:t> </a:t>
            </a:r>
            <a:r>
              <a:rPr dirty="0" err="1"/>
              <a:t>υλικό</a:t>
            </a:r>
            <a:r>
              <a:rPr dirty="0"/>
              <a:t> απ</a:t>
            </a:r>
            <a:r>
              <a:rPr dirty="0" err="1"/>
              <a:t>ό</a:t>
            </a:r>
            <a:r>
              <a:rPr dirty="0"/>
              <a:t> </a:t>
            </a:r>
            <a:r>
              <a:rPr dirty="0" err="1"/>
              <a:t>ό,τι</a:t>
            </a:r>
            <a:r>
              <a:rPr dirty="0"/>
              <a:t> </a:t>
            </a:r>
            <a:r>
              <a:rPr dirty="0" err="1"/>
              <a:t>έχετε</a:t>
            </a:r>
            <a:r>
              <a:rPr dirty="0"/>
              <a:t> </a:t>
            </a:r>
            <a:r>
              <a:rPr dirty="0" err="1"/>
              <a:t>στο</a:t>
            </a:r>
            <a:r>
              <a:rPr dirty="0"/>
              <a:t> </a:t>
            </a:r>
            <a:r>
              <a:rPr dirty="0" err="1"/>
              <a:t>χέρι</a:t>
            </a:r>
            <a:r>
              <a:rPr dirty="0"/>
              <a:t>! </a:t>
            </a:r>
            <a:r>
              <a:rPr dirty="0" err="1"/>
              <a:t>Ας</a:t>
            </a:r>
            <a:r>
              <a:rPr dirty="0"/>
              <a:t> </a:t>
            </a:r>
            <a:r>
              <a:rPr dirty="0" err="1"/>
              <a:t>κάνουμε</a:t>
            </a:r>
            <a:r>
              <a:rPr dirty="0"/>
              <a:t> </a:t>
            </a:r>
            <a:r>
              <a:rPr dirty="0" err="1"/>
              <a:t>το</a:t>
            </a:r>
            <a:r>
              <a:rPr dirty="0"/>
              <a:t> </a:t>
            </a:r>
            <a:r>
              <a:rPr dirty="0" err="1"/>
              <a:t>quilt_length</a:t>
            </a:r>
            <a:r>
              <a:rPr dirty="0"/>
              <a:t> 8 </a:t>
            </a:r>
            <a:r>
              <a:rPr dirty="0" err="1"/>
              <a:t>τετράγων</a:t>
            </a:r>
            <a:r>
              <a:rPr dirty="0"/>
              <a:t>α. </a:t>
            </a:r>
            <a:r>
              <a:rPr dirty="0" err="1"/>
              <a:t>Πόσ</a:t>
            </a:r>
            <a:r>
              <a:rPr dirty="0"/>
              <a:t>α </a:t>
            </a:r>
            <a:r>
              <a:rPr dirty="0" err="1"/>
              <a:t>τετράγων</a:t>
            </a:r>
            <a:r>
              <a:rPr dirty="0"/>
              <a:t>α </a:t>
            </a:r>
            <a:r>
              <a:rPr dirty="0" err="1"/>
              <a:t>θ</a:t>
            </a:r>
            <a:r>
              <a:rPr dirty="0"/>
              <a:t>α </a:t>
            </a:r>
            <a:r>
              <a:rPr dirty="0" err="1"/>
              <a:t>χρει</a:t>
            </a:r>
            <a:r>
              <a:rPr dirty="0"/>
              <a:t>α</a:t>
            </a:r>
            <a:r>
              <a:rPr dirty="0" err="1"/>
              <a:t>στείτε</a:t>
            </a:r>
            <a:r>
              <a:rPr dirty="0"/>
              <a:t> </a:t>
            </a:r>
            <a:r>
              <a:rPr dirty="0" err="1"/>
              <a:t>γι</a:t>
            </a:r>
            <a:r>
              <a:rPr dirty="0"/>
              <a:t>α α</a:t>
            </a:r>
            <a:r>
              <a:rPr dirty="0" err="1"/>
              <a:t>υτό</a:t>
            </a:r>
            <a:r>
              <a:rPr dirty="0"/>
              <a:t> </a:t>
            </a:r>
            <a:r>
              <a:rPr dirty="0" err="1"/>
              <a:t>το</a:t>
            </a:r>
            <a:r>
              <a:rPr dirty="0"/>
              <a:t> π</a:t>
            </a:r>
            <a:r>
              <a:rPr dirty="0" err="1"/>
              <a:t>ά</a:t>
            </a:r>
            <a:r>
              <a:rPr dirty="0"/>
              <a:t>π</a:t>
            </a:r>
            <a:r>
              <a:rPr dirty="0" err="1"/>
              <a:t>λωμ</a:t>
            </a:r>
            <a:r>
              <a:rPr dirty="0"/>
              <a:t>α;</a:t>
            </a:r>
          </a:p>
        </p:txBody>
      </p:sp>
      <p:sp>
        <p:nvSpPr>
          <p:cNvPr id="258"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27</a:t>
            </a:fld>
            <a:endParaRPr/>
          </a:p>
        </p:txBody>
      </p:sp>
      <p:pic>
        <p:nvPicPr>
          <p:cNvPr id="259"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6" name="Picture 2">
            <a:extLst>
              <a:ext uri="{FF2B5EF4-FFF2-40B4-BE49-F238E27FC236}">
                <a16:creationId xmlns:a16="http://schemas.microsoft.com/office/drawing/2014/main" id="{E8843A65-C2E3-2446-87D9-AD3DFF3AE1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59"/>
                                        </p:tgtEl>
                                        <p:attrNameLst>
                                          <p:attrName>style.visibility</p:attrName>
                                        </p:attrNameLst>
                                      </p:cBhvr>
                                      <p:to>
                                        <p:strVal val="visible"/>
                                      </p:to>
                                    </p:set>
                                    <p:animScale>
                                      <p:cBhvr>
                                        <p:cTn id="7" dur="1000" decel="50000" fill="hold">
                                          <p:stCondLst>
                                            <p:cond delay="0"/>
                                          </p:stCondLst>
                                        </p:cTn>
                                        <p:tgtEl>
                                          <p:spTgt spid="25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59"/>
                                        </p:tgtEl>
                                        <p:attrNameLst>
                                          <p:attrName>ppt_x</p:attrName>
                                          <p:attrName>ppt_y</p:attrName>
                                        </p:attrNameLst>
                                      </p:cBhvr>
                                    </p:animMotion>
                                    <p:animEffect transition="in" filter="fade">
                                      <p:cBhvr>
                                        <p:cTn id="9" dur="1000"/>
                                        <p:tgtEl>
                                          <p:spTgt spid="259"/>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57">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57">
                                            <p:txEl>
                                              <p:pRg st="1" end="1"/>
                                            </p:txEl>
                                          </p:spTgt>
                                        </p:tgtEl>
                                        <p:attrNameLst>
                                          <p:attrName>ppt_w</p:attrName>
                                        </p:attrNameLst>
                                      </p:cBhvr>
                                    </p:anim>
                                    <p:anim by="(#ppt_w*0.50)" calcmode="lin" valueType="num">
                                      <p:cBhvr>
                                        <p:cTn id="13" dur="500" decel="50000" autoRev="1" fill="hold">
                                          <p:stCondLst>
                                            <p:cond delay="0"/>
                                          </p:stCondLst>
                                        </p:cTn>
                                        <p:tgtEl>
                                          <p:spTgt spid="257">
                                            <p:txEl>
                                              <p:pRg st="1" end="1"/>
                                            </p:txEl>
                                          </p:spTgt>
                                        </p:tgtEl>
                                        <p:attrNameLst>
                                          <p:attrName>ppt_x</p:attrName>
                                        </p:attrNameLst>
                                      </p:cBhvr>
                                    </p:anim>
                                    <p:anim from="(-#ppt_h/2)" to="(#ppt_y)" calcmode="lin" valueType="num">
                                      <p:cBhvr>
                                        <p:cTn id="14" dur="1000" fill="hold">
                                          <p:stCondLst>
                                            <p:cond delay="0"/>
                                          </p:stCondLst>
                                        </p:cTn>
                                        <p:tgtEl>
                                          <p:spTgt spid="257">
                                            <p:txEl>
                                              <p:pRg st="1" end="1"/>
                                            </p:txEl>
                                          </p:spTgt>
                                        </p:tgtEl>
                                        <p:attrNameLst>
                                          <p:attrName>ppt_y</p:attrName>
                                        </p:attrNameLst>
                                      </p:cBhvr>
                                    </p:anim>
                                    <p:animRot by="21600000">
                                      <p:cBhvr>
                                        <p:cTn id="15" dur="1000" fill="hold">
                                          <p:stCondLst>
                                            <p:cond delay="0"/>
                                          </p:stCondLst>
                                        </p:cTn>
                                        <p:tgtEl>
                                          <p:spTgt spid="257">
                                            <p:txEl>
                                              <p:pRg st="1" end="1"/>
                                            </p:txEl>
                                          </p:spTgt>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56" presetClass="entr" presetSubtype="0" fill="hold" nodeType="clickEffect">
                                  <p:stCondLst>
                                    <p:cond delay="0"/>
                                  </p:stCondLst>
                                  <p:iterate type="lt">
                                    <p:tmPct val="10000"/>
                                  </p:iterate>
                                  <p:childTnLst>
                                    <p:set>
                                      <p:cBhvr>
                                        <p:cTn id="19" dur="1" fill="hold">
                                          <p:stCondLst>
                                            <p:cond delay="0"/>
                                          </p:stCondLst>
                                        </p:cTn>
                                        <p:tgtEl>
                                          <p:spTgt spid="257">
                                            <p:txEl>
                                              <p:pRg st="2" end="2"/>
                                            </p:txEl>
                                          </p:spTgt>
                                        </p:tgtEl>
                                        <p:attrNameLst>
                                          <p:attrName>style.visibility</p:attrName>
                                        </p:attrNameLst>
                                      </p:cBhvr>
                                      <p:to>
                                        <p:strVal val="visible"/>
                                      </p:to>
                                    </p:set>
                                    <p:anim by="(-#ppt_w*2)" calcmode="lin" valueType="num">
                                      <p:cBhvr rctx="PPT">
                                        <p:cTn id="20" dur="500" autoRev="1" fill="hold">
                                          <p:stCondLst>
                                            <p:cond delay="0"/>
                                          </p:stCondLst>
                                        </p:cTn>
                                        <p:tgtEl>
                                          <p:spTgt spid="257">
                                            <p:txEl>
                                              <p:pRg st="2" end="2"/>
                                            </p:txEl>
                                          </p:spTgt>
                                        </p:tgtEl>
                                        <p:attrNameLst>
                                          <p:attrName>ppt_w</p:attrName>
                                        </p:attrNameLst>
                                      </p:cBhvr>
                                    </p:anim>
                                    <p:anim by="(#ppt_w*0.50)" calcmode="lin" valueType="num">
                                      <p:cBhvr>
                                        <p:cTn id="21" dur="500" decel="50000" autoRev="1" fill="hold">
                                          <p:stCondLst>
                                            <p:cond delay="0"/>
                                          </p:stCondLst>
                                        </p:cTn>
                                        <p:tgtEl>
                                          <p:spTgt spid="257">
                                            <p:txEl>
                                              <p:pRg st="2" end="2"/>
                                            </p:txEl>
                                          </p:spTgt>
                                        </p:tgtEl>
                                        <p:attrNameLst>
                                          <p:attrName>ppt_x</p:attrName>
                                        </p:attrNameLst>
                                      </p:cBhvr>
                                    </p:anim>
                                    <p:anim from="(-#ppt_h/2)" to="(#ppt_y)" calcmode="lin" valueType="num">
                                      <p:cBhvr>
                                        <p:cTn id="22" dur="1000" fill="hold">
                                          <p:stCondLst>
                                            <p:cond delay="0"/>
                                          </p:stCondLst>
                                        </p:cTn>
                                        <p:tgtEl>
                                          <p:spTgt spid="257">
                                            <p:txEl>
                                              <p:pRg st="2" end="2"/>
                                            </p:txEl>
                                          </p:spTgt>
                                        </p:tgtEl>
                                        <p:attrNameLst>
                                          <p:attrName>ppt_y</p:attrName>
                                        </p:attrNameLst>
                                      </p:cBhvr>
                                    </p:anim>
                                    <p:animRot by="21600000">
                                      <p:cBhvr>
                                        <p:cTn id="23" dur="1000" fill="hold">
                                          <p:stCondLst>
                                            <p:cond delay="0"/>
                                          </p:stCondLst>
                                        </p:cTn>
                                        <p:tgtEl>
                                          <p:spTgt spid="257">
                                            <p:txEl>
                                              <p:pRg st="2" end="2"/>
                                            </p:txEl>
                                          </p:spTgt>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56" presetClass="entr" presetSubtype="0" fill="hold" nodeType="clickEffect">
                                  <p:stCondLst>
                                    <p:cond delay="0"/>
                                  </p:stCondLst>
                                  <p:iterate type="lt">
                                    <p:tmPct val="10000"/>
                                  </p:iterate>
                                  <p:childTnLst>
                                    <p:set>
                                      <p:cBhvr>
                                        <p:cTn id="27" dur="1" fill="hold">
                                          <p:stCondLst>
                                            <p:cond delay="0"/>
                                          </p:stCondLst>
                                        </p:cTn>
                                        <p:tgtEl>
                                          <p:spTgt spid="257">
                                            <p:txEl>
                                              <p:pRg st="3" end="3"/>
                                            </p:txEl>
                                          </p:spTgt>
                                        </p:tgtEl>
                                        <p:attrNameLst>
                                          <p:attrName>style.visibility</p:attrName>
                                        </p:attrNameLst>
                                      </p:cBhvr>
                                      <p:to>
                                        <p:strVal val="visible"/>
                                      </p:to>
                                    </p:set>
                                    <p:anim by="(-#ppt_w*2)" calcmode="lin" valueType="num">
                                      <p:cBhvr rctx="PPT">
                                        <p:cTn id="28" dur="500" autoRev="1" fill="hold">
                                          <p:stCondLst>
                                            <p:cond delay="0"/>
                                          </p:stCondLst>
                                        </p:cTn>
                                        <p:tgtEl>
                                          <p:spTgt spid="257">
                                            <p:txEl>
                                              <p:pRg st="3" end="3"/>
                                            </p:txEl>
                                          </p:spTgt>
                                        </p:tgtEl>
                                        <p:attrNameLst>
                                          <p:attrName>ppt_w</p:attrName>
                                        </p:attrNameLst>
                                      </p:cBhvr>
                                    </p:anim>
                                    <p:anim by="(#ppt_w*0.50)" calcmode="lin" valueType="num">
                                      <p:cBhvr>
                                        <p:cTn id="29" dur="500" decel="50000" autoRev="1" fill="hold">
                                          <p:stCondLst>
                                            <p:cond delay="0"/>
                                          </p:stCondLst>
                                        </p:cTn>
                                        <p:tgtEl>
                                          <p:spTgt spid="257">
                                            <p:txEl>
                                              <p:pRg st="3" end="3"/>
                                            </p:txEl>
                                          </p:spTgt>
                                        </p:tgtEl>
                                        <p:attrNameLst>
                                          <p:attrName>ppt_x</p:attrName>
                                        </p:attrNameLst>
                                      </p:cBhvr>
                                    </p:anim>
                                    <p:anim from="(-#ppt_h/2)" to="(#ppt_y)" calcmode="lin" valueType="num">
                                      <p:cBhvr>
                                        <p:cTn id="30" dur="1000" fill="hold">
                                          <p:stCondLst>
                                            <p:cond delay="0"/>
                                          </p:stCondLst>
                                        </p:cTn>
                                        <p:tgtEl>
                                          <p:spTgt spid="257">
                                            <p:txEl>
                                              <p:pRg st="3" end="3"/>
                                            </p:txEl>
                                          </p:spTgt>
                                        </p:tgtEl>
                                        <p:attrNameLst>
                                          <p:attrName>ppt_y</p:attrName>
                                        </p:attrNameLst>
                                      </p:cBhvr>
                                    </p:anim>
                                    <p:animRot by="21600000">
                                      <p:cBhvr>
                                        <p:cTn id="31" dur="1000" fill="hold">
                                          <p:stCondLst>
                                            <p:cond delay="0"/>
                                          </p:stCondLst>
                                        </p:cTn>
                                        <p:tgtEl>
                                          <p:spTgt spid="257">
                                            <p:txEl>
                                              <p:pRg st="3" end="3"/>
                                            </p:txEl>
                                          </p:spTgt>
                                        </p:tgtEl>
                                        <p:attrNameLst>
                                          <p:attrName>r</p:attrName>
                                        </p:attrNameLst>
                                      </p:cBhvr>
                                    </p:animRot>
                                  </p:childTnLst>
                                </p:cTn>
                              </p:par>
                            </p:childTnLst>
                          </p:cTn>
                        </p:par>
                      </p:childTnLst>
                    </p:cTn>
                  </p:par>
                  <p:par>
                    <p:cTn id="32" fill="hold">
                      <p:stCondLst>
                        <p:cond delay="indefinite"/>
                      </p:stCondLst>
                      <p:childTnLst>
                        <p:par>
                          <p:cTn id="33" fill="hold">
                            <p:stCondLst>
                              <p:cond delay="0"/>
                            </p:stCondLst>
                            <p:childTnLst>
                              <p:par>
                                <p:cTn id="34" presetID="3" presetClass="exit" presetSubtype="10" fill="hold" nodeType="clickEffect">
                                  <p:stCondLst>
                                    <p:cond delay="0"/>
                                  </p:stCondLst>
                                  <p:childTnLst>
                                    <p:animEffect transition="out" filter="blinds(horizontal)">
                                      <p:cBhvr>
                                        <p:cTn id="35" dur="500"/>
                                        <p:tgtEl>
                                          <p:spTgt spid="259"/>
                                        </p:tgtEl>
                                      </p:cBhvr>
                                    </p:animEffect>
                                    <p:set>
                                      <p:cBhvr>
                                        <p:cTn id="36" dur="1" fill="hold">
                                          <p:stCondLst>
                                            <p:cond delay="499"/>
                                          </p:stCondLst>
                                        </p:cTn>
                                        <p:tgtEl>
                                          <p:spTgt spid="259"/>
                                        </p:tgtEl>
                                        <p:attrNameLst>
                                          <p:attrName>style.visibility</p:attrName>
                                        </p:attrNameLst>
                                      </p:cBhvr>
                                      <p:to>
                                        <p:strVal val="hidden"/>
                                      </p:to>
                                    </p:set>
                                  </p:childTnLst>
                                </p:cTn>
                              </p:par>
                              <p:par>
                                <p:cTn id="37" presetID="21" presetClass="entr" presetSubtype="1" fill="hold"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heel(1)">
                                      <p:cBhvr>
                                        <p:cTn id="39"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62" name="Η Python μπορεί επίσης να εκτελέσει πράξεις με δυνάμεις. Στα γραπτά μαθηματικά, μπορεί να δείτε έναν εκθέτη ως αριθμό υπεργράφου α2, αλλά η πληκτρολόγηση αριθμών υπεργραφών δεν είναι πάντα εύκολη στα σύγχρονα πληκτρολόγια. Δεδομένου ότι αυτή η λειτουργία"/>
          <p:cNvSpPr txBox="1">
            <a:spLocks noGrp="1"/>
          </p:cNvSpPr>
          <p:nvPr>
            <p:ph type="body" idx="1"/>
          </p:nvPr>
        </p:nvSpPr>
        <p:spPr>
          <a:xfrm>
            <a:off x="952500" y="3054350"/>
            <a:ext cx="22479000" cy="9715501"/>
          </a:xfrm>
          <a:prstGeom prst="rect">
            <a:avLst/>
          </a:prstGeom>
        </p:spPr>
        <p:txBody>
          <a:bodyPr/>
          <a:lstStyle/>
          <a:p>
            <a:pPr marL="0" indent="0">
              <a:buClrTx/>
              <a:buSzTx/>
              <a:buFontTx/>
              <a:buNone/>
            </a:pPr>
            <a:r>
              <a:t>Η Python μπορεί επίσης να εκτελέσει πράξεις με δυνάμεις. Στα γραπτά μαθηματικά, μπορεί να δείτε έναν εκθέτη ως αριθμό υπεργράφου α</a:t>
            </a:r>
            <a:r>
              <a:rPr baseline="31999"/>
              <a:t>2</a:t>
            </a:r>
            <a:r>
              <a:t>, αλλά η πληκτρολόγηση αριθμών υπεργραφών δεν είναι πάντα εύκολη στα σύγχρονα πληκτρολόγια. Δεδομένου ότι αυτή η λειτουργία σχετίζεται τόσο με τον πολλαπλασιασμό, χρησιμοποιούμε το (**).</a:t>
            </a:r>
          </a:p>
          <a:p>
            <a:pPr marL="0" indent="0">
              <a:buClrTx/>
              <a:buSzTx/>
              <a:buFontTx/>
              <a:buNone/>
            </a:pPr>
            <a:endParaRPr/>
          </a:p>
          <a:p>
            <a:pPr marL="0" indent="0">
              <a:buClrTx/>
              <a:buSzTx/>
              <a:buFontTx/>
              <a:buNone/>
            </a:pPr>
            <a:r>
              <a:t> </a:t>
            </a:r>
            <a:r>
              <a:rPr u="sng">
                <a:hlinkClick r:id="rId2"/>
              </a:rPr>
              <a:t>Μathematics 0 ** 0 = ?</a:t>
            </a:r>
          </a:p>
        </p:txBody>
      </p:sp>
      <p:sp>
        <p:nvSpPr>
          <p:cNvPr id="263"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28</a:t>
            </a:fld>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LEARN PYTHON: SYNTAX"/>
          <p:cNvSpPr txBox="1">
            <a:spLocks noGrp="1"/>
          </p:cNvSpPr>
          <p:nvPr>
            <p:ph type="title"/>
          </p:nvPr>
        </p:nvSpPr>
        <p:spPr>
          <a:prstGeom prst="rect">
            <a:avLst/>
          </a:prstGeom>
        </p:spPr>
        <p:txBody>
          <a:bodyPr/>
          <a:lstStyle/>
          <a:p>
            <a:r>
              <a:t>LEARN PYTHON: SYNTAX</a:t>
            </a:r>
          </a:p>
        </p:txBody>
      </p:sp>
      <p:sp>
        <p:nvSpPr>
          <p:cNvPr id="266" name="Οδηγίες (01. Syntax / 10. Exponents.py)…"/>
          <p:cNvSpPr txBox="1">
            <a:spLocks noGrp="1"/>
          </p:cNvSpPr>
          <p:nvPr>
            <p:ph type="body" sz="half" idx="1"/>
          </p:nvPr>
        </p:nvSpPr>
        <p:spPr>
          <a:xfrm>
            <a:off x="952500" y="3797300"/>
            <a:ext cx="13309377" cy="8928100"/>
          </a:xfrm>
          <a:prstGeom prst="rect">
            <a:avLst/>
          </a:prstGeom>
        </p:spPr>
        <p:txBody>
          <a:bodyPr anchor="t"/>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10. </a:t>
            </a:r>
            <a:r>
              <a:rPr dirty="0" err="1"/>
              <a:t>Exponents.py</a:t>
            </a:r>
            <a:r>
              <a:rPr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dirty="0"/>
              <a:t>    </a:t>
            </a:r>
            <a:r>
              <a:rPr dirty="0" err="1"/>
              <a:t>Σ</a:t>
            </a:r>
            <a:r>
              <a:rPr dirty="0"/>
              <a:t>α</a:t>
            </a:r>
            <a:r>
              <a:rPr dirty="0" err="1"/>
              <a:t>ς</a:t>
            </a:r>
            <a:r>
              <a:rPr dirty="0"/>
              <a:t> α</a:t>
            </a:r>
            <a:r>
              <a:rPr dirty="0" err="1"/>
              <a:t>ρέσουν</a:t>
            </a:r>
            <a:r>
              <a:rPr dirty="0"/>
              <a:t> π</a:t>
            </a:r>
            <a:r>
              <a:rPr dirty="0" err="1"/>
              <a:t>ολύ</a:t>
            </a:r>
            <a:r>
              <a:rPr dirty="0"/>
              <a:t> </a:t>
            </a:r>
            <a:r>
              <a:rPr dirty="0" err="1"/>
              <a:t>τ</a:t>
            </a:r>
            <a:r>
              <a:rPr dirty="0"/>
              <a:t>α </a:t>
            </a:r>
            <a:r>
              <a:rPr dirty="0" err="1"/>
              <a:t>τετράγων</a:t>
            </a:r>
            <a:r>
              <a:rPr dirty="0"/>
              <a:t>α παπ</a:t>
            </a:r>
            <a:r>
              <a:rPr dirty="0" err="1"/>
              <a:t>λώμ</a:t>
            </a:r>
            <a:r>
              <a:rPr dirty="0"/>
              <a:t>α</a:t>
            </a:r>
            <a:r>
              <a:rPr dirty="0" err="1"/>
              <a:t>τ</a:t>
            </a:r>
            <a:r>
              <a:rPr dirty="0"/>
              <a:t>α απ</a:t>
            </a:r>
            <a:r>
              <a:rPr dirty="0" err="1"/>
              <a:t>ό</a:t>
            </a:r>
            <a:r>
              <a:rPr dirty="0"/>
              <a:t> </a:t>
            </a:r>
            <a:r>
              <a:rPr dirty="0" err="1"/>
              <a:t>την</a:t>
            </a:r>
            <a:r>
              <a:rPr dirty="0"/>
              <a:t> </a:t>
            </a:r>
            <a:r>
              <a:rPr dirty="0" err="1"/>
              <a:t>τελευτ</a:t>
            </a:r>
            <a:r>
              <a:rPr dirty="0"/>
              <a:t>α</a:t>
            </a:r>
            <a:r>
              <a:rPr dirty="0" err="1"/>
              <a:t>ί</a:t>
            </a:r>
            <a:r>
              <a:rPr dirty="0"/>
              <a:t>α </a:t>
            </a:r>
            <a:r>
              <a:rPr dirty="0" err="1"/>
              <a:t>άσκηση</a:t>
            </a:r>
            <a:r>
              <a:rPr dirty="0"/>
              <a:t> </a:t>
            </a:r>
            <a:r>
              <a:rPr dirty="0" err="1"/>
              <a:t>κ</a:t>
            </a:r>
            <a:r>
              <a:rPr dirty="0"/>
              <a:t>α</a:t>
            </a:r>
            <a:r>
              <a:rPr dirty="0" err="1"/>
              <a:t>ι</a:t>
            </a:r>
            <a:r>
              <a:rPr dirty="0"/>
              <a:t> απ</a:t>
            </a:r>
            <a:r>
              <a:rPr dirty="0" err="1"/>
              <a:t>οφ</a:t>
            </a:r>
            <a:r>
              <a:rPr dirty="0"/>
              <a:t>α</a:t>
            </a:r>
            <a:r>
              <a:rPr dirty="0" err="1"/>
              <a:t>σίσ</a:t>
            </a:r>
            <a:r>
              <a:rPr dirty="0"/>
              <a:t>α</a:t>
            </a:r>
            <a:r>
              <a:rPr dirty="0" err="1"/>
              <a:t>τε</a:t>
            </a:r>
            <a:r>
              <a:rPr dirty="0"/>
              <a:t> </a:t>
            </a:r>
            <a:r>
              <a:rPr dirty="0" err="1"/>
              <a:t>ότι</a:t>
            </a:r>
            <a:r>
              <a:rPr dirty="0"/>
              <a:t> </a:t>
            </a:r>
            <a:r>
              <a:rPr dirty="0" err="1"/>
              <a:t>όλ</a:t>
            </a:r>
            <a:r>
              <a:rPr dirty="0"/>
              <a:t>α </a:t>
            </a:r>
            <a:r>
              <a:rPr dirty="0" err="1"/>
              <a:t>τ</a:t>
            </a:r>
            <a:r>
              <a:rPr dirty="0"/>
              <a:t>α παπ</a:t>
            </a:r>
            <a:r>
              <a:rPr dirty="0" err="1"/>
              <a:t>λώμ</a:t>
            </a:r>
            <a:r>
              <a:rPr dirty="0"/>
              <a:t>α</a:t>
            </a:r>
            <a:r>
              <a:rPr dirty="0" err="1"/>
              <a:t>τ</a:t>
            </a:r>
            <a:r>
              <a:rPr dirty="0"/>
              <a:t>α π</a:t>
            </a:r>
            <a:r>
              <a:rPr dirty="0" err="1"/>
              <a:t>ου</a:t>
            </a:r>
            <a:r>
              <a:rPr dirty="0"/>
              <a:t> </a:t>
            </a:r>
            <a:r>
              <a:rPr dirty="0" err="1"/>
              <a:t>κάνετε</a:t>
            </a:r>
            <a:r>
              <a:rPr dirty="0"/>
              <a:t> </a:t>
            </a:r>
            <a:r>
              <a:rPr dirty="0" err="1"/>
              <a:t>θ</a:t>
            </a:r>
            <a:r>
              <a:rPr dirty="0"/>
              <a:t>α </a:t>
            </a:r>
            <a:r>
              <a:rPr dirty="0" err="1"/>
              <a:t>είν</a:t>
            </a:r>
            <a:r>
              <a:rPr dirty="0"/>
              <a:t>α</a:t>
            </a:r>
            <a:r>
              <a:rPr dirty="0" err="1"/>
              <a:t>ι</a:t>
            </a:r>
            <a:r>
              <a:rPr dirty="0"/>
              <a:t> </a:t>
            </a:r>
            <a:r>
              <a:rPr dirty="0" err="1"/>
              <a:t>τετράγων</a:t>
            </a:r>
            <a:r>
              <a:rPr dirty="0"/>
              <a:t>α απ</a:t>
            </a:r>
            <a:r>
              <a:rPr dirty="0" err="1"/>
              <a:t>ό</a:t>
            </a:r>
            <a:r>
              <a:rPr dirty="0"/>
              <a:t> </a:t>
            </a:r>
            <a:r>
              <a:rPr dirty="0" err="1"/>
              <a:t>τώρ</a:t>
            </a:r>
            <a:r>
              <a:rPr dirty="0"/>
              <a:t>α </a:t>
            </a:r>
            <a:r>
              <a:rPr dirty="0" err="1"/>
              <a:t>κ</a:t>
            </a:r>
            <a:r>
              <a:rPr dirty="0"/>
              <a:t>α</a:t>
            </a:r>
            <a:r>
              <a:rPr dirty="0" err="1"/>
              <a:t>ι</a:t>
            </a:r>
            <a:r>
              <a:rPr dirty="0"/>
              <a:t> </a:t>
            </a:r>
            <a:r>
              <a:rPr dirty="0" err="1"/>
              <a:t>στο</a:t>
            </a:r>
            <a:r>
              <a:rPr dirty="0"/>
              <a:t> </a:t>
            </a:r>
            <a:r>
              <a:rPr dirty="0" err="1"/>
              <a:t>εξής</a:t>
            </a:r>
            <a:r>
              <a:rPr dirty="0"/>
              <a:t>.</a:t>
            </a:r>
          </a:p>
          <a:p>
            <a:pPr marL="208026"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dirty="0" err="1"/>
              <a:t>Χρησιμο</a:t>
            </a:r>
            <a:r>
              <a:rPr dirty="0"/>
              <a:t>π</a:t>
            </a:r>
            <a:r>
              <a:rPr dirty="0" err="1"/>
              <a:t>οιώντ</a:t>
            </a:r>
            <a:r>
              <a:rPr dirty="0"/>
              <a:t>α</a:t>
            </a:r>
            <a:r>
              <a:rPr dirty="0" err="1"/>
              <a:t>ς</a:t>
            </a:r>
            <a:r>
              <a:rPr dirty="0"/>
              <a:t> </a:t>
            </a:r>
            <a:r>
              <a:rPr dirty="0" err="1"/>
              <a:t>τον</a:t>
            </a:r>
            <a:r>
              <a:rPr dirty="0"/>
              <a:t> </a:t>
            </a:r>
            <a:r>
              <a:rPr dirty="0" err="1"/>
              <a:t>εκθεσι</a:t>
            </a:r>
            <a:r>
              <a:rPr dirty="0"/>
              <a:t>α</a:t>
            </a:r>
            <a:r>
              <a:rPr dirty="0" err="1"/>
              <a:t>κό</a:t>
            </a:r>
            <a:r>
              <a:rPr dirty="0"/>
              <a:t> </a:t>
            </a:r>
            <a:r>
              <a:rPr dirty="0" err="1"/>
              <a:t>χειριστή</a:t>
            </a:r>
            <a:r>
              <a:rPr dirty="0"/>
              <a:t>, </a:t>
            </a:r>
            <a:r>
              <a:rPr dirty="0" err="1"/>
              <a:t>εκτυ</a:t>
            </a:r>
            <a:r>
              <a:rPr dirty="0"/>
              <a:t>π</a:t>
            </a:r>
            <a:r>
              <a:rPr dirty="0" err="1"/>
              <a:t>ώστε</a:t>
            </a:r>
            <a:r>
              <a:rPr dirty="0"/>
              <a:t> π</a:t>
            </a:r>
            <a:r>
              <a:rPr dirty="0" err="1"/>
              <a:t>όσ</a:t>
            </a:r>
            <a:r>
              <a:rPr dirty="0"/>
              <a:t>α </a:t>
            </a:r>
            <a:r>
              <a:rPr dirty="0" err="1"/>
              <a:t>τετράγων</a:t>
            </a:r>
            <a:r>
              <a:rPr dirty="0"/>
              <a:t>α </a:t>
            </a:r>
            <a:r>
              <a:rPr dirty="0" err="1"/>
              <a:t>θ</a:t>
            </a:r>
            <a:r>
              <a:rPr dirty="0"/>
              <a:t>α </a:t>
            </a:r>
            <a:r>
              <a:rPr dirty="0" err="1"/>
              <a:t>χρει</a:t>
            </a:r>
            <a:r>
              <a:rPr dirty="0"/>
              <a:t>α</a:t>
            </a:r>
            <a:r>
              <a:rPr dirty="0" err="1"/>
              <a:t>στείτε</a:t>
            </a:r>
            <a:r>
              <a:rPr dirty="0"/>
              <a:t> </a:t>
            </a:r>
            <a:r>
              <a:rPr dirty="0" err="1"/>
              <a:t>γι</a:t>
            </a:r>
            <a:r>
              <a:rPr dirty="0"/>
              <a:t>α </a:t>
            </a:r>
            <a:r>
              <a:rPr dirty="0" err="1"/>
              <a:t>έν</a:t>
            </a:r>
            <a:r>
              <a:rPr dirty="0"/>
              <a:t>α π</a:t>
            </a:r>
            <a:r>
              <a:rPr dirty="0" err="1"/>
              <a:t>ά</a:t>
            </a:r>
            <a:r>
              <a:rPr dirty="0"/>
              <a:t>π</a:t>
            </a:r>
            <a:r>
              <a:rPr dirty="0" err="1"/>
              <a:t>λωμ</a:t>
            </a:r>
            <a:r>
              <a:rPr dirty="0"/>
              <a:t>α </a:t>
            </a:r>
            <a:r>
              <a:rPr dirty="0">
                <a:solidFill>
                  <a:srgbClr val="AA1728"/>
                </a:solidFill>
              </a:rPr>
              <a:t>6x6</a:t>
            </a:r>
            <a:r>
              <a:rPr dirty="0"/>
              <a:t>, </a:t>
            </a:r>
            <a:r>
              <a:rPr dirty="0" err="1"/>
              <a:t>έν</a:t>
            </a:r>
            <a:r>
              <a:rPr dirty="0"/>
              <a:t>α π</a:t>
            </a:r>
            <a:r>
              <a:rPr dirty="0" err="1"/>
              <a:t>ά</a:t>
            </a:r>
            <a:r>
              <a:rPr dirty="0"/>
              <a:t>π</a:t>
            </a:r>
            <a:r>
              <a:rPr dirty="0" err="1"/>
              <a:t>λωμ</a:t>
            </a:r>
            <a:r>
              <a:rPr dirty="0"/>
              <a:t>α </a:t>
            </a:r>
            <a:r>
              <a:rPr dirty="0">
                <a:solidFill>
                  <a:srgbClr val="AA1728"/>
                </a:solidFill>
              </a:rPr>
              <a:t>7x7</a:t>
            </a:r>
            <a:r>
              <a:rPr dirty="0"/>
              <a:t> </a:t>
            </a:r>
            <a:r>
              <a:rPr dirty="0" err="1"/>
              <a:t>κ</a:t>
            </a:r>
            <a:r>
              <a:rPr dirty="0"/>
              <a:t>α</a:t>
            </a:r>
            <a:r>
              <a:rPr dirty="0" err="1"/>
              <a:t>ι</a:t>
            </a:r>
            <a:r>
              <a:rPr dirty="0"/>
              <a:t> </a:t>
            </a:r>
            <a:r>
              <a:rPr dirty="0" err="1"/>
              <a:t>έν</a:t>
            </a:r>
            <a:r>
              <a:rPr dirty="0"/>
              <a:t>α π</a:t>
            </a:r>
            <a:r>
              <a:rPr dirty="0" err="1"/>
              <a:t>ά</a:t>
            </a:r>
            <a:r>
              <a:rPr dirty="0"/>
              <a:t>π</a:t>
            </a:r>
            <a:r>
              <a:rPr dirty="0" err="1"/>
              <a:t>λωμ</a:t>
            </a:r>
            <a:r>
              <a:rPr dirty="0"/>
              <a:t>α </a:t>
            </a:r>
            <a:r>
              <a:rPr dirty="0">
                <a:solidFill>
                  <a:srgbClr val="AA1728"/>
                </a:solidFill>
              </a:rPr>
              <a:t>8x8</a:t>
            </a:r>
            <a:r>
              <a:rPr dirty="0"/>
              <a:t>.</a:t>
            </a:r>
          </a:p>
          <a:p>
            <a:pPr marL="208026"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dirty="0" err="1"/>
              <a:t>Τ</a:t>
            </a:r>
            <a:r>
              <a:rPr dirty="0"/>
              <a:t>α 6x6 παπ</a:t>
            </a:r>
            <a:r>
              <a:rPr dirty="0" err="1"/>
              <a:t>λώμ</a:t>
            </a:r>
            <a:r>
              <a:rPr dirty="0"/>
              <a:t>α</a:t>
            </a:r>
            <a:r>
              <a:rPr dirty="0" err="1"/>
              <a:t>τά</a:t>
            </a:r>
            <a:r>
              <a:rPr dirty="0"/>
              <a:t> </a:t>
            </a:r>
            <a:r>
              <a:rPr dirty="0" err="1"/>
              <a:t>σ</a:t>
            </a:r>
            <a:r>
              <a:rPr dirty="0"/>
              <a:t>α</a:t>
            </a:r>
            <a:r>
              <a:rPr dirty="0" err="1"/>
              <a:t>ς</a:t>
            </a:r>
            <a:r>
              <a:rPr dirty="0"/>
              <a:t> </a:t>
            </a:r>
            <a:r>
              <a:rPr dirty="0" err="1"/>
              <a:t>έχουν</a:t>
            </a:r>
            <a:r>
              <a:rPr dirty="0"/>
              <a:t> απ</a:t>
            </a:r>
            <a:r>
              <a:rPr dirty="0" err="1"/>
              <a:t>ογειωθεί</a:t>
            </a:r>
            <a:r>
              <a:rPr dirty="0"/>
              <a:t> </a:t>
            </a:r>
            <a:r>
              <a:rPr dirty="0" err="1"/>
              <a:t>τόσο</a:t>
            </a:r>
            <a:r>
              <a:rPr dirty="0"/>
              <a:t> </a:t>
            </a:r>
            <a:r>
              <a:rPr dirty="0" err="1"/>
              <a:t>κ</a:t>
            </a:r>
            <a:r>
              <a:rPr dirty="0"/>
              <a:t>α</a:t>
            </a:r>
            <a:r>
              <a:rPr dirty="0" err="1"/>
              <a:t>λά</a:t>
            </a:r>
            <a:r>
              <a:rPr dirty="0"/>
              <a:t>, 6 </a:t>
            </a:r>
            <a:r>
              <a:rPr dirty="0" err="1"/>
              <a:t>άτομ</a:t>
            </a:r>
            <a:r>
              <a:rPr dirty="0"/>
              <a:t>α </a:t>
            </a:r>
            <a:r>
              <a:rPr dirty="0" err="1"/>
              <a:t>το</a:t>
            </a:r>
            <a:r>
              <a:rPr dirty="0"/>
              <a:t> </a:t>
            </a:r>
            <a:r>
              <a:rPr dirty="0" err="1"/>
              <a:t>κ</a:t>
            </a:r>
            <a:r>
              <a:rPr dirty="0"/>
              <a:t>α</a:t>
            </a:r>
            <a:r>
              <a:rPr dirty="0" err="1"/>
              <a:t>θέν</a:t>
            </a:r>
            <a:r>
              <a:rPr dirty="0"/>
              <a:t>α </a:t>
            </a:r>
            <a:r>
              <a:rPr dirty="0" err="1"/>
              <a:t>ζήτησ</a:t>
            </a:r>
            <a:r>
              <a:rPr dirty="0"/>
              <a:t>α</a:t>
            </a:r>
            <a:r>
              <a:rPr dirty="0" err="1"/>
              <a:t>ν</a:t>
            </a:r>
            <a:r>
              <a:rPr dirty="0"/>
              <a:t> απ</a:t>
            </a:r>
            <a:r>
              <a:rPr dirty="0" err="1"/>
              <a:t>ό</a:t>
            </a:r>
            <a:r>
              <a:rPr dirty="0"/>
              <a:t> 6 παπ</a:t>
            </a:r>
            <a:r>
              <a:rPr dirty="0" err="1"/>
              <a:t>λώμ</a:t>
            </a:r>
            <a:r>
              <a:rPr dirty="0"/>
              <a:t>α</a:t>
            </a:r>
            <a:r>
              <a:rPr dirty="0" err="1"/>
              <a:t>τ</a:t>
            </a:r>
            <a:r>
              <a:rPr dirty="0"/>
              <a:t>α. </a:t>
            </a:r>
            <a:r>
              <a:rPr dirty="0" err="1"/>
              <a:t>Εκτυ</a:t>
            </a:r>
            <a:r>
              <a:rPr dirty="0"/>
              <a:t>π</a:t>
            </a:r>
            <a:r>
              <a:rPr dirty="0" err="1"/>
              <a:t>ώστε</a:t>
            </a:r>
            <a:r>
              <a:rPr dirty="0"/>
              <a:t> π</a:t>
            </a:r>
            <a:r>
              <a:rPr dirty="0" err="1"/>
              <a:t>όσ</a:t>
            </a:r>
            <a:r>
              <a:rPr dirty="0"/>
              <a:t>α </a:t>
            </a:r>
            <a:r>
              <a:rPr dirty="0" err="1"/>
              <a:t>τετράγων</a:t>
            </a:r>
            <a:r>
              <a:rPr dirty="0"/>
              <a:t>α </a:t>
            </a:r>
            <a:r>
              <a:rPr dirty="0" err="1"/>
              <a:t>χρειάζεστε</a:t>
            </a:r>
            <a:r>
              <a:rPr dirty="0"/>
              <a:t> </a:t>
            </a:r>
            <a:r>
              <a:rPr dirty="0" err="1"/>
              <a:t>γι</a:t>
            </a:r>
            <a:r>
              <a:rPr dirty="0"/>
              <a:t>α </a:t>
            </a:r>
            <a:r>
              <a:rPr dirty="0" err="1"/>
              <a:t>ν</a:t>
            </a:r>
            <a:r>
              <a:rPr dirty="0"/>
              <a:t>α </a:t>
            </a:r>
            <a:r>
              <a:rPr dirty="0" err="1"/>
              <a:t>φτιάξετε</a:t>
            </a:r>
            <a:r>
              <a:rPr dirty="0"/>
              <a:t> 6 παπ</a:t>
            </a:r>
            <a:r>
              <a:rPr dirty="0" err="1"/>
              <a:t>λώμ</a:t>
            </a:r>
            <a:r>
              <a:rPr dirty="0"/>
              <a:t>α</a:t>
            </a:r>
            <a:r>
              <a:rPr dirty="0" err="1"/>
              <a:t>τ</a:t>
            </a:r>
            <a:r>
              <a:rPr dirty="0"/>
              <a:t>α α</a:t>
            </a:r>
            <a:r>
              <a:rPr dirty="0" err="1"/>
              <a:t>νά</a:t>
            </a:r>
            <a:r>
              <a:rPr dirty="0"/>
              <a:t> </a:t>
            </a:r>
            <a:r>
              <a:rPr dirty="0" err="1"/>
              <a:t>άτομο</a:t>
            </a:r>
            <a:r>
              <a:rPr dirty="0"/>
              <a:t> </a:t>
            </a:r>
            <a:r>
              <a:rPr dirty="0" err="1"/>
              <a:t>γι</a:t>
            </a:r>
            <a:r>
              <a:rPr dirty="0"/>
              <a:t>α 6 </a:t>
            </a:r>
            <a:r>
              <a:rPr dirty="0" err="1"/>
              <a:t>άτομ</a:t>
            </a:r>
            <a:r>
              <a:rPr dirty="0"/>
              <a:t>α.</a:t>
            </a:r>
          </a:p>
        </p:txBody>
      </p:sp>
      <p:sp>
        <p:nvSpPr>
          <p:cNvPr id="267"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29</a:t>
            </a:fld>
            <a:endParaRPr/>
          </a:p>
        </p:txBody>
      </p:sp>
      <p:pic>
        <p:nvPicPr>
          <p:cNvPr id="268"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6" name="Picture 2">
            <a:extLst>
              <a:ext uri="{FF2B5EF4-FFF2-40B4-BE49-F238E27FC236}">
                <a16:creationId xmlns:a16="http://schemas.microsoft.com/office/drawing/2014/main" id="{030B012A-F7F1-724C-8D52-E9FEC87837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Scale>
                                      <p:cBhvr>
                                        <p:cTn id="7" dur="1000" decel="50000" fill="hold">
                                          <p:stCondLst>
                                            <p:cond delay="0"/>
                                          </p:stCondLst>
                                        </p:cTn>
                                        <p:tgtEl>
                                          <p:spTgt spid="26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68"/>
                                        </p:tgtEl>
                                        <p:attrNameLst>
                                          <p:attrName>ppt_x</p:attrName>
                                          <p:attrName>ppt_y</p:attrName>
                                        </p:attrNameLst>
                                      </p:cBhvr>
                                    </p:animMotion>
                                    <p:animEffect transition="in" filter="fade">
                                      <p:cBhvr>
                                        <p:cTn id="9" dur="1000"/>
                                        <p:tgtEl>
                                          <p:spTgt spid="268"/>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66">
                                            <p:txEl>
                                              <p:pRg st="0" end="0"/>
                                            </p:txEl>
                                          </p:spTgt>
                                        </p:tgtEl>
                                        <p:attrNameLst>
                                          <p:attrName>style.visibility</p:attrName>
                                        </p:attrNameLst>
                                      </p:cBhvr>
                                      <p:to>
                                        <p:strVal val="visible"/>
                                      </p:to>
                                    </p:set>
                                    <p:anim by="(-#ppt_w*2)" calcmode="lin" valueType="num">
                                      <p:cBhvr rctx="PPT">
                                        <p:cTn id="12" dur="500" autoRev="1" fill="hold">
                                          <p:stCondLst>
                                            <p:cond delay="0"/>
                                          </p:stCondLst>
                                        </p:cTn>
                                        <p:tgtEl>
                                          <p:spTgt spid="266">
                                            <p:txEl>
                                              <p:pRg st="0" end="0"/>
                                            </p:txEl>
                                          </p:spTgt>
                                        </p:tgtEl>
                                        <p:attrNameLst>
                                          <p:attrName>ppt_w</p:attrName>
                                        </p:attrNameLst>
                                      </p:cBhvr>
                                    </p:anim>
                                    <p:anim by="(#ppt_w*0.50)" calcmode="lin" valueType="num">
                                      <p:cBhvr>
                                        <p:cTn id="13" dur="500" decel="50000" autoRev="1" fill="hold">
                                          <p:stCondLst>
                                            <p:cond delay="0"/>
                                          </p:stCondLst>
                                        </p:cTn>
                                        <p:tgtEl>
                                          <p:spTgt spid="266">
                                            <p:txEl>
                                              <p:pRg st="0" end="0"/>
                                            </p:txEl>
                                          </p:spTgt>
                                        </p:tgtEl>
                                        <p:attrNameLst>
                                          <p:attrName>ppt_x</p:attrName>
                                        </p:attrNameLst>
                                      </p:cBhvr>
                                    </p:anim>
                                    <p:anim from="(-#ppt_h/2)" to="(#ppt_y)" calcmode="lin" valueType="num">
                                      <p:cBhvr>
                                        <p:cTn id="14" dur="1000" fill="hold">
                                          <p:stCondLst>
                                            <p:cond delay="0"/>
                                          </p:stCondLst>
                                        </p:cTn>
                                        <p:tgtEl>
                                          <p:spTgt spid="266">
                                            <p:txEl>
                                              <p:pRg st="0" end="0"/>
                                            </p:txEl>
                                          </p:spTgt>
                                        </p:tgtEl>
                                        <p:attrNameLst>
                                          <p:attrName>ppt_y</p:attrName>
                                        </p:attrNameLst>
                                      </p:cBhvr>
                                    </p:anim>
                                    <p:animRot by="21600000">
                                      <p:cBhvr>
                                        <p:cTn id="15" dur="1000" fill="hold">
                                          <p:stCondLst>
                                            <p:cond delay="0"/>
                                          </p:stCondLst>
                                        </p:cTn>
                                        <p:tgtEl>
                                          <p:spTgt spid="266">
                                            <p:txEl>
                                              <p:pRg st="0" end="0"/>
                                            </p:txEl>
                                          </p:spTgt>
                                        </p:tgtEl>
                                        <p:attrNameLst>
                                          <p:attrName>r</p:attrName>
                                        </p:attrNameLst>
                                      </p:cBhvr>
                                    </p:animRot>
                                  </p:childTnLst>
                                </p:cTn>
                              </p:par>
                              <p:par>
                                <p:cTn id="16" presetID="56" presetClass="entr" presetSubtype="0" fill="hold" nodeType="withEffect">
                                  <p:stCondLst>
                                    <p:cond delay="0"/>
                                  </p:stCondLst>
                                  <p:iterate type="lt">
                                    <p:tmPct val="10000"/>
                                  </p:iterate>
                                  <p:childTnLst>
                                    <p:set>
                                      <p:cBhvr>
                                        <p:cTn id="17" dur="1" fill="hold">
                                          <p:stCondLst>
                                            <p:cond delay="0"/>
                                          </p:stCondLst>
                                        </p:cTn>
                                        <p:tgtEl>
                                          <p:spTgt spid="266">
                                            <p:txEl>
                                              <p:pRg st="1" end="1"/>
                                            </p:txEl>
                                          </p:spTgt>
                                        </p:tgtEl>
                                        <p:attrNameLst>
                                          <p:attrName>style.visibility</p:attrName>
                                        </p:attrNameLst>
                                      </p:cBhvr>
                                      <p:to>
                                        <p:strVal val="visible"/>
                                      </p:to>
                                    </p:set>
                                    <p:anim by="(-#ppt_w*2)" calcmode="lin" valueType="num">
                                      <p:cBhvr rctx="PPT">
                                        <p:cTn id="18" dur="500" autoRev="1" fill="hold">
                                          <p:stCondLst>
                                            <p:cond delay="0"/>
                                          </p:stCondLst>
                                        </p:cTn>
                                        <p:tgtEl>
                                          <p:spTgt spid="266">
                                            <p:txEl>
                                              <p:pRg st="1" end="1"/>
                                            </p:txEl>
                                          </p:spTgt>
                                        </p:tgtEl>
                                        <p:attrNameLst>
                                          <p:attrName>ppt_w</p:attrName>
                                        </p:attrNameLst>
                                      </p:cBhvr>
                                    </p:anim>
                                    <p:anim by="(#ppt_w*0.50)" calcmode="lin" valueType="num">
                                      <p:cBhvr>
                                        <p:cTn id="19" dur="500" decel="50000" autoRev="1" fill="hold">
                                          <p:stCondLst>
                                            <p:cond delay="0"/>
                                          </p:stCondLst>
                                        </p:cTn>
                                        <p:tgtEl>
                                          <p:spTgt spid="266">
                                            <p:txEl>
                                              <p:pRg st="1" end="1"/>
                                            </p:txEl>
                                          </p:spTgt>
                                        </p:tgtEl>
                                        <p:attrNameLst>
                                          <p:attrName>ppt_x</p:attrName>
                                        </p:attrNameLst>
                                      </p:cBhvr>
                                    </p:anim>
                                    <p:anim from="(-#ppt_h/2)" to="(#ppt_y)" calcmode="lin" valueType="num">
                                      <p:cBhvr>
                                        <p:cTn id="20" dur="1000" fill="hold">
                                          <p:stCondLst>
                                            <p:cond delay="0"/>
                                          </p:stCondLst>
                                        </p:cTn>
                                        <p:tgtEl>
                                          <p:spTgt spid="266">
                                            <p:txEl>
                                              <p:pRg st="1" end="1"/>
                                            </p:txEl>
                                          </p:spTgt>
                                        </p:tgtEl>
                                        <p:attrNameLst>
                                          <p:attrName>ppt_y</p:attrName>
                                        </p:attrNameLst>
                                      </p:cBhvr>
                                    </p:anim>
                                    <p:animRot by="21600000">
                                      <p:cBhvr>
                                        <p:cTn id="21" dur="1000" fill="hold">
                                          <p:stCondLst>
                                            <p:cond delay="0"/>
                                          </p:stCondLst>
                                        </p:cTn>
                                        <p:tgtEl>
                                          <p:spTgt spid="266">
                                            <p:txEl>
                                              <p:pRg st="1" end="1"/>
                                            </p:txEl>
                                          </p:spTgt>
                                        </p:tgtEl>
                                        <p:attrNameLst>
                                          <p:attrName>r</p:attrName>
                                        </p:attrNameLst>
                                      </p:cBhvr>
                                    </p:animRot>
                                  </p:childTnLst>
                                </p:cTn>
                              </p:par>
                            </p:childTnLst>
                          </p:cTn>
                        </p:par>
                      </p:childTnLst>
                    </p:cTn>
                  </p:par>
                  <p:par>
                    <p:cTn id="22" fill="hold">
                      <p:stCondLst>
                        <p:cond delay="indefinite"/>
                      </p:stCondLst>
                      <p:childTnLst>
                        <p:par>
                          <p:cTn id="23" fill="hold">
                            <p:stCondLst>
                              <p:cond delay="0"/>
                            </p:stCondLst>
                            <p:childTnLst>
                              <p:par>
                                <p:cTn id="24" presetID="56" presetClass="entr" presetSubtype="0" fill="hold" nodeType="clickEffect">
                                  <p:stCondLst>
                                    <p:cond delay="0"/>
                                  </p:stCondLst>
                                  <p:iterate type="lt">
                                    <p:tmPct val="10000"/>
                                  </p:iterate>
                                  <p:childTnLst>
                                    <p:set>
                                      <p:cBhvr>
                                        <p:cTn id="25" dur="1" fill="hold">
                                          <p:stCondLst>
                                            <p:cond delay="0"/>
                                          </p:stCondLst>
                                        </p:cTn>
                                        <p:tgtEl>
                                          <p:spTgt spid="266">
                                            <p:txEl>
                                              <p:pRg st="2" end="2"/>
                                            </p:txEl>
                                          </p:spTgt>
                                        </p:tgtEl>
                                        <p:attrNameLst>
                                          <p:attrName>style.visibility</p:attrName>
                                        </p:attrNameLst>
                                      </p:cBhvr>
                                      <p:to>
                                        <p:strVal val="visible"/>
                                      </p:to>
                                    </p:set>
                                    <p:anim by="(-#ppt_w*2)" calcmode="lin" valueType="num">
                                      <p:cBhvr rctx="PPT">
                                        <p:cTn id="26" dur="500" autoRev="1" fill="hold">
                                          <p:stCondLst>
                                            <p:cond delay="0"/>
                                          </p:stCondLst>
                                        </p:cTn>
                                        <p:tgtEl>
                                          <p:spTgt spid="266">
                                            <p:txEl>
                                              <p:pRg st="2" end="2"/>
                                            </p:txEl>
                                          </p:spTgt>
                                        </p:tgtEl>
                                        <p:attrNameLst>
                                          <p:attrName>ppt_w</p:attrName>
                                        </p:attrNameLst>
                                      </p:cBhvr>
                                    </p:anim>
                                    <p:anim by="(#ppt_w*0.50)" calcmode="lin" valueType="num">
                                      <p:cBhvr>
                                        <p:cTn id="27" dur="500" decel="50000" autoRev="1" fill="hold">
                                          <p:stCondLst>
                                            <p:cond delay="0"/>
                                          </p:stCondLst>
                                        </p:cTn>
                                        <p:tgtEl>
                                          <p:spTgt spid="266">
                                            <p:txEl>
                                              <p:pRg st="2" end="2"/>
                                            </p:txEl>
                                          </p:spTgt>
                                        </p:tgtEl>
                                        <p:attrNameLst>
                                          <p:attrName>ppt_x</p:attrName>
                                        </p:attrNameLst>
                                      </p:cBhvr>
                                    </p:anim>
                                    <p:anim from="(-#ppt_h/2)" to="(#ppt_y)" calcmode="lin" valueType="num">
                                      <p:cBhvr>
                                        <p:cTn id="28" dur="1000" fill="hold">
                                          <p:stCondLst>
                                            <p:cond delay="0"/>
                                          </p:stCondLst>
                                        </p:cTn>
                                        <p:tgtEl>
                                          <p:spTgt spid="266">
                                            <p:txEl>
                                              <p:pRg st="2" end="2"/>
                                            </p:txEl>
                                          </p:spTgt>
                                        </p:tgtEl>
                                        <p:attrNameLst>
                                          <p:attrName>ppt_y</p:attrName>
                                        </p:attrNameLst>
                                      </p:cBhvr>
                                    </p:anim>
                                    <p:animRot by="21600000">
                                      <p:cBhvr>
                                        <p:cTn id="29" dur="1000" fill="hold">
                                          <p:stCondLst>
                                            <p:cond delay="0"/>
                                          </p:stCondLst>
                                        </p:cTn>
                                        <p:tgtEl>
                                          <p:spTgt spid="266">
                                            <p:txEl>
                                              <p:pRg st="2" end="2"/>
                                            </p:txEl>
                                          </p:spTgt>
                                        </p:tgtEl>
                                        <p:attrNameLst>
                                          <p:attrName>r</p:attrName>
                                        </p:attrNameLst>
                                      </p:cBhvr>
                                    </p:animRot>
                                  </p:childTnLst>
                                </p:cTn>
                              </p:par>
                            </p:childTnLst>
                          </p:cTn>
                        </p:par>
                      </p:childTnLst>
                    </p:cTn>
                  </p:par>
                  <p:par>
                    <p:cTn id="30" fill="hold">
                      <p:stCondLst>
                        <p:cond delay="indefinite"/>
                      </p:stCondLst>
                      <p:childTnLst>
                        <p:par>
                          <p:cTn id="31" fill="hold">
                            <p:stCondLst>
                              <p:cond delay="0"/>
                            </p:stCondLst>
                            <p:childTnLst>
                              <p:par>
                                <p:cTn id="32" presetID="56" presetClass="entr" presetSubtype="0" fill="hold" nodeType="clickEffect">
                                  <p:stCondLst>
                                    <p:cond delay="0"/>
                                  </p:stCondLst>
                                  <p:iterate type="lt">
                                    <p:tmPct val="10000"/>
                                  </p:iterate>
                                  <p:childTnLst>
                                    <p:set>
                                      <p:cBhvr>
                                        <p:cTn id="33" dur="1" fill="hold">
                                          <p:stCondLst>
                                            <p:cond delay="0"/>
                                          </p:stCondLst>
                                        </p:cTn>
                                        <p:tgtEl>
                                          <p:spTgt spid="266">
                                            <p:txEl>
                                              <p:pRg st="3" end="3"/>
                                            </p:txEl>
                                          </p:spTgt>
                                        </p:tgtEl>
                                        <p:attrNameLst>
                                          <p:attrName>style.visibility</p:attrName>
                                        </p:attrNameLst>
                                      </p:cBhvr>
                                      <p:to>
                                        <p:strVal val="visible"/>
                                      </p:to>
                                    </p:set>
                                    <p:anim by="(-#ppt_w*2)" calcmode="lin" valueType="num">
                                      <p:cBhvr rctx="PPT">
                                        <p:cTn id="34" dur="500" autoRev="1" fill="hold">
                                          <p:stCondLst>
                                            <p:cond delay="0"/>
                                          </p:stCondLst>
                                        </p:cTn>
                                        <p:tgtEl>
                                          <p:spTgt spid="266">
                                            <p:txEl>
                                              <p:pRg st="3" end="3"/>
                                            </p:txEl>
                                          </p:spTgt>
                                        </p:tgtEl>
                                        <p:attrNameLst>
                                          <p:attrName>ppt_w</p:attrName>
                                        </p:attrNameLst>
                                      </p:cBhvr>
                                    </p:anim>
                                    <p:anim by="(#ppt_w*0.50)" calcmode="lin" valueType="num">
                                      <p:cBhvr>
                                        <p:cTn id="35" dur="500" decel="50000" autoRev="1" fill="hold">
                                          <p:stCondLst>
                                            <p:cond delay="0"/>
                                          </p:stCondLst>
                                        </p:cTn>
                                        <p:tgtEl>
                                          <p:spTgt spid="266">
                                            <p:txEl>
                                              <p:pRg st="3" end="3"/>
                                            </p:txEl>
                                          </p:spTgt>
                                        </p:tgtEl>
                                        <p:attrNameLst>
                                          <p:attrName>ppt_x</p:attrName>
                                        </p:attrNameLst>
                                      </p:cBhvr>
                                    </p:anim>
                                    <p:anim from="(-#ppt_h/2)" to="(#ppt_y)" calcmode="lin" valueType="num">
                                      <p:cBhvr>
                                        <p:cTn id="36" dur="1000" fill="hold">
                                          <p:stCondLst>
                                            <p:cond delay="0"/>
                                          </p:stCondLst>
                                        </p:cTn>
                                        <p:tgtEl>
                                          <p:spTgt spid="266">
                                            <p:txEl>
                                              <p:pRg st="3" end="3"/>
                                            </p:txEl>
                                          </p:spTgt>
                                        </p:tgtEl>
                                        <p:attrNameLst>
                                          <p:attrName>ppt_y</p:attrName>
                                        </p:attrNameLst>
                                      </p:cBhvr>
                                    </p:anim>
                                    <p:animRot by="21600000">
                                      <p:cBhvr>
                                        <p:cTn id="37" dur="1000" fill="hold">
                                          <p:stCondLst>
                                            <p:cond delay="0"/>
                                          </p:stCondLst>
                                        </p:cTn>
                                        <p:tgtEl>
                                          <p:spTgt spid="266">
                                            <p:txEl>
                                              <p:pRg st="3" end="3"/>
                                            </p:txEl>
                                          </p:spTgt>
                                        </p:tgtEl>
                                        <p:attrNameLst>
                                          <p:attrName>r</p:attrName>
                                        </p:attrNameLst>
                                      </p:cBhvr>
                                    </p:animRot>
                                  </p:childTnLst>
                                </p:cTn>
                              </p:par>
                            </p:childTnLst>
                          </p:cTn>
                        </p:par>
                      </p:childTnLst>
                    </p:cTn>
                  </p:par>
                  <p:par>
                    <p:cTn id="38" fill="hold">
                      <p:stCondLst>
                        <p:cond delay="indefinite"/>
                      </p:stCondLst>
                      <p:childTnLst>
                        <p:par>
                          <p:cTn id="39" fill="hold">
                            <p:stCondLst>
                              <p:cond delay="0"/>
                            </p:stCondLst>
                            <p:childTnLst>
                              <p:par>
                                <p:cTn id="40" presetID="3" presetClass="exit" presetSubtype="10" fill="hold" nodeType="clickEffect">
                                  <p:stCondLst>
                                    <p:cond delay="0"/>
                                  </p:stCondLst>
                                  <p:childTnLst>
                                    <p:animEffect transition="out" filter="blinds(horizontal)">
                                      <p:cBhvr>
                                        <p:cTn id="41" dur="500"/>
                                        <p:tgtEl>
                                          <p:spTgt spid="268"/>
                                        </p:tgtEl>
                                      </p:cBhvr>
                                    </p:animEffect>
                                    <p:set>
                                      <p:cBhvr>
                                        <p:cTn id="42" dur="1" fill="hold">
                                          <p:stCondLst>
                                            <p:cond delay="499"/>
                                          </p:stCondLst>
                                        </p:cTn>
                                        <p:tgtEl>
                                          <p:spTgt spid="268"/>
                                        </p:tgtEl>
                                        <p:attrNameLst>
                                          <p:attrName>style.visibility</p:attrName>
                                        </p:attrNameLst>
                                      </p:cBhvr>
                                      <p:to>
                                        <p:strVal val="hidden"/>
                                      </p:to>
                                    </p:set>
                                  </p:childTnLst>
                                </p:cTn>
                              </p:par>
                              <p:par>
                                <p:cTn id="43" presetID="21" presetClass="entr" presetSubtype="1" fill="hold"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heel(1)">
                                      <p:cBhvr>
                                        <p:cTn id="45"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prstGeom prst="rect">
            <a:avLst/>
          </a:prstGeom>
        </p:spPr>
        <p:txBody>
          <a:bodyPr/>
          <a:lstStyle/>
          <a:p>
            <a:pPr marL="0" indent="0" defTabSz="808990">
              <a:spcBef>
                <a:spcPts val="3300"/>
              </a:spcBef>
              <a:buClrTx/>
              <a:buSzTx/>
              <a:buFontTx/>
              <a:buNone/>
              <a:defRPr sz="4900"/>
            </a:pPr>
            <a:r>
              <a:rPr dirty="0" err="1"/>
              <a:t>Η</a:t>
            </a:r>
            <a:r>
              <a:rPr dirty="0"/>
              <a:t> Python </a:t>
            </a:r>
            <a:r>
              <a:rPr dirty="0" err="1"/>
              <a:t>είν</a:t>
            </a:r>
            <a:r>
              <a:rPr dirty="0"/>
              <a:t>α</a:t>
            </a:r>
            <a:r>
              <a:rPr dirty="0" err="1"/>
              <a:t>ι</a:t>
            </a:r>
            <a:r>
              <a:rPr dirty="0"/>
              <a:t> </a:t>
            </a:r>
            <a:r>
              <a:rPr dirty="0" err="1"/>
              <a:t>μι</a:t>
            </a:r>
            <a:r>
              <a:rPr dirty="0"/>
              <a:t>α </a:t>
            </a:r>
            <a:r>
              <a:rPr dirty="0" err="1"/>
              <a:t>γλώσσ</a:t>
            </a:r>
            <a:r>
              <a:rPr dirty="0"/>
              <a:t>α π</a:t>
            </a:r>
            <a:r>
              <a:rPr dirty="0" err="1"/>
              <a:t>ρογρ</a:t>
            </a:r>
            <a:r>
              <a:rPr dirty="0"/>
              <a:t>α</a:t>
            </a:r>
            <a:r>
              <a:rPr dirty="0" err="1"/>
              <a:t>μμ</a:t>
            </a:r>
            <a:r>
              <a:rPr dirty="0"/>
              <a:t>α</a:t>
            </a:r>
            <a:r>
              <a:rPr dirty="0" err="1"/>
              <a:t>τισμού</a:t>
            </a:r>
            <a:r>
              <a:rPr dirty="0"/>
              <a:t>. Όπ</a:t>
            </a:r>
            <a:r>
              <a:rPr dirty="0" err="1"/>
              <a:t>ως</a:t>
            </a:r>
            <a:r>
              <a:rPr dirty="0"/>
              <a:t> </a:t>
            </a:r>
            <a:r>
              <a:rPr dirty="0" err="1"/>
              <a:t>κ</a:t>
            </a:r>
            <a:r>
              <a:rPr dirty="0"/>
              <a:t>α</a:t>
            </a:r>
            <a:r>
              <a:rPr dirty="0" err="1"/>
              <a:t>ι</a:t>
            </a:r>
            <a:r>
              <a:rPr dirty="0"/>
              <a:t> </a:t>
            </a:r>
            <a:r>
              <a:rPr dirty="0" err="1"/>
              <a:t>άλλες</a:t>
            </a:r>
            <a:r>
              <a:rPr dirty="0"/>
              <a:t> </a:t>
            </a:r>
            <a:r>
              <a:rPr dirty="0" err="1"/>
              <a:t>γλώσσες</a:t>
            </a:r>
            <a:r>
              <a:rPr dirty="0"/>
              <a:t>, </a:t>
            </a:r>
            <a:r>
              <a:rPr dirty="0" err="1"/>
              <a:t>μ</a:t>
            </a:r>
            <a:r>
              <a:rPr dirty="0"/>
              <a:t>α</a:t>
            </a:r>
            <a:r>
              <a:rPr dirty="0" err="1"/>
              <a:t>ς</a:t>
            </a:r>
            <a:r>
              <a:rPr dirty="0"/>
              <a:t> </a:t>
            </a:r>
            <a:r>
              <a:rPr dirty="0" err="1"/>
              <a:t>δίνει</a:t>
            </a:r>
            <a:r>
              <a:rPr dirty="0"/>
              <a:t> </a:t>
            </a:r>
            <a:r>
              <a:rPr dirty="0" err="1"/>
              <a:t>έν</a:t>
            </a:r>
            <a:r>
              <a:rPr dirty="0"/>
              <a:t>α</a:t>
            </a:r>
            <a:r>
              <a:rPr dirty="0" err="1"/>
              <a:t>ν</a:t>
            </a:r>
            <a:r>
              <a:rPr dirty="0"/>
              <a:t> </a:t>
            </a:r>
            <a:r>
              <a:rPr dirty="0" err="1"/>
              <a:t>τρό</a:t>
            </a:r>
            <a:r>
              <a:rPr dirty="0"/>
              <a:t>π</a:t>
            </a:r>
            <a:r>
              <a:rPr dirty="0" err="1"/>
              <a:t>ο</a:t>
            </a:r>
            <a:r>
              <a:rPr dirty="0"/>
              <a:t> </a:t>
            </a:r>
            <a:r>
              <a:rPr dirty="0" err="1"/>
              <a:t>ν</a:t>
            </a:r>
            <a:r>
              <a:rPr dirty="0"/>
              <a:t>α </a:t>
            </a:r>
            <a:r>
              <a:rPr dirty="0" err="1"/>
              <a:t>ε</a:t>
            </a:r>
            <a:r>
              <a:rPr dirty="0"/>
              <a:t>π</a:t>
            </a:r>
            <a:r>
              <a:rPr dirty="0" err="1"/>
              <a:t>ικοινωνούμε</a:t>
            </a:r>
            <a:r>
              <a:rPr dirty="0"/>
              <a:t> </a:t>
            </a:r>
            <a:r>
              <a:rPr dirty="0" err="1"/>
              <a:t>ιδέες</a:t>
            </a:r>
            <a:r>
              <a:rPr dirty="0"/>
              <a:t>. </a:t>
            </a:r>
            <a:r>
              <a:rPr dirty="0" err="1"/>
              <a:t>Στην</a:t>
            </a:r>
            <a:r>
              <a:rPr dirty="0"/>
              <a:t> π</a:t>
            </a:r>
            <a:r>
              <a:rPr dirty="0" err="1"/>
              <a:t>ερί</a:t>
            </a:r>
            <a:r>
              <a:rPr dirty="0"/>
              <a:t>π</a:t>
            </a:r>
            <a:r>
              <a:rPr dirty="0" err="1"/>
              <a:t>τωση</a:t>
            </a:r>
            <a:r>
              <a:rPr dirty="0"/>
              <a:t> </a:t>
            </a:r>
            <a:r>
              <a:rPr dirty="0" err="1"/>
              <a:t>μι</a:t>
            </a:r>
            <a:r>
              <a:rPr dirty="0"/>
              <a:t>α</a:t>
            </a:r>
            <a:r>
              <a:rPr dirty="0" err="1"/>
              <a:t>ς</a:t>
            </a:r>
            <a:r>
              <a:rPr dirty="0"/>
              <a:t> </a:t>
            </a:r>
            <a:r>
              <a:rPr dirty="0" err="1"/>
              <a:t>γλώσσ</a:t>
            </a:r>
            <a:r>
              <a:rPr dirty="0"/>
              <a:t>α</a:t>
            </a:r>
            <a:r>
              <a:rPr dirty="0" err="1"/>
              <a:t>ς</a:t>
            </a:r>
            <a:r>
              <a:rPr dirty="0"/>
              <a:t> π</a:t>
            </a:r>
            <a:r>
              <a:rPr dirty="0" err="1"/>
              <a:t>ρογρ</a:t>
            </a:r>
            <a:r>
              <a:rPr dirty="0"/>
              <a:t>α</a:t>
            </a:r>
            <a:r>
              <a:rPr dirty="0" err="1"/>
              <a:t>μμ</a:t>
            </a:r>
            <a:r>
              <a:rPr dirty="0"/>
              <a:t>α</a:t>
            </a:r>
            <a:r>
              <a:rPr dirty="0" err="1"/>
              <a:t>τισμού</a:t>
            </a:r>
            <a:r>
              <a:rPr dirty="0"/>
              <a:t>, α</a:t>
            </a:r>
            <a:r>
              <a:rPr dirty="0" err="1"/>
              <a:t>υτές</a:t>
            </a:r>
            <a:r>
              <a:rPr dirty="0"/>
              <a:t> </a:t>
            </a:r>
            <a:r>
              <a:rPr dirty="0" err="1"/>
              <a:t>οι</a:t>
            </a:r>
            <a:r>
              <a:rPr dirty="0"/>
              <a:t> </a:t>
            </a:r>
            <a:r>
              <a:rPr dirty="0" err="1"/>
              <a:t>ιδέες</a:t>
            </a:r>
            <a:r>
              <a:rPr dirty="0"/>
              <a:t> </a:t>
            </a:r>
            <a:r>
              <a:rPr dirty="0" err="1"/>
              <a:t>είν</a:t>
            </a:r>
            <a:r>
              <a:rPr dirty="0"/>
              <a:t>α</a:t>
            </a:r>
            <a:r>
              <a:rPr dirty="0" err="1"/>
              <a:t>ι</a:t>
            </a:r>
            <a:r>
              <a:rPr dirty="0"/>
              <a:t> «</a:t>
            </a:r>
            <a:r>
              <a:rPr dirty="0" err="1"/>
              <a:t>εντολές</a:t>
            </a:r>
            <a:r>
              <a:rPr dirty="0"/>
              <a:t>» π</a:t>
            </a:r>
            <a:r>
              <a:rPr dirty="0" err="1"/>
              <a:t>ου</a:t>
            </a:r>
            <a:r>
              <a:rPr dirty="0"/>
              <a:t> </a:t>
            </a:r>
            <a:r>
              <a:rPr dirty="0" err="1"/>
              <a:t>χρησιμο</a:t>
            </a:r>
            <a:r>
              <a:rPr dirty="0"/>
              <a:t>π</a:t>
            </a:r>
            <a:r>
              <a:rPr dirty="0" err="1"/>
              <a:t>οιούν</a:t>
            </a:r>
            <a:r>
              <a:rPr dirty="0"/>
              <a:t> </a:t>
            </a:r>
            <a:r>
              <a:rPr dirty="0" err="1"/>
              <a:t>οι</a:t>
            </a:r>
            <a:r>
              <a:rPr dirty="0"/>
              <a:t> </a:t>
            </a:r>
            <a:r>
              <a:rPr dirty="0" err="1"/>
              <a:t>άνθρω</a:t>
            </a:r>
            <a:r>
              <a:rPr dirty="0"/>
              <a:t>π</a:t>
            </a:r>
            <a:r>
              <a:rPr dirty="0" err="1"/>
              <a:t>οι</a:t>
            </a:r>
            <a:r>
              <a:rPr dirty="0"/>
              <a:t> </a:t>
            </a:r>
            <a:r>
              <a:rPr dirty="0" err="1"/>
              <a:t>γι</a:t>
            </a:r>
            <a:r>
              <a:rPr dirty="0"/>
              <a:t>α </a:t>
            </a:r>
            <a:r>
              <a:rPr dirty="0" err="1"/>
              <a:t>ν</a:t>
            </a:r>
            <a:r>
              <a:rPr dirty="0"/>
              <a:t>α </a:t>
            </a:r>
            <a:r>
              <a:rPr dirty="0" err="1"/>
              <a:t>ε</a:t>
            </a:r>
            <a:r>
              <a:rPr dirty="0"/>
              <a:t>π</a:t>
            </a:r>
            <a:r>
              <a:rPr dirty="0" err="1"/>
              <a:t>ικοινωνούν</a:t>
            </a:r>
            <a:r>
              <a:rPr dirty="0"/>
              <a:t> </a:t>
            </a:r>
            <a:r>
              <a:rPr dirty="0" err="1"/>
              <a:t>με</a:t>
            </a:r>
            <a:r>
              <a:rPr dirty="0"/>
              <a:t> </a:t>
            </a:r>
            <a:r>
              <a:rPr dirty="0" err="1"/>
              <a:t>έν</a:t>
            </a:r>
            <a:r>
              <a:rPr dirty="0"/>
              <a:t>α</a:t>
            </a:r>
            <a:r>
              <a:rPr dirty="0" err="1"/>
              <a:t>ν</a:t>
            </a:r>
            <a:r>
              <a:rPr dirty="0"/>
              <a:t> </a:t>
            </a:r>
            <a:r>
              <a:rPr dirty="0" err="1"/>
              <a:t>υ</a:t>
            </a:r>
            <a:r>
              <a:rPr dirty="0"/>
              <a:t>π</a:t>
            </a:r>
            <a:r>
              <a:rPr dirty="0" err="1"/>
              <a:t>ολογιστή</a:t>
            </a:r>
            <a:r>
              <a:rPr dirty="0"/>
              <a:t>!</a:t>
            </a:r>
          </a:p>
          <a:p>
            <a:pPr marL="0" indent="0" defTabSz="808990">
              <a:spcBef>
                <a:spcPts val="3300"/>
              </a:spcBef>
              <a:buClrTx/>
              <a:buSzTx/>
              <a:buFontTx/>
              <a:buNone/>
              <a:defRPr sz="4900"/>
            </a:pPr>
            <a:r>
              <a:rPr dirty="0" err="1"/>
              <a:t>Μετ</a:t>
            </a:r>
            <a:r>
              <a:rPr dirty="0"/>
              <a:t>α</a:t>
            </a:r>
            <a:r>
              <a:rPr dirty="0" err="1"/>
              <a:t>φέρουμε</a:t>
            </a:r>
            <a:r>
              <a:rPr dirty="0"/>
              <a:t> </a:t>
            </a:r>
            <a:r>
              <a:rPr dirty="0" err="1"/>
              <a:t>τις</a:t>
            </a:r>
            <a:r>
              <a:rPr dirty="0"/>
              <a:t> </a:t>
            </a:r>
            <a:r>
              <a:rPr dirty="0" err="1"/>
              <a:t>εντολές</a:t>
            </a:r>
            <a:r>
              <a:rPr dirty="0"/>
              <a:t> </a:t>
            </a:r>
            <a:r>
              <a:rPr dirty="0" err="1"/>
              <a:t>μ</a:t>
            </a:r>
            <a:r>
              <a:rPr dirty="0"/>
              <a:t>α</a:t>
            </a:r>
            <a:r>
              <a:rPr dirty="0" err="1"/>
              <a:t>ς</a:t>
            </a:r>
            <a:r>
              <a:rPr dirty="0"/>
              <a:t> </a:t>
            </a:r>
            <a:r>
              <a:rPr dirty="0" err="1"/>
              <a:t>στον</a:t>
            </a:r>
            <a:r>
              <a:rPr dirty="0"/>
              <a:t> </a:t>
            </a:r>
            <a:r>
              <a:rPr dirty="0" err="1"/>
              <a:t>υ</a:t>
            </a:r>
            <a:r>
              <a:rPr dirty="0"/>
              <a:t>π</a:t>
            </a:r>
            <a:r>
              <a:rPr dirty="0" err="1"/>
              <a:t>ολογιστή</a:t>
            </a:r>
            <a:r>
              <a:rPr dirty="0"/>
              <a:t> </a:t>
            </a:r>
            <a:r>
              <a:rPr dirty="0" err="1"/>
              <a:t>γράφοντ</a:t>
            </a:r>
            <a:r>
              <a:rPr dirty="0"/>
              <a:t>α</a:t>
            </a:r>
            <a:r>
              <a:rPr dirty="0" err="1"/>
              <a:t>ς</a:t>
            </a:r>
            <a:r>
              <a:rPr dirty="0"/>
              <a:t> </a:t>
            </a:r>
            <a:r>
              <a:rPr dirty="0" err="1"/>
              <a:t>τις</a:t>
            </a:r>
            <a:r>
              <a:rPr dirty="0"/>
              <a:t> </a:t>
            </a:r>
            <a:r>
              <a:rPr dirty="0" err="1"/>
              <a:t>σε</a:t>
            </a:r>
            <a:r>
              <a:rPr dirty="0"/>
              <a:t> </a:t>
            </a:r>
            <a:r>
              <a:rPr dirty="0" err="1"/>
              <a:t>έν</a:t>
            </a:r>
            <a:r>
              <a:rPr dirty="0"/>
              <a:t>α α</a:t>
            </a:r>
            <a:r>
              <a:rPr dirty="0" err="1"/>
              <a:t>ρχείο</a:t>
            </a:r>
            <a:r>
              <a:rPr dirty="0"/>
              <a:t> </a:t>
            </a:r>
            <a:r>
              <a:rPr dirty="0" err="1"/>
              <a:t>κειμένου</a:t>
            </a:r>
            <a:r>
              <a:rPr dirty="0"/>
              <a:t> </a:t>
            </a:r>
            <a:r>
              <a:rPr dirty="0" err="1"/>
              <a:t>χρησιμο</a:t>
            </a:r>
            <a:r>
              <a:rPr dirty="0"/>
              <a:t>π</a:t>
            </a:r>
            <a:r>
              <a:rPr dirty="0" err="1"/>
              <a:t>οιώντ</a:t>
            </a:r>
            <a:r>
              <a:rPr dirty="0"/>
              <a:t>α</a:t>
            </a:r>
            <a:r>
              <a:rPr dirty="0" err="1"/>
              <a:t>ς</a:t>
            </a:r>
            <a:r>
              <a:rPr dirty="0"/>
              <a:t> </a:t>
            </a:r>
            <a:r>
              <a:rPr dirty="0" err="1"/>
              <a:t>μι</a:t>
            </a:r>
            <a:r>
              <a:rPr dirty="0"/>
              <a:t>α </a:t>
            </a:r>
            <a:r>
              <a:rPr dirty="0" err="1"/>
              <a:t>γλώσσ</a:t>
            </a:r>
            <a:r>
              <a:rPr dirty="0"/>
              <a:t>α π</a:t>
            </a:r>
            <a:r>
              <a:rPr dirty="0" err="1"/>
              <a:t>ρογρ</a:t>
            </a:r>
            <a:r>
              <a:rPr dirty="0"/>
              <a:t>α</a:t>
            </a:r>
            <a:r>
              <a:rPr dirty="0" err="1"/>
              <a:t>μμ</a:t>
            </a:r>
            <a:r>
              <a:rPr dirty="0"/>
              <a:t>α</a:t>
            </a:r>
            <a:r>
              <a:rPr dirty="0" err="1"/>
              <a:t>τισμού</a:t>
            </a:r>
            <a:r>
              <a:rPr dirty="0"/>
              <a:t>. </a:t>
            </a:r>
            <a:r>
              <a:rPr dirty="0" err="1"/>
              <a:t>Αυτά</a:t>
            </a:r>
            <a:r>
              <a:rPr dirty="0"/>
              <a:t> </a:t>
            </a:r>
            <a:r>
              <a:rPr dirty="0" err="1"/>
              <a:t>τ</a:t>
            </a:r>
            <a:r>
              <a:rPr dirty="0"/>
              <a:t>α α</a:t>
            </a:r>
            <a:r>
              <a:rPr dirty="0" err="1"/>
              <a:t>ρχεί</a:t>
            </a:r>
            <a:r>
              <a:rPr dirty="0"/>
              <a:t>α </a:t>
            </a:r>
            <a:r>
              <a:rPr dirty="0" err="1"/>
              <a:t>ονομάζοντ</a:t>
            </a:r>
            <a:r>
              <a:rPr dirty="0"/>
              <a:t>α</a:t>
            </a:r>
            <a:r>
              <a:rPr dirty="0" err="1"/>
              <a:t>ι</a:t>
            </a:r>
            <a:r>
              <a:rPr dirty="0"/>
              <a:t> π</a:t>
            </a:r>
            <a:r>
              <a:rPr dirty="0" err="1"/>
              <a:t>ρογράμμ</a:t>
            </a:r>
            <a:r>
              <a:rPr dirty="0"/>
              <a:t>α</a:t>
            </a:r>
            <a:r>
              <a:rPr dirty="0" err="1"/>
              <a:t>τ</a:t>
            </a:r>
            <a:r>
              <a:rPr dirty="0"/>
              <a:t>α. </a:t>
            </a:r>
            <a:r>
              <a:rPr dirty="0" err="1"/>
              <a:t>Η</a:t>
            </a:r>
            <a:r>
              <a:rPr dirty="0"/>
              <a:t> </a:t>
            </a:r>
            <a:r>
              <a:rPr dirty="0" err="1"/>
              <a:t>εκτέλεση</a:t>
            </a:r>
            <a:r>
              <a:rPr dirty="0"/>
              <a:t> </a:t>
            </a:r>
            <a:r>
              <a:rPr dirty="0" err="1"/>
              <a:t>ενός</a:t>
            </a:r>
            <a:r>
              <a:rPr dirty="0"/>
              <a:t> π</a:t>
            </a:r>
            <a:r>
              <a:rPr dirty="0" err="1"/>
              <a:t>ρογράμμ</a:t>
            </a:r>
            <a:r>
              <a:rPr dirty="0"/>
              <a:t>α</a:t>
            </a:r>
            <a:r>
              <a:rPr dirty="0" err="1"/>
              <a:t>τος</a:t>
            </a:r>
            <a:r>
              <a:rPr dirty="0"/>
              <a:t> </a:t>
            </a:r>
            <a:r>
              <a:rPr dirty="0" err="1"/>
              <a:t>σημ</a:t>
            </a:r>
            <a:r>
              <a:rPr dirty="0"/>
              <a:t>α</a:t>
            </a:r>
            <a:r>
              <a:rPr dirty="0" err="1"/>
              <a:t>ίνει</a:t>
            </a:r>
            <a:r>
              <a:rPr dirty="0"/>
              <a:t> </a:t>
            </a:r>
            <a:r>
              <a:rPr dirty="0" err="1"/>
              <a:t>ν</a:t>
            </a:r>
            <a:r>
              <a:rPr dirty="0"/>
              <a:t>α π</a:t>
            </a:r>
            <a:r>
              <a:rPr dirty="0" err="1"/>
              <a:t>είτε</a:t>
            </a:r>
            <a:r>
              <a:rPr dirty="0"/>
              <a:t> </a:t>
            </a:r>
            <a:r>
              <a:rPr dirty="0" err="1"/>
              <a:t>σε</a:t>
            </a:r>
            <a:r>
              <a:rPr dirty="0"/>
              <a:t> </a:t>
            </a:r>
            <a:r>
              <a:rPr dirty="0" err="1"/>
              <a:t>έν</a:t>
            </a:r>
            <a:r>
              <a:rPr dirty="0"/>
              <a:t>α</a:t>
            </a:r>
            <a:r>
              <a:rPr dirty="0" err="1"/>
              <a:t>ν</a:t>
            </a:r>
            <a:r>
              <a:rPr dirty="0"/>
              <a:t> </a:t>
            </a:r>
            <a:r>
              <a:rPr dirty="0" err="1"/>
              <a:t>υ</a:t>
            </a:r>
            <a:r>
              <a:rPr dirty="0"/>
              <a:t>π</a:t>
            </a:r>
            <a:r>
              <a:rPr dirty="0" err="1"/>
              <a:t>ολογιστή</a:t>
            </a:r>
            <a:r>
              <a:rPr dirty="0"/>
              <a:t> </a:t>
            </a:r>
            <a:r>
              <a:rPr dirty="0" err="1"/>
              <a:t>ν</a:t>
            </a:r>
            <a:r>
              <a:rPr dirty="0"/>
              <a:t>α </a:t>
            </a:r>
            <a:r>
              <a:rPr dirty="0" err="1"/>
              <a:t>δι</a:t>
            </a:r>
            <a:r>
              <a:rPr dirty="0"/>
              <a:t>αβ</a:t>
            </a:r>
            <a:r>
              <a:rPr dirty="0" err="1"/>
              <a:t>άσει</a:t>
            </a:r>
            <a:r>
              <a:rPr dirty="0"/>
              <a:t> </a:t>
            </a:r>
            <a:r>
              <a:rPr dirty="0" err="1"/>
              <a:t>το</a:t>
            </a:r>
            <a:r>
              <a:rPr dirty="0"/>
              <a:t> α</a:t>
            </a:r>
            <a:r>
              <a:rPr dirty="0" err="1"/>
              <a:t>ρχείο</a:t>
            </a:r>
            <a:r>
              <a:rPr dirty="0"/>
              <a:t> </a:t>
            </a:r>
            <a:r>
              <a:rPr dirty="0" err="1"/>
              <a:t>κειμένου</a:t>
            </a:r>
            <a:r>
              <a:rPr dirty="0"/>
              <a:t>, </a:t>
            </a:r>
            <a:r>
              <a:rPr dirty="0" err="1"/>
              <a:t>ν</a:t>
            </a:r>
            <a:r>
              <a:rPr dirty="0"/>
              <a:t>α </a:t>
            </a:r>
            <a:r>
              <a:rPr dirty="0" err="1"/>
              <a:t>το</a:t>
            </a:r>
            <a:r>
              <a:rPr dirty="0"/>
              <a:t> </a:t>
            </a:r>
            <a:r>
              <a:rPr dirty="0" err="1"/>
              <a:t>μετ</a:t>
            </a:r>
            <a:r>
              <a:rPr dirty="0"/>
              <a:t>α</a:t>
            </a:r>
            <a:r>
              <a:rPr dirty="0" err="1"/>
              <a:t>φράσει</a:t>
            </a:r>
            <a:r>
              <a:rPr dirty="0"/>
              <a:t> </a:t>
            </a:r>
            <a:r>
              <a:rPr dirty="0" err="1"/>
              <a:t>στο</a:t>
            </a:r>
            <a:r>
              <a:rPr dirty="0"/>
              <a:t> </a:t>
            </a:r>
            <a:r>
              <a:rPr dirty="0" err="1"/>
              <a:t>σύνολο</a:t>
            </a:r>
            <a:r>
              <a:rPr dirty="0"/>
              <a:t> </a:t>
            </a:r>
            <a:r>
              <a:rPr dirty="0" err="1"/>
              <a:t>των</a:t>
            </a:r>
            <a:r>
              <a:rPr dirty="0"/>
              <a:t> </a:t>
            </a:r>
            <a:r>
              <a:rPr dirty="0" err="1"/>
              <a:t>λειτουργιών</a:t>
            </a:r>
            <a:r>
              <a:rPr dirty="0"/>
              <a:t> π</a:t>
            </a:r>
            <a:r>
              <a:rPr dirty="0" err="1"/>
              <a:t>ου</a:t>
            </a:r>
            <a:r>
              <a:rPr dirty="0"/>
              <a:t> </a:t>
            </a:r>
            <a:r>
              <a:rPr dirty="0" err="1"/>
              <a:t>κ</a:t>
            </a:r>
            <a:r>
              <a:rPr dirty="0"/>
              <a:t>α</a:t>
            </a:r>
            <a:r>
              <a:rPr dirty="0" err="1"/>
              <a:t>τ</a:t>
            </a:r>
            <a:r>
              <a:rPr dirty="0"/>
              <a:t>α</a:t>
            </a:r>
            <a:r>
              <a:rPr dirty="0" err="1"/>
              <a:t>νοεί</a:t>
            </a:r>
            <a:r>
              <a:rPr dirty="0"/>
              <a:t> </a:t>
            </a:r>
            <a:r>
              <a:rPr dirty="0" err="1"/>
              <a:t>κ</a:t>
            </a:r>
            <a:r>
              <a:rPr dirty="0"/>
              <a:t>α</a:t>
            </a:r>
            <a:r>
              <a:rPr dirty="0" err="1"/>
              <a:t>ι</a:t>
            </a:r>
            <a:r>
              <a:rPr dirty="0"/>
              <a:t> </a:t>
            </a:r>
            <a:r>
              <a:rPr dirty="0" err="1"/>
              <a:t>ν</a:t>
            </a:r>
            <a:r>
              <a:rPr dirty="0"/>
              <a:t>α </a:t>
            </a:r>
            <a:r>
              <a:rPr dirty="0" err="1"/>
              <a:t>εκτελέσει</a:t>
            </a:r>
            <a:r>
              <a:rPr dirty="0"/>
              <a:t> α</a:t>
            </a:r>
            <a:r>
              <a:rPr dirty="0" err="1"/>
              <a:t>υτές</a:t>
            </a:r>
            <a:r>
              <a:rPr dirty="0"/>
              <a:t> </a:t>
            </a:r>
            <a:r>
              <a:rPr dirty="0" err="1"/>
              <a:t>τις</a:t>
            </a:r>
            <a:r>
              <a:rPr dirty="0"/>
              <a:t> </a:t>
            </a:r>
            <a:r>
              <a:rPr dirty="0" err="1"/>
              <a:t>ενέργειες</a:t>
            </a:r>
            <a:r>
              <a:rPr dirty="0"/>
              <a:t>.</a:t>
            </a: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9">
                                            <p:txEl>
                                              <p:pRg st="0" end="0"/>
                                            </p:txEl>
                                          </p:spTgt>
                                        </p:tgtEl>
                                        <p:attrNameLst>
                                          <p:attrName>style.visibility</p:attrName>
                                        </p:attrNameLst>
                                      </p:cBhvr>
                                      <p:to>
                                        <p:strVal val="visible"/>
                                      </p:to>
                                    </p:set>
                                    <p:animEffect transition="in" filter="blinds(horizontal)">
                                      <p:cBhvr>
                                        <p:cTn id="7" dur="500"/>
                                        <p:tgtEl>
                                          <p:spTgt spid="1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49">
                                            <p:txEl>
                                              <p:pRg st="1" end="1"/>
                                            </p:txEl>
                                          </p:spTgt>
                                        </p:tgtEl>
                                        <p:attrNameLst>
                                          <p:attrName>style.visibility</p:attrName>
                                        </p:attrNameLst>
                                      </p:cBhvr>
                                      <p:to>
                                        <p:strVal val="visible"/>
                                      </p:to>
                                    </p:set>
                                    <p:animEffect transition="in" filter="checkerboard(across)">
                                      <p:cBhvr>
                                        <p:cTn id="12" dur="500"/>
                                        <p:tgtEl>
                                          <p:spTgt spid="14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LEARN PYTHON: SYNTAX"/>
          <p:cNvSpPr txBox="1">
            <a:spLocks noGrp="1"/>
          </p:cNvSpPr>
          <p:nvPr>
            <p:ph type="title"/>
          </p:nvPr>
        </p:nvSpPr>
        <p:spPr>
          <a:xfrm>
            <a:off x="1166186" y="1143000"/>
            <a:ext cx="22479001" cy="1663700"/>
          </a:xfrm>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71" name="Η Python προσφέρει μια δυνατότητα στον χειριστή διαίρεσης που ονομάζεται χειριστής modulo. Ο χειριστής modulo επισημαίνεται με % και δίνει το υπόλοιπο ενός υπολογισμού διαίρεσης.…"/>
          <p:cNvSpPr txBox="1">
            <a:spLocks noGrp="1"/>
          </p:cNvSpPr>
          <p:nvPr>
            <p:ph type="body" idx="1"/>
          </p:nvPr>
        </p:nvSpPr>
        <p:spPr>
          <a:xfrm>
            <a:off x="952500" y="3289300"/>
            <a:ext cx="22479000" cy="8978900"/>
          </a:xfrm>
          <a:prstGeom prst="rect">
            <a:avLst/>
          </a:prstGeom>
        </p:spPr>
        <p:txBody>
          <a:bodyPr/>
          <a:lstStyle/>
          <a:p>
            <a:pPr marL="0" indent="0">
              <a:buClrTx/>
              <a:buSzTx/>
              <a:buFontTx/>
              <a:buNone/>
            </a:pPr>
            <a:r>
              <a:t>Η Python προσφέρει μια δυνατότητα στον χειριστή διαίρεσης που ονομάζεται χειριστής modulo. Ο χειριστής modulo επισημαίνεται με % και δίνει το υπόλοιπο ενός υπολογισμού διαίρεσης.</a:t>
            </a:r>
          </a:p>
          <a:p>
            <a:pPr marL="0" indent="0">
              <a:buClrTx/>
              <a:buSzTx/>
              <a:buFontTx/>
              <a:buNone/>
            </a:pPr>
            <a:endParaRPr/>
          </a:p>
          <a:p>
            <a:pPr marL="0" indent="0">
              <a:buClrTx/>
              <a:buSzTx/>
              <a:buFontTx/>
              <a:buNone/>
            </a:pPr>
            <a:endParaRPr/>
          </a:p>
          <a:p>
            <a:pPr marL="0" indent="0">
              <a:buClrTx/>
              <a:buSzTx/>
              <a:buFontTx/>
              <a:buNone/>
            </a:pPr>
            <a:endParaRPr/>
          </a:p>
          <a:p>
            <a:pPr marL="0" indent="0">
              <a:buClrTx/>
              <a:buSzTx/>
              <a:buFontTx/>
              <a:buNone/>
            </a:pPr>
            <a:r>
              <a:rPr u="sng">
                <a:hlinkClick r:id="rId2"/>
              </a:rPr>
              <a:t>Cryptography Video (Khan Academy)</a:t>
            </a:r>
          </a:p>
        </p:txBody>
      </p:sp>
      <p:sp>
        <p:nvSpPr>
          <p:cNvPr id="272"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30</a:t>
            </a:fld>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LEARN PYTHON: SYNTAX"/>
          <p:cNvSpPr txBox="1">
            <a:spLocks noGrp="1"/>
          </p:cNvSpPr>
          <p:nvPr>
            <p:ph type="title"/>
          </p:nvPr>
        </p:nvSpPr>
        <p:spPr>
          <a:prstGeom prst="rect">
            <a:avLst/>
          </a:prstGeom>
        </p:spPr>
        <p:txBody>
          <a:bodyPr/>
          <a:lstStyle/>
          <a:p>
            <a:r>
              <a:t>LEARN PYTHON: SYNTAX</a:t>
            </a:r>
          </a:p>
        </p:txBody>
      </p:sp>
      <p:sp>
        <p:nvSpPr>
          <p:cNvPr id="275" name="Οδηγίες (01. Syntax / 11. Modulo.py)…"/>
          <p:cNvSpPr txBox="1">
            <a:spLocks noGrp="1"/>
          </p:cNvSpPr>
          <p:nvPr>
            <p:ph type="body" sz="half" idx="1"/>
          </p:nvPr>
        </p:nvSpPr>
        <p:spPr>
          <a:xfrm>
            <a:off x="952500" y="3289300"/>
            <a:ext cx="13746480" cy="9758448"/>
          </a:xfrm>
          <a:prstGeom prst="rect">
            <a:avLst/>
          </a:prstGeom>
        </p:spPr>
        <p:txBody>
          <a:bodyPr anchor="t"/>
          <a:lstStyle/>
          <a:p>
            <a:pPr marL="0" indent="0">
              <a:buClr>
                <a:srgbClr val="000000"/>
              </a:buClr>
              <a:buSzPct val="60000"/>
              <a:buNone/>
              <a:defRPr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11. </a:t>
            </a:r>
            <a:r>
              <a:rPr dirty="0" err="1"/>
              <a:t>Modulo.py</a:t>
            </a:r>
            <a:r>
              <a:rPr dirty="0"/>
              <a:t>)</a:t>
            </a:r>
          </a:p>
          <a:p>
            <a:pPr marL="1121663" lvl="1" indent="-512063">
              <a:buClr>
                <a:srgbClr val="000000"/>
              </a:buClr>
              <a:buSzPct val="60000"/>
              <a:buChar char="•"/>
              <a:defRPr>
                <a:latin typeface="Avenir Next Regular"/>
                <a:ea typeface="Avenir Next Regular"/>
                <a:cs typeface="Avenir Next Regular"/>
                <a:sym typeface="Avenir Next Regular"/>
              </a:defRPr>
            </a:pPr>
            <a:r>
              <a:rPr dirty="0" err="1"/>
              <a:t>Αν</a:t>
            </a:r>
            <a:r>
              <a:rPr dirty="0"/>
              <a:t> </a:t>
            </a:r>
            <a:r>
              <a:rPr dirty="0" err="1"/>
              <a:t>Δίσεκτο</a:t>
            </a:r>
            <a:r>
              <a:rPr dirty="0"/>
              <a:t> </a:t>
            </a:r>
            <a:r>
              <a:rPr dirty="0" err="1"/>
              <a:t>έτος</a:t>
            </a:r>
            <a:r>
              <a:rPr dirty="0"/>
              <a:t> </a:t>
            </a:r>
            <a:r>
              <a:rPr dirty="0" err="1"/>
              <a:t>έχουμε</a:t>
            </a:r>
            <a:r>
              <a:rPr dirty="0"/>
              <a:t> </a:t>
            </a:r>
            <a:r>
              <a:rPr dirty="0" err="1"/>
              <a:t>κάθε</a:t>
            </a:r>
            <a:r>
              <a:rPr dirty="0"/>
              <a:t> 4 </a:t>
            </a:r>
            <a:r>
              <a:rPr dirty="0" err="1"/>
              <a:t>χρόνι</a:t>
            </a:r>
            <a:r>
              <a:rPr dirty="0"/>
              <a:t>α. </a:t>
            </a:r>
          </a:p>
          <a:p>
            <a:pPr marL="1121663" lvl="1" indent="-512063">
              <a:buClr>
                <a:srgbClr val="000000"/>
              </a:buClr>
              <a:buSzPct val="60000"/>
              <a:buChar char="✓"/>
              <a:defRPr>
                <a:latin typeface="Avenir Next Regular"/>
                <a:ea typeface="Avenir Next Regular"/>
                <a:cs typeface="Avenir Next Regular"/>
                <a:sym typeface="Avenir Next Regular"/>
              </a:defRPr>
            </a:pPr>
            <a:r>
              <a:rPr dirty="0" err="1"/>
              <a:t>Γι</a:t>
            </a:r>
            <a:r>
              <a:rPr dirty="0"/>
              <a:t>α </a:t>
            </a:r>
            <a:r>
              <a:rPr dirty="0" err="1"/>
              <a:t>ν</a:t>
            </a:r>
            <a:r>
              <a:rPr dirty="0"/>
              <a:t>α </a:t>
            </a:r>
            <a:r>
              <a:rPr dirty="0" err="1"/>
              <a:t>μάθετε</a:t>
            </a:r>
            <a:r>
              <a:rPr dirty="0"/>
              <a:t> </a:t>
            </a:r>
            <a:r>
              <a:rPr dirty="0" err="1"/>
              <a:t>εάν</a:t>
            </a:r>
            <a:r>
              <a:rPr dirty="0"/>
              <a:t> </a:t>
            </a:r>
            <a:r>
              <a:rPr dirty="0" err="1"/>
              <a:t>έν</a:t>
            </a:r>
            <a:r>
              <a:rPr dirty="0"/>
              <a:t>α </a:t>
            </a:r>
            <a:r>
              <a:rPr dirty="0" err="1"/>
              <a:t>έτος</a:t>
            </a:r>
            <a:r>
              <a:rPr dirty="0"/>
              <a:t> </a:t>
            </a:r>
            <a:r>
              <a:rPr dirty="0" err="1"/>
              <a:t>είν</a:t>
            </a:r>
            <a:r>
              <a:rPr dirty="0"/>
              <a:t>α</a:t>
            </a:r>
            <a:r>
              <a:rPr dirty="0" err="1"/>
              <a:t>ι</a:t>
            </a:r>
            <a:r>
              <a:rPr dirty="0"/>
              <a:t> </a:t>
            </a:r>
            <a:r>
              <a:rPr dirty="0" err="1"/>
              <a:t>δίσεκτο</a:t>
            </a:r>
            <a:r>
              <a:rPr dirty="0"/>
              <a:t> </a:t>
            </a:r>
            <a:r>
              <a:rPr dirty="0" err="1"/>
              <a:t>ή</a:t>
            </a:r>
            <a:r>
              <a:rPr dirty="0"/>
              <a:t> </a:t>
            </a:r>
            <a:r>
              <a:rPr dirty="0" err="1"/>
              <a:t>όχι</a:t>
            </a:r>
            <a:r>
              <a:rPr dirty="0"/>
              <a:t>, </a:t>
            </a:r>
            <a:r>
              <a:rPr dirty="0" err="1"/>
              <a:t>μ</a:t>
            </a:r>
            <a:r>
              <a:rPr dirty="0"/>
              <a:t>π</a:t>
            </a:r>
            <a:r>
              <a:rPr dirty="0" err="1"/>
              <a:t>ορείτε</a:t>
            </a:r>
            <a:r>
              <a:rPr dirty="0"/>
              <a:t> </a:t>
            </a:r>
            <a:r>
              <a:rPr dirty="0" err="1"/>
              <a:t>ν</a:t>
            </a:r>
            <a:r>
              <a:rPr dirty="0"/>
              <a:t>α </a:t>
            </a:r>
            <a:r>
              <a:rPr dirty="0" err="1"/>
              <a:t>το</a:t>
            </a:r>
            <a:r>
              <a:rPr dirty="0"/>
              <a:t> </a:t>
            </a:r>
            <a:r>
              <a:rPr dirty="0" err="1"/>
              <a:t>δι</a:t>
            </a:r>
            <a:r>
              <a:rPr dirty="0"/>
              <a:t>α</a:t>
            </a:r>
            <a:r>
              <a:rPr dirty="0" err="1"/>
              <a:t>ιρέσετε</a:t>
            </a:r>
            <a:r>
              <a:rPr dirty="0"/>
              <a:t> </a:t>
            </a:r>
            <a:r>
              <a:rPr dirty="0" err="1"/>
              <a:t>με</a:t>
            </a:r>
            <a:r>
              <a:rPr dirty="0"/>
              <a:t> </a:t>
            </a:r>
            <a:r>
              <a:rPr dirty="0" err="1"/>
              <a:t>το</a:t>
            </a:r>
            <a:r>
              <a:rPr dirty="0"/>
              <a:t> </a:t>
            </a:r>
            <a:r>
              <a:rPr dirty="0" err="1"/>
              <a:t>τέσσερ</a:t>
            </a:r>
            <a:r>
              <a:rPr dirty="0"/>
              <a:t>α </a:t>
            </a:r>
            <a:r>
              <a:rPr dirty="0" err="1"/>
              <a:t>κ</a:t>
            </a:r>
            <a:r>
              <a:rPr dirty="0"/>
              <a:t>α</a:t>
            </a:r>
            <a:r>
              <a:rPr dirty="0" err="1"/>
              <a:t>ι</a:t>
            </a:r>
            <a:r>
              <a:rPr dirty="0"/>
              <a:t> </a:t>
            </a:r>
            <a:r>
              <a:rPr dirty="0" err="1"/>
              <a:t>εάν</a:t>
            </a:r>
            <a:r>
              <a:rPr dirty="0"/>
              <a:t> </a:t>
            </a:r>
            <a:r>
              <a:rPr dirty="0" err="1"/>
              <a:t>το</a:t>
            </a:r>
            <a:r>
              <a:rPr dirty="0"/>
              <a:t> </a:t>
            </a:r>
            <a:r>
              <a:rPr dirty="0" err="1"/>
              <a:t>υ</a:t>
            </a:r>
            <a:r>
              <a:rPr dirty="0"/>
              <a:t>π</a:t>
            </a:r>
            <a:r>
              <a:rPr dirty="0" err="1"/>
              <a:t>όλοι</a:t>
            </a:r>
            <a:r>
              <a:rPr dirty="0"/>
              <a:t>π</a:t>
            </a:r>
            <a:r>
              <a:rPr dirty="0" err="1"/>
              <a:t>ο</a:t>
            </a:r>
            <a:r>
              <a:rPr dirty="0"/>
              <a:t> </a:t>
            </a:r>
            <a:r>
              <a:rPr dirty="0" err="1"/>
              <a:t>είν</a:t>
            </a:r>
            <a:r>
              <a:rPr dirty="0"/>
              <a:t>α</a:t>
            </a:r>
            <a:r>
              <a:rPr dirty="0" err="1"/>
              <a:t>ι</a:t>
            </a:r>
            <a:r>
              <a:rPr dirty="0"/>
              <a:t> </a:t>
            </a:r>
            <a:r>
              <a:rPr dirty="0" err="1"/>
              <a:t>μηδέν</a:t>
            </a:r>
            <a:r>
              <a:rPr dirty="0"/>
              <a:t>, </a:t>
            </a:r>
            <a:r>
              <a:rPr dirty="0" err="1"/>
              <a:t>είν</a:t>
            </a:r>
            <a:r>
              <a:rPr dirty="0"/>
              <a:t>α</a:t>
            </a:r>
            <a:r>
              <a:rPr dirty="0" err="1"/>
              <a:t>ι</a:t>
            </a:r>
            <a:r>
              <a:rPr dirty="0"/>
              <a:t> </a:t>
            </a:r>
            <a:r>
              <a:rPr dirty="0" err="1"/>
              <a:t>δίσεκτο</a:t>
            </a:r>
            <a:r>
              <a:rPr dirty="0"/>
              <a:t>.</a:t>
            </a:r>
          </a:p>
          <a:p>
            <a:pPr marL="1121663" lvl="1" indent="-512063">
              <a:buClr>
                <a:srgbClr val="000000"/>
              </a:buClr>
              <a:buSzPct val="60000"/>
              <a:buChar char="✓"/>
              <a:defRPr>
                <a:latin typeface="Avenir Next Regular"/>
                <a:ea typeface="Avenir Next Regular"/>
                <a:cs typeface="Avenir Next Regular"/>
                <a:sym typeface="Avenir Next Regular"/>
              </a:defRPr>
            </a:pPr>
            <a:r>
              <a:rPr dirty="0" err="1"/>
              <a:t>Το</a:t>
            </a:r>
            <a:r>
              <a:rPr dirty="0"/>
              <a:t> </a:t>
            </a:r>
            <a:r>
              <a:rPr dirty="0" err="1"/>
              <a:t>Τρέχον</a:t>
            </a:r>
            <a:r>
              <a:rPr dirty="0"/>
              <a:t> </a:t>
            </a:r>
            <a:r>
              <a:rPr dirty="0" err="1"/>
              <a:t>Έτος</a:t>
            </a:r>
            <a:r>
              <a:rPr dirty="0"/>
              <a:t> </a:t>
            </a:r>
            <a:r>
              <a:rPr dirty="0" err="1"/>
              <a:t>είν</a:t>
            </a:r>
            <a:r>
              <a:rPr dirty="0"/>
              <a:t>α</a:t>
            </a:r>
            <a:r>
              <a:rPr dirty="0" err="1"/>
              <a:t>ι</a:t>
            </a:r>
            <a:r>
              <a:rPr dirty="0"/>
              <a:t> </a:t>
            </a:r>
            <a:r>
              <a:rPr dirty="0" err="1"/>
              <a:t>Δίσεκτο</a:t>
            </a:r>
            <a:r>
              <a:rPr dirty="0"/>
              <a:t> ? </a:t>
            </a:r>
            <a:r>
              <a:rPr dirty="0" err="1"/>
              <a:t>Εκτυ</a:t>
            </a:r>
            <a:r>
              <a:rPr dirty="0"/>
              <a:t>π</a:t>
            </a:r>
            <a:r>
              <a:rPr dirty="0" err="1"/>
              <a:t>ώστε</a:t>
            </a:r>
            <a:r>
              <a:rPr dirty="0"/>
              <a:t> </a:t>
            </a:r>
            <a:r>
              <a:rPr dirty="0" err="1"/>
              <a:t>το</a:t>
            </a:r>
            <a:r>
              <a:rPr dirty="0"/>
              <a:t> απ</a:t>
            </a:r>
            <a:r>
              <a:rPr dirty="0" err="1"/>
              <a:t>οτέλεσμ</a:t>
            </a:r>
            <a:r>
              <a:rPr dirty="0"/>
              <a:t>α.</a:t>
            </a:r>
          </a:p>
          <a:p>
            <a:pPr marL="1121663" lvl="1" indent="-512063">
              <a:buClr>
                <a:srgbClr val="000000"/>
              </a:buClr>
              <a:buSzPct val="60000"/>
              <a:buChar char="✓"/>
              <a:defRPr>
                <a:latin typeface="Avenir Next Regular"/>
                <a:ea typeface="Avenir Next Regular"/>
                <a:cs typeface="Avenir Next Regular"/>
                <a:sym typeface="Avenir Next Regular"/>
              </a:defRPr>
            </a:pPr>
            <a:r>
              <a:rPr dirty="0" err="1"/>
              <a:t>Το</a:t>
            </a:r>
            <a:r>
              <a:rPr dirty="0"/>
              <a:t> </a:t>
            </a:r>
            <a:r>
              <a:rPr dirty="0" err="1"/>
              <a:t>Έτος</a:t>
            </a:r>
            <a:r>
              <a:rPr dirty="0"/>
              <a:t> 2100 </a:t>
            </a:r>
            <a:r>
              <a:rPr dirty="0" err="1"/>
              <a:t>είν</a:t>
            </a:r>
            <a:r>
              <a:rPr dirty="0"/>
              <a:t>α</a:t>
            </a:r>
            <a:r>
              <a:rPr dirty="0" err="1"/>
              <a:t>ι</a:t>
            </a:r>
            <a:r>
              <a:rPr dirty="0"/>
              <a:t> </a:t>
            </a:r>
            <a:r>
              <a:rPr dirty="0" err="1"/>
              <a:t>δίσεκτο</a:t>
            </a:r>
            <a:r>
              <a:rPr dirty="0"/>
              <a:t> ? </a:t>
            </a:r>
            <a:r>
              <a:rPr dirty="0" err="1"/>
              <a:t>Εκτυ</a:t>
            </a:r>
            <a:r>
              <a:rPr dirty="0"/>
              <a:t>π</a:t>
            </a:r>
            <a:r>
              <a:rPr dirty="0" err="1"/>
              <a:t>ώστε</a:t>
            </a:r>
            <a:r>
              <a:rPr dirty="0"/>
              <a:t> </a:t>
            </a:r>
            <a:r>
              <a:rPr dirty="0" err="1"/>
              <a:t>το</a:t>
            </a:r>
            <a:r>
              <a:rPr dirty="0"/>
              <a:t> απ</a:t>
            </a:r>
            <a:r>
              <a:rPr dirty="0" err="1"/>
              <a:t>οτέλεσμ</a:t>
            </a:r>
            <a:r>
              <a:rPr dirty="0"/>
              <a:t>α.</a:t>
            </a:r>
          </a:p>
          <a:p>
            <a:pPr marL="0" lvl="1" indent="609600">
              <a:buClr>
                <a:srgbClr val="000000"/>
              </a:buClr>
              <a:buSzTx/>
              <a:buNone/>
              <a:defRPr>
                <a:latin typeface="Avenir Next Regular"/>
                <a:ea typeface="Avenir Next Regular"/>
                <a:cs typeface="Avenir Next Regular"/>
                <a:sym typeface="Avenir Next Regular"/>
              </a:defRPr>
            </a:pPr>
            <a:endParaRPr dirty="0"/>
          </a:p>
          <a:p>
            <a:pPr marL="0" indent="0" defTabSz="457200">
              <a:spcBef>
                <a:spcPts val="0"/>
              </a:spcBef>
              <a:buClr>
                <a:srgbClr val="000000"/>
              </a:buClr>
              <a:buSzTx/>
              <a:buNone/>
              <a:defRPr sz="3100">
                <a:solidFill>
                  <a:srgbClr val="A9B7C6"/>
                </a:solidFill>
                <a:latin typeface="Avenir Next Regular"/>
                <a:ea typeface="Avenir Next Regular"/>
                <a:cs typeface="Avenir Next Regular"/>
                <a:sym typeface="Avenir Next Regular"/>
              </a:defRPr>
            </a:pPr>
            <a:r>
              <a:rPr sz="4800" b="1" dirty="0"/>
              <a:t>year % </a:t>
            </a:r>
            <a:r>
              <a:rPr sz="4800" b="1" dirty="0">
                <a:solidFill>
                  <a:srgbClr val="6897BB"/>
                </a:solidFill>
              </a:rPr>
              <a:t>4 </a:t>
            </a:r>
            <a:r>
              <a:rPr sz="4800" b="1" dirty="0"/>
              <a:t>== </a:t>
            </a:r>
            <a:r>
              <a:rPr sz="4800" b="1" dirty="0">
                <a:solidFill>
                  <a:srgbClr val="6897BB"/>
                </a:solidFill>
              </a:rPr>
              <a:t>0 </a:t>
            </a:r>
            <a:r>
              <a:rPr sz="4800" b="1" dirty="0">
                <a:solidFill>
                  <a:srgbClr val="CC7831"/>
                </a:solidFill>
              </a:rPr>
              <a:t>and </a:t>
            </a:r>
            <a:r>
              <a:rPr sz="4800" b="1" dirty="0"/>
              <a:t>(year % </a:t>
            </a:r>
            <a:r>
              <a:rPr sz="4800" b="1" dirty="0">
                <a:solidFill>
                  <a:srgbClr val="6897BB"/>
                </a:solidFill>
              </a:rPr>
              <a:t>100 </a:t>
            </a:r>
            <a:r>
              <a:rPr sz="4800" b="1" dirty="0"/>
              <a:t>!= </a:t>
            </a:r>
            <a:r>
              <a:rPr sz="4800" b="1" dirty="0">
                <a:solidFill>
                  <a:srgbClr val="6897BB"/>
                </a:solidFill>
              </a:rPr>
              <a:t>0 </a:t>
            </a:r>
            <a:r>
              <a:rPr sz="4800" b="1" dirty="0">
                <a:solidFill>
                  <a:srgbClr val="CC7831"/>
                </a:solidFill>
              </a:rPr>
              <a:t>or </a:t>
            </a:r>
            <a:r>
              <a:rPr sz="4800" b="1" dirty="0"/>
              <a:t>year % </a:t>
            </a:r>
            <a:r>
              <a:rPr sz="4800" b="1" dirty="0">
                <a:solidFill>
                  <a:srgbClr val="6897BB"/>
                </a:solidFill>
              </a:rPr>
              <a:t>400 </a:t>
            </a:r>
            <a:r>
              <a:rPr sz="4800" b="1" dirty="0"/>
              <a:t>== </a:t>
            </a:r>
            <a:r>
              <a:rPr sz="4800" b="1" dirty="0">
                <a:solidFill>
                  <a:srgbClr val="6897BB"/>
                </a:solidFill>
              </a:rPr>
              <a:t>0</a:t>
            </a:r>
            <a:r>
              <a:rPr sz="4800" b="1" dirty="0"/>
              <a:t>)</a:t>
            </a:r>
          </a:p>
        </p:txBody>
      </p:sp>
      <p:sp>
        <p:nvSpPr>
          <p:cNvPr id="276"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31</a:t>
            </a:fld>
            <a:endParaRPr/>
          </a:p>
        </p:txBody>
      </p:sp>
      <p:pic>
        <p:nvPicPr>
          <p:cNvPr id="277"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6" name="Picture 2">
            <a:extLst>
              <a:ext uri="{FF2B5EF4-FFF2-40B4-BE49-F238E27FC236}">
                <a16:creationId xmlns:a16="http://schemas.microsoft.com/office/drawing/2014/main" id="{9FA01DB0-4AB7-9D4D-B602-C37E67A9C7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77"/>
                                        </p:tgtEl>
                                        <p:attrNameLst>
                                          <p:attrName>style.visibility</p:attrName>
                                        </p:attrNameLst>
                                      </p:cBhvr>
                                      <p:to>
                                        <p:strVal val="visible"/>
                                      </p:to>
                                    </p:set>
                                    <p:animScale>
                                      <p:cBhvr>
                                        <p:cTn id="7" dur="1000" decel="50000" fill="hold">
                                          <p:stCondLst>
                                            <p:cond delay="0"/>
                                          </p:stCondLst>
                                        </p:cTn>
                                        <p:tgtEl>
                                          <p:spTgt spid="27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77"/>
                                        </p:tgtEl>
                                        <p:attrNameLst>
                                          <p:attrName>ppt_x</p:attrName>
                                          <p:attrName>ppt_y</p:attrName>
                                        </p:attrNameLst>
                                      </p:cBhvr>
                                    </p:animMotion>
                                    <p:animEffect transition="in" filter="fade">
                                      <p:cBhvr>
                                        <p:cTn id="9" dur="1000"/>
                                        <p:tgtEl>
                                          <p:spTgt spid="277"/>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75">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75">
                                            <p:txEl>
                                              <p:pRg st="1" end="1"/>
                                            </p:txEl>
                                          </p:spTgt>
                                        </p:tgtEl>
                                        <p:attrNameLst>
                                          <p:attrName>ppt_w</p:attrName>
                                        </p:attrNameLst>
                                      </p:cBhvr>
                                    </p:anim>
                                    <p:anim by="(#ppt_w*0.50)" calcmode="lin" valueType="num">
                                      <p:cBhvr>
                                        <p:cTn id="13" dur="500" decel="50000" autoRev="1" fill="hold">
                                          <p:stCondLst>
                                            <p:cond delay="0"/>
                                          </p:stCondLst>
                                        </p:cTn>
                                        <p:tgtEl>
                                          <p:spTgt spid="275">
                                            <p:txEl>
                                              <p:pRg st="1" end="1"/>
                                            </p:txEl>
                                          </p:spTgt>
                                        </p:tgtEl>
                                        <p:attrNameLst>
                                          <p:attrName>ppt_x</p:attrName>
                                        </p:attrNameLst>
                                      </p:cBhvr>
                                    </p:anim>
                                    <p:anim from="(-#ppt_h/2)" to="(#ppt_y)" calcmode="lin" valueType="num">
                                      <p:cBhvr>
                                        <p:cTn id="14" dur="1000" fill="hold">
                                          <p:stCondLst>
                                            <p:cond delay="0"/>
                                          </p:stCondLst>
                                        </p:cTn>
                                        <p:tgtEl>
                                          <p:spTgt spid="275">
                                            <p:txEl>
                                              <p:pRg st="1" end="1"/>
                                            </p:txEl>
                                          </p:spTgt>
                                        </p:tgtEl>
                                        <p:attrNameLst>
                                          <p:attrName>ppt_y</p:attrName>
                                        </p:attrNameLst>
                                      </p:cBhvr>
                                    </p:anim>
                                    <p:animRot by="21600000">
                                      <p:cBhvr>
                                        <p:cTn id="15" dur="1000" fill="hold">
                                          <p:stCondLst>
                                            <p:cond delay="0"/>
                                          </p:stCondLst>
                                        </p:cTn>
                                        <p:tgtEl>
                                          <p:spTgt spid="275">
                                            <p:txEl>
                                              <p:pRg st="1" end="1"/>
                                            </p:txEl>
                                          </p:spTgt>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56" presetClass="entr" presetSubtype="0" fill="hold" nodeType="clickEffect">
                                  <p:stCondLst>
                                    <p:cond delay="0"/>
                                  </p:stCondLst>
                                  <p:iterate type="lt">
                                    <p:tmPct val="10000"/>
                                  </p:iterate>
                                  <p:childTnLst>
                                    <p:set>
                                      <p:cBhvr>
                                        <p:cTn id="19" dur="1" fill="hold">
                                          <p:stCondLst>
                                            <p:cond delay="0"/>
                                          </p:stCondLst>
                                        </p:cTn>
                                        <p:tgtEl>
                                          <p:spTgt spid="275">
                                            <p:txEl>
                                              <p:pRg st="2" end="2"/>
                                            </p:txEl>
                                          </p:spTgt>
                                        </p:tgtEl>
                                        <p:attrNameLst>
                                          <p:attrName>style.visibility</p:attrName>
                                        </p:attrNameLst>
                                      </p:cBhvr>
                                      <p:to>
                                        <p:strVal val="visible"/>
                                      </p:to>
                                    </p:set>
                                    <p:anim by="(-#ppt_w*2)" calcmode="lin" valueType="num">
                                      <p:cBhvr rctx="PPT">
                                        <p:cTn id="20" dur="500" autoRev="1" fill="hold">
                                          <p:stCondLst>
                                            <p:cond delay="0"/>
                                          </p:stCondLst>
                                        </p:cTn>
                                        <p:tgtEl>
                                          <p:spTgt spid="275">
                                            <p:txEl>
                                              <p:pRg st="2" end="2"/>
                                            </p:txEl>
                                          </p:spTgt>
                                        </p:tgtEl>
                                        <p:attrNameLst>
                                          <p:attrName>ppt_w</p:attrName>
                                        </p:attrNameLst>
                                      </p:cBhvr>
                                    </p:anim>
                                    <p:anim by="(#ppt_w*0.50)" calcmode="lin" valueType="num">
                                      <p:cBhvr>
                                        <p:cTn id="21" dur="500" decel="50000" autoRev="1" fill="hold">
                                          <p:stCondLst>
                                            <p:cond delay="0"/>
                                          </p:stCondLst>
                                        </p:cTn>
                                        <p:tgtEl>
                                          <p:spTgt spid="275">
                                            <p:txEl>
                                              <p:pRg st="2" end="2"/>
                                            </p:txEl>
                                          </p:spTgt>
                                        </p:tgtEl>
                                        <p:attrNameLst>
                                          <p:attrName>ppt_x</p:attrName>
                                        </p:attrNameLst>
                                      </p:cBhvr>
                                    </p:anim>
                                    <p:anim from="(-#ppt_h/2)" to="(#ppt_y)" calcmode="lin" valueType="num">
                                      <p:cBhvr>
                                        <p:cTn id="22" dur="1000" fill="hold">
                                          <p:stCondLst>
                                            <p:cond delay="0"/>
                                          </p:stCondLst>
                                        </p:cTn>
                                        <p:tgtEl>
                                          <p:spTgt spid="275">
                                            <p:txEl>
                                              <p:pRg st="2" end="2"/>
                                            </p:txEl>
                                          </p:spTgt>
                                        </p:tgtEl>
                                        <p:attrNameLst>
                                          <p:attrName>ppt_y</p:attrName>
                                        </p:attrNameLst>
                                      </p:cBhvr>
                                    </p:anim>
                                    <p:animRot by="21600000">
                                      <p:cBhvr>
                                        <p:cTn id="23" dur="1000" fill="hold">
                                          <p:stCondLst>
                                            <p:cond delay="0"/>
                                          </p:stCondLst>
                                        </p:cTn>
                                        <p:tgtEl>
                                          <p:spTgt spid="275">
                                            <p:txEl>
                                              <p:pRg st="2" end="2"/>
                                            </p:txEl>
                                          </p:spTgt>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56" presetClass="entr" presetSubtype="0" fill="hold" nodeType="clickEffect">
                                  <p:stCondLst>
                                    <p:cond delay="0"/>
                                  </p:stCondLst>
                                  <p:iterate type="lt">
                                    <p:tmPct val="10000"/>
                                  </p:iterate>
                                  <p:childTnLst>
                                    <p:set>
                                      <p:cBhvr>
                                        <p:cTn id="27" dur="1" fill="hold">
                                          <p:stCondLst>
                                            <p:cond delay="0"/>
                                          </p:stCondLst>
                                        </p:cTn>
                                        <p:tgtEl>
                                          <p:spTgt spid="275">
                                            <p:txEl>
                                              <p:pRg st="3" end="3"/>
                                            </p:txEl>
                                          </p:spTgt>
                                        </p:tgtEl>
                                        <p:attrNameLst>
                                          <p:attrName>style.visibility</p:attrName>
                                        </p:attrNameLst>
                                      </p:cBhvr>
                                      <p:to>
                                        <p:strVal val="visible"/>
                                      </p:to>
                                    </p:set>
                                    <p:anim by="(-#ppt_w*2)" calcmode="lin" valueType="num">
                                      <p:cBhvr rctx="PPT">
                                        <p:cTn id="28" dur="500" autoRev="1" fill="hold">
                                          <p:stCondLst>
                                            <p:cond delay="0"/>
                                          </p:stCondLst>
                                        </p:cTn>
                                        <p:tgtEl>
                                          <p:spTgt spid="275">
                                            <p:txEl>
                                              <p:pRg st="3" end="3"/>
                                            </p:txEl>
                                          </p:spTgt>
                                        </p:tgtEl>
                                        <p:attrNameLst>
                                          <p:attrName>ppt_w</p:attrName>
                                        </p:attrNameLst>
                                      </p:cBhvr>
                                    </p:anim>
                                    <p:anim by="(#ppt_w*0.50)" calcmode="lin" valueType="num">
                                      <p:cBhvr>
                                        <p:cTn id="29" dur="500" decel="50000" autoRev="1" fill="hold">
                                          <p:stCondLst>
                                            <p:cond delay="0"/>
                                          </p:stCondLst>
                                        </p:cTn>
                                        <p:tgtEl>
                                          <p:spTgt spid="275">
                                            <p:txEl>
                                              <p:pRg st="3" end="3"/>
                                            </p:txEl>
                                          </p:spTgt>
                                        </p:tgtEl>
                                        <p:attrNameLst>
                                          <p:attrName>ppt_x</p:attrName>
                                        </p:attrNameLst>
                                      </p:cBhvr>
                                    </p:anim>
                                    <p:anim from="(-#ppt_h/2)" to="(#ppt_y)" calcmode="lin" valueType="num">
                                      <p:cBhvr>
                                        <p:cTn id="30" dur="1000" fill="hold">
                                          <p:stCondLst>
                                            <p:cond delay="0"/>
                                          </p:stCondLst>
                                        </p:cTn>
                                        <p:tgtEl>
                                          <p:spTgt spid="275">
                                            <p:txEl>
                                              <p:pRg st="3" end="3"/>
                                            </p:txEl>
                                          </p:spTgt>
                                        </p:tgtEl>
                                        <p:attrNameLst>
                                          <p:attrName>ppt_y</p:attrName>
                                        </p:attrNameLst>
                                      </p:cBhvr>
                                    </p:anim>
                                    <p:animRot by="21600000">
                                      <p:cBhvr>
                                        <p:cTn id="31" dur="1000" fill="hold">
                                          <p:stCondLst>
                                            <p:cond delay="0"/>
                                          </p:stCondLst>
                                        </p:cTn>
                                        <p:tgtEl>
                                          <p:spTgt spid="275">
                                            <p:txEl>
                                              <p:pRg st="3" end="3"/>
                                            </p:txEl>
                                          </p:spTgt>
                                        </p:tgtEl>
                                        <p:attrNameLst>
                                          <p:attrName>r</p:attrName>
                                        </p:attrNameLst>
                                      </p:cBhvr>
                                    </p:animRot>
                                  </p:childTnLst>
                                </p:cTn>
                              </p:par>
                            </p:childTnLst>
                          </p:cTn>
                        </p:par>
                      </p:childTnLst>
                    </p:cTn>
                  </p:par>
                  <p:par>
                    <p:cTn id="32" fill="hold">
                      <p:stCondLst>
                        <p:cond delay="indefinite"/>
                      </p:stCondLst>
                      <p:childTnLst>
                        <p:par>
                          <p:cTn id="33" fill="hold">
                            <p:stCondLst>
                              <p:cond delay="0"/>
                            </p:stCondLst>
                            <p:childTnLst>
                              <p:par>
                                <p:cTn id="34" presetID="56" presetClass="entr" presetSubtype="0" fill="hold" nodeType="clickEffect">
                                  <p:stCondLst>
                                    <p:cond delay="0"/>
                                  </p:stCondLst>
                                  <p:iterate type="lt">
                                    <p:tmPct val="10000"/>
                                  </p:iterate>
                                  <p:childTnLst>
                                    <p:set>
                                      <p:cBhvr>
                                        <p:cTn id="35" dur="1" fill="hold">
                                          <p:stCondLst>
                                            <p:cond delay="0"/>
                                          </p:stCondLst>
                                        </p:cTn>
                                        <p:tgtEl>
                                          <p:spTgt spid="275">
                                            <p:txEl>
                                              <p:pRg st="4" end="4"/>
                                            </p:txEl>
                                          </p:spTgt>
                                        </p:tgtEl>
                                        <p:attrNameLst>
                                          <p:attrName>style.visibility</p:attrName>
                                        </p:attrNameLst>
                                      </p:cBhvr>
                                      <p:to>
                                        <p:strVal val="visible"/>
                                      </p:to>
                                    </p:set>
                                    <p:anim by="(-#ppt_w*2)" calcmode="lin" valueType="num">
                                      <p:cBhvr rctx="PPT">
                                        <p:cTn id="36" dur="500" autoRev="1" fill="hold">
                                          <p:stCondLst>
                                            <p:cond delay="0"/>
                                          </p:stCondLst>
                                        </p:cTn>
                                        <p:tgtEl>
                                          <p:spTgt spid="275">
                                            <p:txEl>
                                              <p:pRg st="4" end="4"/>
                                            </p:txEl>
                                          </p:spTgt>
                                        </p:tgtEl>
                                        <p:attrNameLst>
                                          <p:attrName>ppt_w</p:attrName>
                                        </p:attrNameLst>
                                      </p:cBhvr>
                                    </p:anim>
                                    <p:anim by="(#ppt_w*0.50)" calcmode="lin" valueType="num">
                                      <p:cBhvr>
                                        <p:cTn id="37" dur="500" decel="50000" autoRev="1" fill="hold">
                                          <p:stCondLst>
                                            <p:cond delay="0"/>
                                          </p:stCondLst>
                                        </p:cTn>
                                        <p:tgtEl>
                                          <p:spTgt spid="275">
                                            <p:txEl>
                                              <p:pRg st="4" end="4"/>
                                            </p:txEl>
                                          </p:spTgt>
                                        </p:tgtEl>
                                        <p:attrNameLst>
                                          <p:attrName>ppt_x</p:attrName>
                                        </p:attrNameLst>
                                      </p:cBhvr>
                                    </p:anim>
                                    <p:anim from="(-#ppt_h/2)" to="(#ppt_y)" calcmode="lin" valueType="num">
                                      <p:cBhvr>
                                        <p:cTn id="38" dur="1000" fill="hold">
                                          <p:stCondLst>
                                            <p:cond delay="0"/>
                                          </p:stCondLst>
                                        </p:cTn>
                                        <p:tgtEl>
                                          <p:spTgt spid="275">
                                            <p:txEl>
                                              <p:pRg st="4" end="4"/>
                                            </p:txEl>
                                          </p:spTgt>
                                        </p:tgtEl>
                                        <p:attrNameLst>
                                          <p:attrName>ppt_y</p:attrName>
                                        </p:attrNameLst>
                                      </p:cBhvr>
                                    </p:anim>
                                    <p:animRot by="21600000">
                                      <p:cBhvr>
                                        <p:cTn id="39" dur="1000" fill="hold">
                                          <p:stCondLst>
                                            <p:cond delay="0"/>
                                          </p:stCondLst>
                                        </p:cTn>
                                        <p:tgtEl>
                                          <p:spTgt spid="275">
                                            <p:txEl>
                                              <p:pRg st="4" end="4"/>
                                            </p:txEl>
                                          </p:spTgt>
                                        </p:tgtEl>
                                        <p:attrNameLst>
                                          <p:attrName>r</p:attrName>
                                        </p:attrNameLst>
                                      </p:cBhvr>
                                    </p:animRot>
                                  </p:childTnLst>
                                </p:cTn>
                              </p:par>
                            </p:childTnLst>
                          </p:cTn>
                        </p:par>
                      </p:childTnLst>
                    </p:cTn>
                  </p:par>
                  <p:par>
                    <p:cTn id="40" fill="hold">
                      <p:stCondLst>
                        <p:cond delay="indefinite"/>
                      </p:stCondLst>
                      <p:childTnLst>
                        <p:par>
                          <p:cTn id="41" fill="hold">
                            <p:stCondLst>
                              <p:cond delay="0"/>
                            </p:stCondLst>
                            <p:childTnLst>
                              <p:par>
                                <p:cTn id="42" presetID="56" presetClass="entr" presetSubtype="0" fill="hold" nodeType="clickEffect">
                                  <p:stCondLst>
                                    <p:cond delay="0"/>
                                  </p:stCondLst>
                                  <p:iterate type="lt">
                                    <p:tmPct val="10000"/>
                                  </p:iterate>
                                  <p:childTnLst>
                                    <p:set>
                                      <p:cBhvr>
                                        <p:cTn id="43" dur="1" fill="hold">
                                          <p:stCondLst>
                                            <p:cond delay="0"/>
                                          </p:stCondLst>
                                        </p:cTn>
                                        <p:tgtEl>
                                          <p:spTgt spid="275">
                                            <p:txEl>
                                              <p:pRg st="6" end="6"/>
                                            </p:txEl>
                                          </p:spTgt>
                                        </p:tgtEl>
                                        <p:attrNameLst>
                                          <p:attrName>style.visibility</p:attrName>
                                        </p:attrNameLst>
                                      </p:cBhvr>
                                      <p:to>
                                        <p:strVal val="visible"/>
                                      </p:to>
                                    </p:set>
                                    <p:anim by="(-#ppt_w*2)" calcmode="lin" valueType="num">
                                      <p:cBhvr rctx="PPT">
                                        <p:cTn id="44" dur="500" autoRev="1" fill="hold">
                                          <p:stCondLst>
                                            <p:cond delay="0"/>
                                          </p:stCondLst>
                                        </p:cTn>
                                        <p:tgtEl>
                                          <p:spTgt spid="275">
                                            <p:txEl>
                                              <p:pRg st="6" end="6"/>
                                            </p:txEl>
                                          </p:spTgt>
                                        </p:tgtEl>
                                        <p:attrNameLst>
                                          <p:attrName>ppt_w</p:attrName>
                                        </p:attrNameLst>
                                      </p:cBhvr>
                                    </p:anim>
                                    <p:anim by="(#ppt_w*0.50)" calcmode="lin" valueType="num">
                                      <p:cBhvr>
                                        <p:cTn id="45" dur="500" decel="50000" autoRev="1" fill="hold">
                                          <p:stCondLst>
                                            <p:cond delay="0"/>
                                          </p:stCondLst>
                                        </p:cTn>
                                        <p:tgtEl>
                                          <p:spTgt spid="275">
                                            <p:txEl>
                                              <p:pRg st="6" end="6"/>
                                            </p:txEl>
                                          </p:spTgt>
                                        </p:tgtEl>
                                        <p:attrNameLst>
                                          <p:attrName>ppt_x</p:attrName>
                                        </p:attrNameLst>
                                      </p:cBhvr>
                                    </p:anim>
                                    <p:anim from="(-#ppt_h/2)" to="(#ppt_y)" calcmode="lin" valueType="num">
                                      <p:cBhvr>
                                        <p:cTn id="46" dur="1000" fill="hold">
                                          <p:stCondLst>
                                            <p:cond delay="0"/>
                                          </p:stCondLst>
                                        </p:cTn>
                                        <p:tgtEl>
                                          <p:spTgt spid="275">
                                            <p:txEl>
                                              <p:pRg st="6" end="6"/>
                                            </p:txEl>
                                          </p:spTgt>
                                        </p:tgtEl>
                                        <p:attrNameLst>
                                          <p:attrName>ppt_y</p:attrName>
                                        </p:attrNameLst>
                                      </p:cBhvr>
                                    </p:anim>
                                    <p:animRot by="21600000">
                                      <p:cBhvr>
                                        <p:cTn id="47" dur="1000" fill="hold">
                                          <p:stCondLst>
                                            <p:cond delay="0"/>
                                          </p:stCondLst>
                                        </p:cTn>
                                        <p:tgtEl>
                                          <p:spTgt spid="275">
                                            <p:txEl>
                                              <p:pRg st="6" end="6"/>
                                            </p:txEl>
                                          </p:spTgt>
                                        </p:tgtEl>
                                        <p:attrNameLst>
                                          <p:attrName>r</p:attrName>
                                        </p:attrNameLst>
                                      </p:cBhvr>
                                    </p:animRot>
                                  </p:childTnLst>
                                </p:cTn>
                              </p:par>
                            </p:childTnLst>
                          </p:cTn>
                        </p:par>
                      </p:childTnLst>
                    </p:cTn>
                  </p:par>
                  <p:par>
                    <p:cTn id="48" fill="hold">
                      <p:stCondLst>
                        <p:cond delay="indefinite"/>
                      </p:stCondLst>
                      <p:childTnLst>
                        <p:par>
                          <p:cTn id="49" fill="hold">
                            <p:stCondLst>
                              <p:cond delay="0"/>
                            </p:stCondLst>
                            <p:childTnLst>
                              <p:par>
                                <p:cTn id="50" presetID="3" presetClass="exit" presetSubtype="10" fill="hold" nodeType="clickEffect">
                                  <p:stCondLst>
                                    <p:cond delay="0"/>
                                  </p:stCondLst>
                                  <p:childTnLst>
                                    <p:animEffect transition="out" filter="blinds(horizontal)">
                                      <p:cBhvr>
                                        <p:cTn id="51" dur="500"/>
                                        <p:tgtEl>
                                          <p:spTgt spid="277"/>
                                        </p:tgtEl>
                                      </p:cBhvr>
                                    </p:animEffect>
                                    <p:set>
                                      <p:cBhvr>
                                        <p:cTn id="52" dur="1" fill="hold">
                                          <p:stCondLst>
                                            <p:cond delay="499"/>
                                          </p:stCondLst>
                                        </p:cTn>
                                        <p:tgtEl>
                                          <p:spTgt spid="277"/>
                                        </p:tgtEl>
                                        <p:attrNameLst>
                                          <p:attrName>style.visibility</p:attrName>
                                        </p:attrNameLst>
                                      </p:cBhvr>
                                      <p:to>
                                        <p:strVal val="hidden"/>
                                      </p:to>
                                    </p:set>
                                  </p:childTnLst>
                                </p:cTn>
                              </p:par>
                              <p:par>
                                <p:cTn id="53" presetID="21" presetClass="entr" presetSubtype="1" fill="hold"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heel(1)">
                                      <p:cBhvr>
                                        <p:cTn id="55"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80" name="Το (+) δεν προσθέτει μόνο δύο αριθμούς, αλλά μπορεί επίσης να &quot;προσθέσει&quot; δύο συμβολοσειρές (strings)! Η διαδικασία συνδυασμού δύο string ονομάζεται συνένωση συμβολοσειρών. Η εκτέλεση συνδυασμού συμβολοσειρών δημιουργεί μια ολοκαίνουργια συμβολοσειρά που"/>
          <p:cNvSpPr txBox="1">
            <a:spLocks noGrp="1"/>
          </p:cNvSpPr>
          <p:nvPr>
            <p:ph type="body" idx="1"/>
          </p:nvPr>
        </p:nvSpPr>
        <p:spPr>
          <a:prstGeom prst="rect">
            <a:avLst/>
          </a:prstGeom>
        </p:spPr>
        <p:txBody>
          <a:bodyPr/>
          <a:lstStyle/>
          <a:p>
            <a:pPr marL="0" indent="0" defTabSz="701675">
              <a:spcBef>
                <a:spcPts val="2800"/>
              </a:spcBef>
              <a:buClrTx/>
              <a:buSzTx/>
              <a:buFontTx/>
              <a:buNone/>
              <a:defRPr sz="4250"/>
            </a:pPr>
            <a:r>
              <a:t>Το (</a:t>
            </a:r>
            <a:r>
              <a:rPr>
                <a:solidFill>
                  <a:srgbClr val="AA1728"/>
                </a:solidFill>
              </a:rPr>
              <a:t>+</a:t>
            </a:r>
            <a:r>
              <a:t>) δεν προσθέτει μόνο δύο αριθμούς, αλλά μπορεί επίσης να "προσθέσει" δύο συμβολοσειρές (strings)! Η διαδικασία συνδυασμού δύο string ονομάζεται συνένωση συμβολοσειρών. Η εκτέλεση συνδυασμού συμβολοσειρών δημιουργεί μια ολοκαίνουργια συμβολοσειρά που αποτελείται από τα περιεχόμενα της πρώτης ακολουθούμενη από τα περιεχόμενα της δεύτερης συμβολοσειράς (χωρίς πρόσθετο κενό στο ενδιάμεσο).</a:t>
            </a:r>
          </a:p>
          <a:p>
            <a:pPr marL="0" indent="0" defTabSz="701675">
              <a:spcBef>
                <a:spcPts val="2800"/>
              </a:spcBef>
              <a:buClrTx/>
              <a:buSzTx/>
              <a:buFontTx/>
              <a:buNone/>
              <a:defRPr sz="4250"/>
            </a:pPr>
            <a:r>
              <a:t>Εάν θέλετε να συνδυάσετε μια συμβολοσειρά με έναν αριθμό, θα πρέπει πρώτα να κάνετε τον αριθμό μια συμβολοσειρά, χρησιμοποιώντας τη συνάρτηση str (). Εάν προσπαθείτε να εκτυπώσετε () μια αριθμητική μεταβλητή, μπορείτε να χρησιμοποιήσετε κόμματα για να την μεταβιβάσετε ως διαφορετικό όρισμα αντί να τη μετατρέψετε σε συμβολοσειρά.</a:t>
            </a:r>
          </a:p>
        </p:txBody>
      </p:sp>
      <p:sp>
        <p:nvSpPr>
          <p:cNvPr id="281"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32</a:t>
            </a:fld>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LEARN PYTHON: SYNTAX"/>
          <p:cNvSpPr txBox="1">
            <a:spLocks noGrp="1"/>
          </p:cNvSpPr>
          <p:nvPr>
            <p:ph type="title"/>
          </p:nvPr>
        </p:nvSpPr>
        <p:spPr>
          <a:prstGeom prst="rect">
            <a:avLst/>
          </a:prstGeom>
        </p:spPr>
        <p:txBody>
          <a:bodyPr/>
          <a:lstStyle/>
          <a:p>
            <a:r>
              <a:t>LEARN PYTHON: SYNTAX</a:t>
            </a:r>
          </a:p>
        </p:txBody>
      </p:sp>
      <p:sp>
        <p:nvSpPr>
          <p:cNvPr id="284" name="Οδηγίες (01. Syntax / 12. Concatenation.py)…"/>
          <p:cNvSpPr txBox="1">
            <a:spLocks noGrp="1"/>
          </p:cNvSpPr>
          <p:nvPr>
            <p:ph type="body" sz="half" idx="1"/>
          </p:nvPr>
        </p:nvSpPr>
        <p:spPr>
          <a:xfrm>
            <a:off x="952500" y="3797300"/>
            <a:ext cx="13849994" cy="8928100"/>
          </a:xfrm>
          <a:prstGeom prst="rect">
            <a:avLst/>
          </a:prstGeom>
        </p:spPr>
        <p:txBody>
          <a:bodyPr anchor="t"/>
          <a:lstStyle/>
          <a:p>
            <a:pPr marL="0" indent="0">
              <a:buClr>
                <a:srgbClr val="000000"/>
              </a:buClr>
              <a:buSzPct val="60000"/>
              <a:buNone/>
              <a:defRPr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12. </a:t>
            </a:r>
            <a:r>
              <a:rPr dirty="0" err="1"/>
              <a:t>Concatenation.py</a:t>
            </a:r>
            <a:r>
              <a:rPr dirty="0"/>
              <a:t>)</a:t>
            </a:r>
          </a:p>
          <a:p>
            <a:pPr marL="512063" indent="-512063">
              <a:buClr>
                <a:srgbClr val="000000"/>
              </a:buClr>
              <a:buSzPct val="60000"/>
              <a:buChar char="✓"/>
              <a:defRPr>
                <a:latin typeface="Avenir Next Regular"/>
                <a:ea typeface="Avenir Next Regular"/>
                <a:cs typeface="Avenir Next Regular"/>
                <a:sym typeface="Avenir Next Regular"/>
              </a:defRPr>
            </a:pPr>
            <a:r>
              <a:rPr dirty="0" err="1"/>
              <a:t>Συνδυάστε</a:t>
            </a:r>
            <a:r>
              <a:rPr dirty="0"/>
              <a:t> </a:t>
            </a:r>
            <a:r>
              <a:rPr dirty="0" err="1"/>
              <a:t>τις</a:t>
            </a:r>
            <a:r>
              <a:rPr dirty="0"/>
              <a:t> </a:t>
            </a:r>
            <a:r>
              <a:rPr dirty="0" err="1"/>
              <a:t>συμ</a:t>
            </a:r>
            <a:r>
              <a:rPr dirty="0"/>
              <a:t>β</a:t>
            </a:r>
            <a:r>
              <a:rPr dirty="0" err="1"/>
              <a:t>ολοσειρές</a:t>
            </a:r>
            <a:r>
              <a:rPr dirty="0"/>
              <a:t> </a:t>
            </a:r>
            <a:r>
              <a:rPr dirty="0" err="1"/>
              <a:t>κ</a:t>
            </a:r>
            <a:r>
              <a:rPr dirty="0"/>
              <a:t>α</a:t>
            </a:r>
            <a:r>
              <a:rPr dirty="0" err="1"/>
              <a:t>ι</a:t>
            </a:r>
            <a:r>
              <a:rPr dirty="0"/>
              <a:t> απ</a:t>
            </a:r>
            <a:r>
              <a:rPr dirty="0" err="1"/>
              <a:t>οθηκεύστε</a:t>
            </a:r>
            <a:r>
              <a:rPr dirty="0"/>
              <a:t> </a:t>
            </a:r>
            <a:r>
              <a:rPr dirty="0" err="1"/>
              <a:t>το</a:t>
            </a:r>
            <a:r>
              <a:rPr dirty="0"/>
              <a:t> </a:t>
            </a:r>
            <a:r>
              <a:rPr dirty="0" err="1"/>
              <a:t>μήνυμ</a:t>
            </a:r>
            <a:r>
              <a:rPr dirty="0"/>
              <a:t>α π</a:t>
            </a:r>
            <a:r>
              <a:rPr dirty="0" err="1"/>
              <a:t>ου</a:t>
            </a:r>
            <a:r>
              <a:rPr dirty="0"/>
              <a:t> </a:t>
            </a:r>
            <a:r>
              <a:rPr dirty="0" err="1"/>
              <a:t>σχημ</a:t>
            </a:r>
            <a:r>
              <a:rPr dirty="0"/>
              <a:t>α</a:t>
            </a:r>
            <a:r>
              <a:rPr dirty="0" err="1"/>
              <a:t>τίζουν</a:t>
            </a:r>
            <a:r>
              <a:rPr dirty="0"/>
              <a:t> </a:t>
            </a:r>
            <a:r>
              <a:rPr dirty="0" err="1"/>
              <a:t>στην</a:t>
            </a:r>
            <a:r>
              <a:rPr dirty="0"/>
              <a:t> </a:t>
            </a:r>
            <a:r>
              <a:rPr dirty="0" err="1"/>
              <a:t>μετ</a:t>
            </a:r>
            <a:r>
              <a:rPr dirty="0"/>
              <a:t>αβ</a:t>
            </a:r>
            <a:r>
              <a:rPr dirty="0" err="1"/>
              <a:t>λητή</a:t>
            </a:r>
            <a:r>
              <a:rPr dirty="0"/>
              <a:t> </a:t>
            </a:r>
            <a:r>
              <a:rPr dirty="0">
                <a:solidFill>
                  <a:srgbClr val="F96928"/>
                </a:solidFill>
              </a:rPr>
              <a:t>message</a:t>
            </a:r>
            <a:r>
              <a:rPr dirty="0"/>
              <a:t>.</a:t>
            </a:r>
          </a:p>
          <a:p>
            <a:pPr marL="512063" indent="-512063">
              <a:buClr>
                <a:srgbClr val="000000"/>
              </a:buClr>
              <a:buSzPct val="60000"/>
              <a:buChar char="✓"/>
              <a:defRPr>
                <a:latin typeface="Avenir Next Regular"/>
                <a:ea typeface="Avenir Next Regular"/>
                <a:cs typeface="Avenir Next Regular"/>
                <a:sym typeface="Avenir Next Regular"/>
              </a:defRPr>
            </a:pPr>
            <a:r>
              <a:rPr dirty="0"/>
              <a:t> </a:t>
            </a:r>
            <a:r>
              <a:rPr dirty="0" err="1"/>
              <a:t>Εκτυ</a:t>
            </a:r>
            <a:r>
              <a:rPr dirty="0"/>
              <a:t>π</a:t>
            </a:r>
            <a:r>
              <a:rPr dirty="0" err="1"/>
              <a:t>ώστε</a:t>
            </a:r>
            <a:r>
              <a:rPr dirty="0"/>
              <a:t> </a:t>
            </a:r>
            <a:r>
              <a:rPr dirty="0" err="1"/>
              <a:t>κ</a:t>
            </a:r>
            <a:r>
              <a:rPr dirty="0"/>
              <a:t>α</a:t>
            </a:r>
            <a:r>
              <a:rPr dirty="0" err="1"/>
              <a:t>ι</a:t>
            </a:r>
            <a:r>
              <a:rPr dirty="0"/>
              <a:t> </a:t>
            </a:r>
            <a:r>
              <a:rPr dirty="0" err="1"/>
              <a:t>εκτελέστε</a:t>
            </a:r>
            <a:r>
              <a:rPr dirty="0"/>
              <a:t> </a:t>
            </a:r>
            <a:r>
              <a:rPr dirty="0" err="1"/>
              <a:t>τον</a:t>
            </a:r>
            <a:r>
              <a:rPr dirty="0"/>
              <a:t> </a:t>
            </a:r>
            <a:r>
              <a:rPr dirty="0" err="1"/>
              <a:t>κωδικό</a:t>
            </a:r>
            <a:r>
              <a:rPr dirty="0"/>
              <a:t> </a:t>
            </a:r>
            <a:r>
              <a:rPr dirty="0" err="1"/>
              <a:t>σ</a:t>
            </a:r>
            <a:r>
              <a:rPr dirty="0"/>
              <a:t>α</a:t>
            </a:r>
            <a:r>
              <a:rPr dirty="0" err="1"/>
              <a:t>ς</a:t>
            </a:r>
            <a:r>
              <a:rPr dirty="0"/>
              <a:t> </a:t>
            </a:r>
            <a:r>
              <a:rPr dirty="0" err="1"/>
              <a:t>γι</a:t>
            </a:r>
            <a:r>
              <a:rPr dirty="0"/>
              <a:t>α </a:t>
            </a:r>
            <a:r>
              <a:rPr dirty="0" err="1"/>
              <a:t>ν</a:t>
            </a:r>
            <a:r>
              <a:rPr dirty="0"/>
              <a:t>α </a:t>
            </a:r>
            <a:r>
              <a:rPr dirty="0" err="1"/>
              <a:t>δείτε</a:t>
            </a:r>
            <a:r>
              <a:rPr dirty="0"/>
              <a:t> </a:t>
            </a:r>
            <a:r>
              <a:rPr dirty="0" err="1"/>
              <a:t>το</a:t>
            </a:r>
            <a:r>
              <a:rPr dirty="0"/>
              <a:t> απ</a:t>
            </a:r>
            <a:r>
              <a:rPr dirty="0" err="1"/>
              <a:t>οτέλεσμ</a:t>
            </a:r>
            <a:r>
              <a:rPr dirty="0"/>
              <a:t>α </a:t>
            </a:r>
            <a:r>
              <a:rPr dirty="0" err="1"/>
              <a:t>στο</a:t>
            </a:r>
            <a:r>
              <a:rPr dirty="0"/>
              <a:t> </a:t>
            </a:r>
            <a:r>
              <a:rPr dirty="0" err="1"/>
              <a:t>τερμ</a:t>
            </a:r>
            <a:r>
              <a:rPr dirty="0"/>
              <a:t>α</a:t>
            </a:r>
            <a:r>
              <a:rPr dirty="0" err="1"/>
              <a:t>τικό</a:t>
            </a:r>
            <a:r>
              <a:rPr dirty="0"/>
              <a:t>!</a:t>
            </a:r>
          </a:p>
        </p:txBody>
      </p:sp>
      <p:sp>
        <p:nvSpPr>
          <p:cNvPr id="285"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33</a:t>
            </a:fld>
            <a:endParaRPr/>
          </a:p>
        </p:txBody>
      </p:sp>
      <p:pic>
        <p:nvPicPr>
          <p:cNvPr id="286"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6" name="Picture 2">
            <a:extLst>
              <a:ext uri="{FF2B5EF4-FFF2-40B4-BE49-F238E27FC236}">
                <a16:creationId xmlns:a16="http://schemas.microsoft.com/office/drawing/2014/main" id="{029EAA63-8E54-D14D-BB77-198529AEC4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86"/>
                                        </p:tgtEl>
                                        <p:attrNameLst>
                                          <p:attrName>style.visibility</p:attrName>
                                        </p:attrNameLst>
                                      </p:cBhvr>
                                      <p:to>
                                        <p:strVal val="visible"/>
                                      </p:to>
                                    </p:set>
                                    <p:animScale>
                                      <p:cBhvr>
                                        <p:cTn id="7" dur="1000" decel="50000" fill="hold">
                                          <p:stCondLst>
                                            <p:cond delay="0"/>
                                          </p:stCondLst>
                                        </p:cTn>
                                        <p:tgtEl>
                                          <p:spTgt spid="28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86"/>
                                        </p:tgtEl>
                                        <p:attrNameLst>
                                          <p:attrName>ppt_x</p:attrName>
                                          <p:attrName>ppt_y</p:attrName>
                                        </p:attrNameLst>
                                      </p:cBhvr>
                                    </p:animMotion>
                                    <p:animEffect transition="in" filter="fade">
                                      <p:cBhvr>
                                        <p:cTn id="9" dur="1000"/>
                                        <p:tgtEl>
                                          <p:spTgt spid="286"/>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84">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84">
                                            <p:txEl>
                                              <p:pRg st="1" end="1"/>
                                            </p:txEl>
                                          </p:spTgt>
                                        </p:tgtEl>
                                        <p:attrNameLst>
                                          <p:attrName>ppt_w</p:attrName>
                                        </p:attrNameLst>
                                      </p:cBhvr>
                                    </p:anim>
                                    <p:anim by="(#ppt_w*0.50)" calcmode="lin" valueType="num">
                                      <p:cBhvr>
                                        <p:cTn id="13" dur="500" decel="50000" autoRev="1" fill="hold">
                                          <p:stCondLst>
                                            <p:cond delay="0"/>
                                          </p:stCondLst>
                                        </p:cTn>
                                        <p:tgtEl>
                                          <p:spTgt spid="284">
                                            <p:txEl>
                                              <p:pRg st="1" end="1"/>
                                            </p:txEl>
                                          </p:spTgt>
                                        </p:tgtEl>
                                        <p:attrNameLst>
                                          <p:attrName>ppt_x</p:attrName>
                                        </p:attrNameLst>
                                      </p:cBhvr>
                                    </p:anim>
                                    <p:anim from="(-#ppt_h/2)" to="(#ppt_y)" calcmode="lin" valueType="num">
                                      <p:cBhvr>
                                        <p:cTn id="14" dur="1000" fill="hold">
                                          <p:stCondLst>
                                            <p:cond delay="0"/>
                                          </p:stCondLst>
                                        </p:cTn>
                                        <p:tgtEl>
                                          <p:spTgt spid="284">
                                            <p:txEl>
                                              <p:pRg st="1" end="1"/>
                                            </p:txEl>
                                          </p:spTgt>
                                        </p:tgtEl>
                                        <p:attrNameLst>
                                          <p:attrName>ppt_y</p:attrName>
                                        </p:attrNameLst>
                                      </p:cBhvr>
                                    </p:anim>
                                    <p:animRot by="21600000">
                                      <p:cBhvr>
                                        <p:cTn id="15" dur="1000" fill="hold">
                                          <p:stCondLst>
                                            <p:cond delay="0"/>
                                          </p:stCondLst>
                                        </p:cTn>
                                        <p:tgtEl>
                                          <p:spTgt spid="284">
                                            <p:txEl>
                                              <p:pRg st="1" end="1"/>
                                            </p:txEl>
                                          </p:spTgt>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56" presetClass="entr" presetSubtype="0" fill="hold" nodeType="clickEffect">
                                  <p:stCondLst>
                                    <p:cond delay="0"/>
                                  </p:stCondLst>
                                  <p:iterate type="lt">
                                    <p:tmPct val="10000"/>
                                  </p:iterate>
                                  <p:childTnLst>
                                    <p:set>
                                      <p:cBhvr>
                                        <p:cTn id="19" dur="1" fill="hold">
                                          <p:stCondLst>
                                            <p:cond delay="0"/>
                                          </p:stCondLst>
                                        </p:cTn>
                                        <p:tgtEl>
                                          <p:spTgt spid="284">
                                            <p:txEl>
                                              <p:pRg st="2" end="2"/>
                                            </p:txEl>
                                          </p:spTgt>
                                        </p:tgtEl>
                                        <p:attrNameLst>
                                          <p:attrName>style.visibility</p:attrName>
                                        </p:attrNameLst>
                                      </p:cBhvr>
                                      <p:to>
                                        <p:strVal val="visible"/>
                                      </p:to>
                                    </p:set>
                                    <p:anim by="(-#ppt_w*2)" calcmode="lin" valueType="num">
                                      <p:cBhvr rctx="PPT">
                                        <p:cTn id="20" dur="500" autoRev="1" fill="hold">
                                          <p:stCondLst>
                                            <p:cond delay="0"/>
                                          </p:stCondLst>
                                        </p:cTn>
                                        <p:tgtEl>
                                          <p:spTgt spid="284">
                                            <p:txEl>
                                              <p:pRg st="2" end="2"/>
                                            </p:txEl>
                                          </p:spTgt>
                                        </p:tgtEl>
                                        <p:attrNameLst>
                                          <p:attrName>ppt_w</p:attrName>
                                        </p:attrNameLst>
                                      </p:cBhvr>
                                    </p:anim>
                                    <p:anim by="(#ppt_w*0.50)" calcmode="lin" valueType="num">
                                      <p:cBhvr>
                                        <p:cTn id="21" dur="500" decel="50000" autoRev="1" fill="hold">
                                          <p:stCondLst>
                                            <p:cond delay="0"/>
                                          </p:stCondLst>
                                        </p:cTn>
                                        <p:tgtEl>
                                          <p:spTgt spid="284">
                                            <p:txEl>
                                              <p:pRg st="2" end="2"/>
                                            </p:txEl>
                                          </p:spTgt>
                                        </p:tgtEl>
                                        <p:attrNameLst>
                                          <p:attrName>ppt_x</p:attrName>
                                        </p:attrNameLst>
                                      </p:cBhvr>
                                    </p:anim>
                                    <p:anim from="(-#ppt_h/2)" to="(#ppt_y)" calcmode="lin" valueType="num">
                                      <p:cBhvr>
                                        <p:cTn id="22" dur="1000" fill="hold">
                                          <p:stCondLst>
                                            <p:cond delay="0"/>
                                          </p:stCondLst>
                                        </p:cTn>
                                        <p:tgtEl>
                                          <p:spTgt spid="284">
                                            <p:txEl>
                                              <p:pRg st="2" end="2"/>
                                            </p:txEl>
                                          </p:spTgt>
                                        </p:tgtEl>
                                        <p:attrNameLst>
                                          <p:attrName>ppt_y</p:attrName>
                                        </p:attrNameLst>
                                      </p:cBhvr>
                                    </p:anim>
                                    <p:animRot by="21600000">
                                      <p:cBhvr>
                                        <p:cTn id="23" dur="1000" fill="hold">
                                          <p:stCondLst>
                                            <p:cond delay="0"/>
                                          </p:stCondLst>
                                        </p:cTn>
                                        <p:tgtEl>
                                          <p:spTgt spid="284">
                                            <p:txEl>
                                              <p:pRg st="2" end="2"/>
                                            </p:txEl>
                                          </p:spTgt>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nodeType="clickEffect">
                                  <p:stCondLst>
                                    <p:cond delay="0"/>
                                  </p:stCondLst>
                                  <p:childTnLst>
                                    <p:animEffect transition="out" filter="blinds(horizontal)">
                                      <p:cBhvr>
                                        <p:cTn id="27" dur="500"/>
                                        <p:tgtEl>
                                          <p:spTgt spid="286"/>
                                        </p:tgtEl>
                                      </p:cBhvr>
                                    </p:animEffect>
                                    <p:set>
                                      <p:cBhvr>
                                        <p:cTn id="28" dur="1" fill="hold">
                                          <p:stCondLst>
                                            <p:cond delay="499"/>
                                          </p:stCondLst>
                                        </p:cTn>
                                        <p:tgtEl>
                                          <p:spTgt spid="286"/>
                                        </p:tgtEl>
                                        <p:attrNameLst>
                                          <p:attrName>style.visibility</p:attrName>
                                        </p:attrNameLst>
                                      </p:cBhvr>
                                      <p:to>
                                        <p:strVal val="hidden"/>
                                      </p:to>
                                    </p:set>
                                  </p:childTnLst>
                                </p:cTn>
                              </p:par>
                              <p:par>
                                <p:cTn id="29" presetID="21" presetClass="entr" presetSubtype="1"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heel(1)">
                                      <p:cBhvr>
                                        <p:cTn id="3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89" name="Η Python προσφέρει συντομογραφία για την ενημέρωση μεταβλητών. Όταν έχετε αποθηκεύσει έναν αριθμό σε μια μεταβλητή και θέλετε να προσθέσετε στην τρέχουσα τιμή της μεταβλητής, μπορείτε να χρησιμοποιήσετε τον τελεστή + = (συν-ίσο).…"/>
          <p:cNvSpPr txBox="1">
            <a:spLocks noGrp="1"/>
          </p:cNvSpPr>
          <p:nvPr>
            <p:ph type="body" idx="1"/>
          </p:nvPr>
        </p:nvSpPr>
        <p:spPr>
          <a:prstGeom prst="rect">
            <a:avLst/>
          </a:prstGeom>
        </p:spPr>
        <p:txBody>
          <a:bodyPr/>
          <a:lstStyle/>
          <a:p>
            <a:pPr marL="0" indent="0" defTabSz="594360">
              <a:spcBef>
                <a:spcPts val="2400"/>
              </a:spcBef>
              <a:buClrTx/>
              <a:buSzTx/>
              <a:buFontTx/>
              <a:buNone/>
              <a:defRPr sz="3600"/>
            </a:pPr>
            <a:r>
              <a:t>Η Python προσφέρει συντομογραφία για την ενημέρωση μεταβλητών. Όταν έχετε αποθηκεύσει έναν αριθμό σε μια μεταβλητή και θέλετε να προσθέσετε στην τρέχουσα τιμή της μεταβλητής, μπορείτε να χρησιμοποιήσετε τον τελεστή </a:t>
            </a:r>
            <a:r>
              <a:rPr>
                <a:solidFill>
                  <a:srgbClr val="AA1728"/>
                </a:solidFill>
              </a:rPr>
              <a:t>+ =</a:t>
            </a:r>
            <a:r>
              <a:t> (συν-ίσο).</a:t>
            </a:r>
          </a:p>
          <a:p>
            <a:pPr marL="0" indent="0" defTabSz="594360">
              <a:spcBef>
                <a:spcPts val="2400"/>
              </a:spcBef>
              <a:buClrTx/>
              <a:buSzTx/>
              <a:buFontTx/>
              <a:buNone/>
              <a:defRPr sz="3600"/>
            </a:pPr>
            <a:r>
              <a:t>x = 1</a:t>
            </a:r>
          </a:p>
          <a:p>
            <a:pPr marL="0" indent="0" defTabSz="594360">
              <a:spcBef>
                <a:spcPts val="2400"/>
              </a:spcBef>
              <a:buClrTx/>
              <a:buSzTx/>
              <a:buFontTx/>
              <a:buNone/>
              <a:defRPr sz="3600"/>
            </a:pPr>
            <a:r>
              <a:t>x += 1 </a:t>
            </a:r>
          </a:p>
          <a:p>
            <a:pPr marL="0" indent="0" defTabSz="594360">
              <a:spcBef>
                <a:spcPts val="2400"/>
              </a:spcBef>
              <a:buClrTx/>
              <a:buSzTx/>
              <a:buFontTx/>
              <a:buNone/>
              <a:defRPr sz="3600"/>
            </a:pPr>
            <a:r>
              <a:t>print(x)  # Prints 2</a:t>
            </a:r>
          </a:p>
          <a:p>
            <a:pPr marL="0" indent="0" defTabSz="594360">
              <a:spcBef>
                <a:spcPts val="2400"/>
              </a:spcBef>
              <a:buClrTx/>
              <a:buSzTx/>
              <a:buFontTx/>
              <a:buNone/>
              <a:defRPr sz="3600"/>
            </a:pPr>
            <a:r>
              <a:t>Ο τελεστής plus-equals μπορεί επίσης να χρησιμοποιηθεί για συνένωση συμβολοσειρών, όπως έτσι:</a:t>
            </a:r>
          </a:p>
          <a:p>
            <a:pPr marL="0" indent="0" defTabSz="594360">
              <a:spcBef>
                <a:spcPts val="2400"/>
              </a:spcBef>
              <a:buClrTx/>
              <a:buSzTx/>
              <a:buFontTx/>
              <a:buNone/>
              <a:defRPr sz="3600"/>
            </a:pPr>
            <a:r>
              <a:t>x = ‘Hello’</a:t>
            </a:r>
          </a:p>
          <a:p>
            <a:pPr marL="0" indent="0" defTabSz="594360">
              <a:spcBef>
                <a:spcPts val="2400"/>
              </a:spcBef>
              <a:buClrTx/>
              <a:buSzTx/>
              <a:buFontTx/>
              <a:buNone/>
              <a:defRPr sz="3600"/>
            </a:pPr>
            <a:r>
              <a:t>x+= ‘ World’ </a:t>
            </a:r>
          </a:p>
          <a:p>
            <a:pPr marL="0" indent="0" defTabSz="594360">
              <a:spcBef>
                <a:spcPts val="2400"/>
              </a:spcBef>
              <a:buClrTx/>
              <a:buSzTx/>
              <a:buFontTx/>
              <a:buNone/>
              <a:defRPr sz="3600"/>
            </a:pPr>
            <a:r>
              <a:t>print(x)  # Prints Hello World</a:t>
            </a:r>
          </a:p>
        </p:txBody>
      </p:sp>
      <p:sp>
        <p:nvSpPr>
          <p:cNvPr id="290"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34</a:t>
            </a:fld>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LEARN PYTHON: SYNTAX"/>
          <p:cNvSpPr txBox="1">
            <a:spLocks noGrp="1"/>
          </p:cNvSpPr>
          <p:nvPr>
            <p:ph type="title"/>
          </p:nvPr>
        </p:nvSpPr>
        <p:spPr>
          <a:prstGeom prst="rect">
            <a:avLst/>
          </a:prstGeom>
        </p:spPr>
        <p:txBody>
          <a:bodyPr/>
          <a:lstStyle/>
          <a:p>
            <a:r>
              <a:t>LEARN PYTHON: SYNTAX</a:t>
            </a:r>
          </a:p>
        </p:txBody>
      </p:sp>
      <p:sp>
        <p:nvSpPr>
          <p:cNvPr id="293" name="Οδηγίες (01. Syntax / 13. Plus Equals.py)…"/>
          <p:cNvSpPr txBox="1">
            <a:spLocks noGrp="1"/>
          </p:cNvSpPr>
          <p:nvPr>
            <p:ph type="body" sz="half" idx="1"/>
          </p:nvPr>
        </p:nvSpPr>
        <p:spPr>
          <a:xfrm>
            <a:off x="952501" y="3289299"/>
            <a:ext cx="13563600" cy="9436101"/>
          </a:xfrm>
          <a:prstGeom prst="rect">
            <a:avLst/>
          </a:prstGeom>
        </p:spPr>
        <p:txBody>
          <a:bodyPr/>
          <a:lstStyle/>
          <a:p>
            <a:pPr marL="0" indent="0" defTabSz="718184">
              <a:spcBef>
                <a:spcPts val="2100"/>
              </a:spcBef>
              <a:buClr>
                <a:srgbClr val="000000"/>
              </a:buClr>
              <a:buSzPct val="60000"/>
              <a:buNone/>
              <a:defRPr sz="3654"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13. Plus </a:t>
            </a:r>
            <a:r>
              <a:rPr dirty="0" err="1"/>
              <a:t>Equals.py</a:t>
            </a:r>
            <a:r>
              <a:rPr dirty="0"/>
              <a:t>)</a:t>
            </a:r>
          </a:p>
          <a:p>
            <a:pPr marL="0" indent="0" defTabSz="718184">
              <a:spcBef>
                <a:spcPts val="2100"/>
              </a:spcBef>
              <a:buClrTx/>
              <a:buSzTx/>
              <a:buFontTx/>
              <a:buNone/>
              <a:defRPr sz="3654">
                <a:latin typeface="Avenir Next Regular"/>
                <a:ea typeface="Avenir Next Regular"/>
                <a:cs typeface="Avenir Next Regular"/>
                <a:sym typeface="Avenir Next Regular"/>
              </a:defRPr>
            </a:pPr>
            <a:r>
              <a:rPr dirty="0" err="1"/>
              <a:t>Κάνουμε</a:t>
            </a:r>
            <a:r>
              <a:rPr dirty="0"/>
              <a:t> </a:t>
            </a:r>
            <a:r>
              <a:rPr dirty="0" err="1"/>
              <a:t>λίγ</a:t>
            </a:r>
            <a:r>
              <a:rPr dirty="0"/>
              <a:t>α </a:t>
            </a:r>
            <a:r>
              <a:rPr dirty="0" err="1"/>
              <a:t>δι</a:t>
            </a:r>
            <a:r>
              <a:rPr dirty="0"/>
              <a:t>α</a:t>
            </a:r>
            <a:r>
              <a:rPr dirty="0" err="1"/>
              <a:t>δικτυ</a:t>
            </a:r>
            <a:r>
              <a:rPr dirty="0"/>
              <a:t>α</a:t>
            </a:r>
            <a:r>
              <a:rPr dirty="0" err="1"/>
              <a:t>κά</a:t>
            </a:r>
            <a:r>
              <a:rPr dirty="0"/>
              <a:t> </a:t>
            </a:r>
            <a:r>
              <a:rPr dirty="0" err="1"/>
              <a:t>ψώνι</a:t>
            </a:r>
            <a:r>
              <a:rPr dirty="0"/>
              <a:t>α </a:t>
            </a:r>
            <a:r>
              <a:rPr dirty="0" err="1"/>
              <a:t>κ</a:t>
            </a:r>
            <a:r>
              <a:rPr dirty="0"/>
              <a:t>α</a:t>
            </a:r>
            <a:r>
              <a:rPr dirty="0" err="1"/>
              <a:t>ι</a:t>
            </a:r>
            <a:r>
              <a:rPr dirty="0"/>
              <a:t> β</a:t>
            </a:r>
            <a:r>
              <a:rPr dirty="0" err="1"/>
              <a:t>ρίσκουμε</a:t>
            </a:r>
            <a:r>
              <a:rPr dirty="0"/>
              <a:t> </a:t>
            </a:r>
            <a:r>
              <a:rPr dirty="0" err="1"/>
              <a:t>έν</a:t>
            </a:r>
            <a:r>
              <a:rPr dirty="0"/>
              <a:t>α </a:t>
            </a:r>
            <a:r>
              <a:rPr dirty="0" err="1"/>
              <a:t>ζευγάρι</a:t>
            </a:r>
            <a:r>
              <a:rPr dirty="0"/>
              <a:t> </a:t>
            </a:r>
            <a:r>
              <a:rPr dirty="0" err="1"/>
              <a:t>νέων</a:t>
            </a:r>
            <a:r>
              <a:rPr dirty="0"/>
              <a:t> α</a:t>
            </a:r>
            <a:r>
              <a:rPr dirty="0" err="1"/>
              <a:t>θλητικών</a:t>
            </a:r>
            <a:r>
              <a:rPr dirty="0"/>
              <a:t> παπ</a:t>
            </a:r>
            <a:r>
              <a:rPr dirty="0" err="1"/>
              <a:t>ουτσιών</a:t>
            </a:r>
            <a:r>
              <a:rPr dirty="0"/>
              <a:t>. </a:t>
            </a:r>
            <a:r>
              <a:rPr dirty="0" err="1"/>
              <a:t>Αμέσως</a:t>
            </a:r>
            <a:r>
              <a:rPr dirty="0"/>
              <a:t> π</a:t>
            </a:r>
            <a:r>
              <a:rPr dirty="0" err="1"/>
              <a:t>ριν</a:t>
            </a:r>
            <a:r>
              <a:rPr dirty="0"/>
              <a:t> </a:t>
            </a:r>
            <a:r>
              <a:rPr dirty="0" err="1"/>
              <a:t>το</a:t>
            </a:r>
            <a:r>
              <a:rPr dirty="0"/>
              <a:t> check out, </a:t>
            </a:r>
            <a:r>
              <a:rPr dirty="0" err="1"/>
              <a:t>εντο</a:t>
            </a:r>
            <a:r>
              <a:rPr dirty="0"/>
              <a:t>π</a:t>
            </a:r>
            <a:r>
              <a:rPr dirty="0" err="1"/>
              <a:t>ίζουμε</a:t>
            </a:r>
            <a:r>
              <a:rPr dirty="0"/>
              <a:t> </a:t>
            </a:r>
            <a:r>
              <a:rPr dirty="0" err="1"/>
              <a:t>έν</a:t>
            </a:r>
            <a:r>
              <a:rPr dirty="0"/>
              <a:t>α </a:t>
            </a:r>
            <a:r>
              <a:rPr dirty="0" err="1"/>
              <a:t>ωρ</a:t>
            </a:r>
            <a:r>
              <a:rPr dirty="0"/>
              <a:t>α</a:t>
            </a:r>
            <a:r>
              <a:rPr dirty="0" err="1"/>
              <a:t>ίο</a:t>
            </a:r>
            <a:r>
              <a:rPr dirty="0"/>
              <a:t> π</a:t>
            </a:r>
            <a:r>
              <a:rPr dirty="0" err="1"/>
              <a:t>ουλό</a:t>
            </a:r>
            <a:r>
              <a:rPr dirty="0"/>
              <a:t>β</a:t>
            </a:r>
            <a:r>
              <a:rPr dirty="0" err="1"/>
              <a:t>ερ</a:t>
            </a:r>
            <a:r>
              <a:rPr dirty="0"/>
              <a:t> </a:t>
            </a:r>
            <a:r>
              <a:rPr dirty="0" err="1"/>
              <a:t>κ</a:t>
            </a:r>
            <a:r>
              <a:rPr dirty="0"/>
              <a:t>α</a:t>
            </a:r>
            <a:r>
              <a:rPr dirty="0" err="1"/>
              <a:t>ι</a:t>
            </a:r>
            <a:r>
              <a:rPr dirty="0"/>
              <a:t> </a:t>
            </a:r>
            <a:r>
              <a:rPr dirty="0" err="1"/>
              <a:t>μερικά</a:t>
            </a:r>
            <a:r>
              <a:rPr dirty="0"/>
              <a:t> </a:t>
            </a:r>
            <a:r>
              <a:rPr dirty="0" err="1"/>
              <a:t>δι</a:t>
            </a:r>
            <a:r>
              <a:rPr dirty="0"/>
              <a:t>α</a:t>
            </a:r>
            <a:r>
              <a:rPr dirty="0" err="1"/>
              <a:t>σκεδ</a:t>
            </a:r>
            <a:r>
              <a:rPr dirty="0"/>
              <a:t>α</a:t>
            </a:r>
            <a:r>
              <a:rPr dirty="0" err="1"/>
              <a:t>στικά</a:t>
            </a:r>
            <a:r>
              <a:rPr dirty="0"/>
              <a:t> β</a:t>
            </a:r>
            <a:r>
              <a:rPr dirty="0" err="1"/>
              <a:t>ι</a:t>
            </a:r>
            <a:r>
              <a:rPr dirty="0"/>
              <a:t>β</a:t>
            </a:r>
            <a:r>
              <a:rPr dirty="0" err="1"/>
              <a:t>λί</a:t>
            </a:r>
            <a:r>
              <a:rPr dirty="0"/>
              <a:t>α π</a:t>
            </a:r>
            <a:r>
              <a:rPr dirty="0" err="1"/>
              <a:t>ου</a:t>
            </a:r>
            <a:r>
              <a:rPr dirty="0"/>
              <a:t> </a:t>
            </a:r>
            <a:r>
              <a:rPr dirty="0" err="1"/>
              <a:t>θέλουμε</a:t>
            </a:r>
            <a:r>
              <a:rPr dirty="0"/>
              <a:t> </a:t>
            </a:r>
            <a:r>
              <a:rPr dirty="0" err="1"/>
              <a:t>ε</a:t>
            </a:r>
            <a:r>
              <a:rPr dirty="0"/>
              <a:t>π</a:t>
            </a:r>
            <a:r>
              <a:rPr dirty="0" err="1"/>
              <a:t>ίσης</a:t>
            </a:r>
            <a:r>
              <a:rPr dirty="0"/>
              <a:t> </a:t>
            </a:r>
            <a:r>
              <a:rPr dirty="0" err="1"/>
              <a:t>ν</a:t>
            </a:r>
            <a:r>
              <a:rPr dirty="0"/>
              <a:t>α α</a:t>
            </a:r>
            <a:r>
              <a:rPr dirty="0" err="1"/>
              <a:t>γοράσουμε</a:t>
            </a:r>
            <a:r>
              <a:rPr dirty="0"/>
              <a:t>!</a:t>
            </a:r>
          </a:p>
          <a:p>
            <a:pPr marL="198881" indent="-198881" defTabSz="718184">
              <a:spcBef>
                <a:spcPts val="2100"/>
              </a:spcBef>
              <a:buClr>
                <a:srgbClr val="000000"/>
              </a:buClr>
              <a:buSzPct val="100000"/>
              <a:buChar char="✓"/>
              <a:defRPr sz="3654">
                <a:latin typeface="Avenir Next Regular"/>
                <a:ea typeface="Avenir Next Regular"/>
                <a:cs typeface="Avenir Next Regular"/>
                <a:sym typeface="Avenir Next Regular"/>
              </a:defRPr>
            </a:pPr>
            <a:r>
              <a:rPr dirty="0" err="1"/>
              <a:t>Χρησιμο</a:t>
            </a:r>
            <a:r>
              <a:rPr dirty="0"/>
              <a:t>π</a:t>
            </a:r>
            <a:r>
              <a:rPr dirty="0" err="1"/>
              <a:t>οιήστε</a:t>
            </a:r>
            <a:r>
              <a:rPr dirty="0"/>
              <a:t> </a:t>
            </a:r>
            <a:r>
              <a:rPr dirty="0" err="1"/>
              <a:t>τον</a:t>
            </a:r>
            <a:r>
              <a:rPr dirty="0"/>
              <a:t> </a:t>
            </a:r>
            <a:r>
              <a:rPr dirty="0" err="1"/>
              <a:t>τελεστή</a:t>
            </a:r>
            <a:r>
              <a:rPr dirty="0"/>
              <a:t> + = </a:t>
            </a:r>
            <a:r>
              <a:rPr dirty="0" err="1"/>
              <a:t>γι</a:t>
            </a:r>
            <a:r>
              <a:rPr dirty="0"/>
              <a:t>α </a:t>
            </a:r>
            <a:r>
              <a:rPr dirty="0" err="1"/>
              <a:t>ν</a:t>
            </a:r>
            <a:r>
              <a:rPr dirty="0"/>
              <a:t>α </a:t>
            </a:r>
            <a:r>
              <a:rPr dirty="0" err="1"/>
              <a:t>ενημερώσετε</a:t>
            </a:r>
            <a:r>
              <a:rPr dirty="0"/>
              <a:t> </a:t>
            </a:r>
            <a:r>
              <a:rPr dirty="0" err="1"/>
              <a:t>το</a:t>
            </a:r>
            <a:r>
              <a:rPr dirty="0"/>
              <a:t> </a:t>
            </a:r>
            <a:r>
              <a:rPr dirty="0" err="1"/>
              <a:t>total_price</a:t>
            </a:r>
            <a:r>
              <a:rPr dirty="0"/>
              <a:t> </a:t>
            </a:r>
            <a:r>
              <a:rPr dirty="0" err="1"/>
              <a:t>κ</a:t>
            </a:r>
            <a:r>
              <a:rPr dirty="0"/>
              <a:t>α</a:t>
            </a:r>
            <a:r>
              <a:rPr dirty="0" err="1"/>
              <a:t>ι</a:t>
            </a:r>
            <a:r>
              <a:rPr dirty="0"/>
              <a:t> </a:t>
            </a:r>
            <a:r>
              <a:rPr dirty="0" err="1"/>
              <a:t>ν</a:t>
            </a:r>
            <a:r>
              <a:rPr dirty="0"/>
              <a:t>α </a:t>
            </a:r>
            <a:r>
              <a:rPr dirty="0" err="1"/>
              <a:t>συμ</a:t>
            </a:r>
            <a:r>
              <a:rPr dirty="0"/>
              <a:t>π</a:t>
            </a:r>
            <a:r>
              <a:rPr dirty="0" err="1"/>
              <a:t>εριλά</a:t>
            </a:r>
            <a:r>
              <a:rPr dirty="0"/>
              <a:t>β</a:t>
            </a:r>
            <a:r>
              <a:rPr dirty="0" err="1"/>
              <a:t>ετε</a:t>
            </a:r>
            <a:r>
              <a:rPr dirty="0"/>
              <a:t> </a:t>
            </a:r>
            <a:r>
              <a:rPr dirty="0" err="1"/>
              <a:t>τις</a:t>
            </a:r>
            <a:r>
              <a:rPr dirty="0"/>
              <a:t> </a:t>
            </a:r>
            <a:r>
              <a:rPr dirty="0" err="1"/>
              <a:t>τιμές</a:t>
            </a:r>
            <a:r>
              <a:rPr dirty="0"/>
              <a:t> </a:t>
            </a:r>
            <a:r>
              <a:rPr dirty="0" err="1"/>
              <a:t>των</a:t>
            </a:r>
            <a:r>
              <a:rPr dirty="0"/>
              <a:t> </a:t>
            </a:r>
            <a:r>
              <a:rPr dirty="0" err="1"/>
              <a:t>nice_sweater</a:t>
            </a:r>
            <a:r>
              <a:rPr dirty="0"/>
              <a:t> </a:t>
            </a:r>
            <a:r>
              <a:rPr dirty="0" err="1"/>
              <a:t>κ</a:t>
            </a:r>
            <a:r>
              <a:rPr dirty="0"/>
              <a:t>α</a:t>
            </a:r>
            <a:r>
              <a:rPr dirty="0" err="1"/>
              <a:t>ι</a:t>
            </a:r>
            <a:r>
              <a:rPr dirty="0"/>
              <a:t> </a:t>
            </a:r>
            <a:r>
              <a:rPr dirty="0" err="1"/>
              <a:t>fun_books</a:t>
            </a:r>
            <a:r>
              <a:rPr dirty="0"/>
              <a:t>.</a:t>
            </a:r>
          </a:p>
          <a:p>
            <a:pPr marL="0" indent="0" defTabSz="718184">
              <a:spcBef>
                <a:spcPts val="2100"/>
              </a:spcBef>
              <a:buClrTx/>
              <a:buSzTx/>
              <a:buFontTx/>
              <a:buNone/>
              <a:defRPr sz="3654">
                <a:latin typeface="Avenir Next Regular"/>
                <a:ea typeface="Avenir Next Regular"/>
                <a:cs typeface="Avenir Next Regular"/>
                <a:sym typeface="Avenir Next Regular"/>
              </a:defRPr>
            </a:pPr>
            <a:r>
              <a:rPr dirty="0" err="1"/>
              <a:t>Οι</a:t>
            </a:r>
            <a:r>
              <a:rPr dirty="0"/>
              <a:t> </a:t>
            </a:r>
            <a:r>
              <a:rPr dirty="0" err="1"/>
              <a:t>τιμές</a:t>
            </a:r>
            <a:r>
              <a:rPr dirty="0"/>
              <a:t> </a:t>
            </a:r>
            <a:r>
              <a:rPr dirty="0" err="1"/>
              <a:t>είν</a:t>
            </a:r>
            <a:r>
              <a:rPr dirty="0"/>
              <a:t>α</a:t>
            </a:r>
            <a:r>
              <a:rPr dirty="0" err="1"/>
              <a:t>ι</a:t>
            </a:r>
            <a:r>
              <a:rPr dirty="0"/>
              <a:t>:</a:t>
            </a:r>
          </a:p>
          <a:p>
            <a:pPr marL="483393" indent="-483393" defTabSz="718184">
              <a:spcBef>
                <a:spcPts val="2100"/>
              </a:spcBef>
              <a:buSzPct val="104999"/>
              <a:buChar char="‣"/>
              <a:defRPr sz="3654">
                <a:latin typeface="Avenir Next Regular"/>
                <a:ea typeface="Avenir Next Regular"/>
                <a:cs typeface="Avenir Next Regular"/>
                <a:sym typeface="Avenir Next Regular"/>
              </a:defRPr>
            </a:pPr>
            <a:r>
              <a:rPr dirty="0" err="1"/>
              <a:t>new_sneakers</a:t>
            </a:r>
            <a:r>
              <a:rPr dirty="0"/>
              <a:t> = 50,00</a:t>
            </a:r>
          </a:p>
          <a:p>
            <a:pPr marL="483393" indent="-483393" defTabSz="718184">
              <a:spcBef>
                <a:spcPts val="2100"/>
              </a:spcBef>
              <a:buSzPct val="104999"/>
              <a:buChar char="‣"/>
              <a:defRPr sz="3654">
                <a:latin typeface="Avenir Next Regular"/>
                <a:ea typeface="Avenir Next Regular"/>
                <a:cs typeface="Avenir Next Regular"/>
                <a:sym typeface="Avenir Next Regular"/>
              </a:defRPr>
            </a:pPr>
            <a:r>
              <a:rPr dirty="0" err="1"/>
              <a:t>nice_sweater</a:t>
            </a:r>
            <a:r>
              <a:rPr dirty="0"/>
              <a:t> = 39,00</a:t>
            </a:r>
          </a:p>
          <a:p>
            <a:pPr marL="483393" indent="-483393" defTabSz="718184">
              <a:spcBef>
                <a:spcPts val="2100"/>
              </a:spcBef>
              <a:buSzPct val="104999"/>
              <a:buChar char="‣"/>
              <a:defRPr sz="3654">
                <a:latin typeface="Avenir Next Regular"/>
                <a:ea typeface="Avenir Next Regular"/>
                <a:cs typeface="Avenir Next Regular"/>
                <a:sym typeface="Avenir Next Regular"/>
              </a:defRPr>
            </a:pPr>
            <a:r>
              <a:rPr dirty="0" err="1"/>
              <a:t>fun_books</a:t>
            </a:r>
            <a:r>
              <a:rPr dirty="0"/>
              <a:t> = 20.00</a:t>
            </a:r>
          </a:p>
        </p:txBody>
      </p:sp>
      <p:sp>
        <p:nvSpPr>
          <p:cNvPr id="294"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35</a:t>
            </a:fld>
            <a:endParaRPr/>
          </a:p>
        </p:txBody>
      </p:sp>
      <p:pic>
        <p:nvPicPr>
          <p:cNvPr id="295"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6" name="Picture 2">
            <a:extLst>
              <a:ext uri="{FF2B5EF4-FFF2-40B4-BE49-F238E27FC236}">
                <a16:creationId xmlns:a16="http://schemas.microsoft.com/office/drawing/2014/main" id="{CD37DFE2-174A-984E-9786-3D5B619A7A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95"/>
                                        </p:tgtEl>
                                        <p:attrNameLst>
                                          <p:attrName>style.visibility</p:attrName>
                                        </p:attrNameLst>
                                      </p:cBhvr>
                                      <p:to>
                                        <p:strVal val="visible"/>
                                      </p:to>
                                    </p:set>
                                    <p:animScale>
                                      <p:cBhvr>
                                        <p:cTn id="7" dur="1000" decel="50000" fill="hold">
                                          <p:stCondLst>
                                            <p:cond delay="0"/>
                                          </p:stCondLst>
                                        </p:cTn>
                                        <p:tgtEl>
                                          <p:spTgt spid="29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95"/>
                                        </p:tgtEl>
                                        <p:attrNameLst>
                                          <p:attrName>ppt_x</p:attrName>
                                          <p:attrName>ppt_y</p:attrName>
                                        </p:attrNameLst>
                                      </p:cBhvr>
                                    </p:animMotion>
                                    <p:animEffect transition="in" filter="fade">
                                      <p:cBhvr>
                                        <p:cTn id="9" dur="1000"/>
                                        <p:tgtEl>
                                          <p:spTgt spid="295"/>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93">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93">
                                            <p:txEl>
                                              <p:pRg st="1" end="1"/>
                                            </p:txEl>
                                          </p:spTgt>
                                        </p:tgtEl>
                                        <p:attrNameLst>
                                          <p:attrName>ppt_w</p:attrName>
                                        </p:attrNameLst>
                                      </p:cBhvr>
                                    </p:anim>
                                    <p:anim by="(#ppt_w*0.50)" calcmode="lin" valueType="num">
                                      <p:cBhvr>
                                        <p:cTn id="13" dur="500" decel="50000" autoRev="1" fill="hold">
                                          <p:stCondLst>
                                            <p:cond delay="0"/>
                                          </p:stCondLst>
                                        </p:cTn>
                                        <p:tgtEl>
                                          <p:spTgt spid="293">
                                            <p:txEl>
                                              <p:pRg st="1" end="1"/>
                                            </p:txEl>
                                          </p:spTgt>
                                        </p:tgtEl>
                                        <p:attrNameLst>
                                          <p:attrName>ppt_x</p:attrName>
                                        </p:attrNameLst>
                                      </p:cBhvr>
                                    </p:anim>
                                    <p:anim from="(-#ppt_h/2)" to="(#ppt_y)" calcmode="lin" valueType="num">
                                      <p:cBhvr>
                                        <p:cTn id="14" dur="1000" fill="hold">
                                          <p:stCondLst>
                                            <p:cond delay="0"/>
                                          </p:stCondLst>
                                        </p:cTn>
                                        <p:tgtEl>
                                          <p:spTgt spid="293">
                                            <p:txEl>
                                              <p:pRg st="1" end="1"/>
                                            </p:txEl>
                                          </p:spTgt>
                                        </p:tgtEl>
                                        <p:attrNameLst>
                                          <p:attrName>ppt_y</p:attrName>
                                        </p:attrNameLst>
                                      </p:cBhvr>
                                    </p:anim>
                                    <p:animRot by="21600000">
                                      <p:cBhvr>
                                        <p:cTn id="15" dur="1000" fill="hold">
                                          <p:stCondLst>
                                            <p:cond delay="0"/>
                                          </p:stCondLst>
                                        </p:cTn>
                                        <p:tgtEl>
                                          <p:spTgt spid="293">
                                            <p:txEl>
                                              <p:pRg st="1" end="1"/>
                                            </p:txEl>
                                          </p:spTgt>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56" presetClass="entr" presetSubtype="0" fill="hold" nodeType="clickEffect">
                                  <p:stCondLst>
                                    <p:cond delay="0"/>
                                  </p:stCondLst>
                                  <p:iterate type="lt">
                                    <p:tmPct val="10000"/>
                                  </p:iterate>
                                  <p:childTnLst>
                                    <p:set>
                                      <p:cBhvr>
                                        <p:cTn id="19" dur="1" fill="hold">
                                          <p:stCondLst>
                                            <p:cond delay="0"/>
                                          </p:stCondLst>
                                        </p:cTn>
                                        <p:tgtEl>
                                          <p:spTgt spid="293">
                                            <p:txEl>
                                              <p:pRg st="2" end="2"/>
                                            </p:txEl>
                                          </p:spTgt>
                                        </p:tgtEl>
                                        <p:attrNameLst>
                                          <p:attrName>style.visibility</p:attrName>
                                        </p:attrNameLst>
                                      </p:cBhvr>
                                      <p:to>
                                        <p:strVal val="visible"/>
                                      </p:to>
                                    </p:set>
                                    <p:anim by="(-#ppt_w*2)" calcmode="lin" valueType="num">
                                      <p:cBhvr rctx="PPT">
                                        <p:cTn id="20" dur="500" autoRev="1" fill="hold">
                                          <p:stCondLst>
                                            <p:cond delay="0"/>
                                          </p:stCondLst>
                                        </p:cTn>
                                        <p:tgtEl>
                                          <p:spTgt spid="293">
                                            <p:txEl>
                                              <p:pRg st="2" end="2"/>
                                            </p:txEl>
                                          </p:spTgt>
                                        </p:tgtEl>
                                        <p:attrNameLst>
                                          <p:attrName>ppt_w</p:attrName>
                                        </p:attrNameLst>
                                      </p:cBhvr>
                                    </p:anim>
                                    <p:anim by="(#ppt_w*0.50)" calcmode="lin" valueType="num">
                                      <p:cBhvr>
                                        <p:cTn id="21" dur="500" decel="50000" autoRev="1" fill="hold">
                                          <p:stCondLst>
                                            <p:cond delay="0"/>
                                          </p:stCondLst>
                                        </p:cTn>
                                        <p:tgtEl>
                                          <p:spTgt spid="293">
                                            <p:txEl>
                                              <p:pRg st="2" end="2"/>
                                            </p:txEl>
                                          </p:spTgt>
                                        </p:tgtEl>
                                        <p:attrNameLst>
                                          <p:attrName>ppt_x</p:attrName>
                                        </p:attrNameLst>
                                      </p:cBhvr>
                                    </p:anim>
                                    <p:anim from="(-#ppt_h/2)" to="(#ppt_y)" calcmode="lin" valueType="num">
                                      <p:cBhvr>
                                        <p:cTn id="22" dur="1000" fill="hold">
                                          <p:stCondLst>
                                            <p:cond delay="0"/>
                                          </p:stCondLst>
                                        </p:cTn>
                                        <p:tgtEl>
                                          <p:spTgt spid="293">
                                            <p:txEl>
                                              <p:pRg st="2" end="2"/>
                                            </p:txEl>
                                          </p:spTgt>
                                        </p:tgtEl>
                                        <p:attrNameLst>
                                          <p:attrName>ppt_y</p:attrName>
                                        </p:attrNameLst>
                                      </p:cBhvr>
                                    </p:anim>
                                    <p:animRot by="21600000">
                                      <p:cBhvr>
                                        <p:cTn id="23" dur="1000" fill="hold">
                                          <p:stCondLst>
                                            <p:cond delay="0"/>
                                          </p:stCondLst>
                                        </p:cTn>
                                        <p:tgtEl>
                                          <p:spTgt spid="293">
                                            <p:txEl>
                                              <p:pRg st="2" end="2"/>
                                            </p:txEl>
                                          </p:spTgt>
                                        </p:tgtEl>
                                        <p:attrNameLst>
                                          <p:attrName>r</p:attrName>
                                        </p:attrNameLst>
                                      </p:cBhvr>
                                    </p:animRot>
                                  </p:childTnLst>
                                </p:cTn>
                              </p:par>
                              <p:par>
                                <p:cTn id="24" presetID="38" presetClass="entr" presetSubtype="0" accel="50000" fill="hold" nodeType="withEffect">
                                  <p:stCondLst>
                                    <p:cond delay="0"/>
                                  </p:stCondLst>
                                  <p:iterate type="lt">
                                    <p:tmPct val="50000"/>
                                  </p:iterate>
                                  <p:childTnLst>
                                    <p:set>
                                      <p:cBhvr>
                                        <p:cTn id="25" dur="1" fill="hold">
                                          <p:stCondLst>
                                            <p:cond delay="0"/>
                                          </p:stCondLst>
                                        </p:cTn>
                                        <p:tgtEl>
                                          <p:spTgt spid="293">
                                            <p:txEl>
                                              <p:pRg st="3" end="3"/>
                                            </p:txEl>
                                          </p:spTgt>
                                        </p:tgtEl>
                                        <p:attrNameLst>
                                          <p:attrName>style.visibility</p:attrName>
                                        </p:attrNameLst>
                                      </p:cBhvr>
                                      <p:to>
                                        <p:strVal val="visible"/>
                                      </p:to>
                                    </p:set>
                                    <p:set>
                                      <p:cBhvr>
                                        <p:cTn id="26" dur="455" fill="hold">
                                          <p:stCondLst>
                                            <p:cond delay="0"/>
                                          </p:stCondLst>
                                        </p:cTn>
                                        <p:tgtEl>
                                          <p:spTgt spid="293">
                                            <p:txEl>
                                              <p:pRg st="3" end="3"/>
                                            </p:txEl>
                                          </p:spTgt>
                                        </p:tgtEl>
                                        <p:attrNameLst>
                                          <p:attrName>style.rotation</p:attrName>
                                        </p:attrNameLst>
                                      </p:cBhvr>
                                      <p:to>
                                        <p:strVal val="-45.0"/>
                                      </p:to>
                                    </p:set>
                                    <p:anim calcmode="lin" valueType="num">
                                      <p:cBhvr>
                                        <p:cTn id="27" dur="455" fill="hold">
                                          <p:stCondLst>
                                            <p:cond delay="455"/>
                                          </p:stCondLst>
                                        </p:cTn>
                                        <p:tgtEl>
                                          <p:spTgt spid="293">
                                            <p:txEl>
                                              <p:pRg st="3" end="3"/>
                                            </p:txEl>
                                          </p:spTgt>
                                        </p:tgtEl>
                                        <p:attrNameLst>
                                          <p:attrName>style.rotation</p:attrName>
                                        </p:attrNameLst>
                                      </p:cBhvr>
                                      <p:tavLst>
                                        <p:tav tm="0">
                                          <p:val>
                                            <p:fltVal val="-45"/>
                                          </p:val>
                                        </p:tav>
                                        <p:tav tm="69900">
                                          <p:val>
                                            <p:fltVal val="45"/>
                                          </p:val>
                                        </p:tav>
                                        <p:tav tm="100000">
                                          <p:val>
                                            <p:fltVal val="0"/>
                                          </p:val>
                                        </p:tav>
                                      </p:tavLst>
                                    </p:anim>
                                    <p:anim calcmode="lin" valueType="num">
                                      <p:cBhvr>
                                        <p:cTn id="28" dur="455" fill="hold">
                                          <p:stCondLst>
                                            <p:cond delay="0"/>
                                          </p:stCondLst>
                                        </p:cTn>
                                        <p:tgtEl>
                                          <p:spTgt spid="293">
                                            <p:txEl>
                                              <p:pRg st="3" end="3"/>
                                            </p:txEl>
                                          </p:spTgt>
                                        </p:tgtEl>
                                        <p:attrNameLst>
                                          <p:attrName>ppt_y</p:attrName>
                                        </p:attrNameLst>
                                      </p:cBhvr>
                                      <p:tavLst>
                                        <p:tav tm="0">
                                          <p:val>
                                            <p:strVal val="#ppt_y-1"/>
                                          </p:val>
                                        </p:tav>
                                        <p:tav tm="100000">
                                          <p:val>
                                            <p:strVal val="#ppt_y-(0.354*#ppt_w-0.172*#ppt_h)"/>
                                          </p:val>
                                        </p:tav>
                                      </p:tavLst>
                                    </p:anim>
                                    <p:anim calcmode="lin" valueType="num">
                                      <p:cBhvr>
                                        <p:cTn id="29" dur="156" decel="50000" autoRev="1" fill="hold">
                                          <p:stCondLst>
                                            <p:cond delay="455"/>
                                          </p:stCondLst>
                                        </p:cTn>
                                        <p:tgtEl>
                                          <p:spTgt spid="293">
                                            <p:txEl>
                                              <p:pRg st="3" end="3"/>
                                            </p:txEl>
                                          </p:spTgt>
                                        </p:tgtEl>
                                        <p:attrNameLst>
                                          <p:attrName>ppt_y</p:attrName>
                                        </p:attrNameLst>
                                      </p:cBhvr>
                                      <p:tavLst>
                                        <p:tav tm="0">
                                          <p:val>
                                            <p:strVal val="#ppt_y-(0.354*#ppt_w-0.172*#ppt_h)"/>
                                          </p:val>
                                        </p:tav>
                                        <p:tav tm="100000">
                                          <p:val>
                                            <p:strVal val="#ppt_y-(0.354*#ppt_w-0.172*#ppt_h)-#ppt_h/2"/>
                                          </p:val>
                                        </p:tav>
                                      </p:tavLst>
                                    </p:anim>
                                    <p:anim calcmode="lin" valueType="num">
                                      <p:cBhvr>
                                        <p:cTn id="30" dur="136" fill="hold">
                                          <p:stCondLst>
                                            <p:cond delay="864"/>
                                          </p:stCondLst>
                                        </p:cTn>
                                        <p:tgtEl>
                                          <p:spTgt spid="293">
                                            <p:txEl>
                                              <p:pRg st="3" end="3"/>
                                            </p:txEl>
                                          </p:spTgt>
                                        </p:tgtEl>
                                        <p:attrNameLst>
                                          <p:attrName>ppt_y</p:attrName>
                                        </p:attrNameLst>
                                      </p:cBhvr>
                                      <p:tavLst>
                                        <p:tav tm="0">
                                          <p:val>
                                            <p:strVal val="#ppt_y-(0.354*#ppt_w-0.172*#ppt_h)"/>
                                          </p:val>
                                        </p:tav>
                                        <p:tav tm="100000">
                                          <p:val>
                                            <p:strVal val="#ppt_y"/>
                                          </p:val>
                                        </p:tav>
                                      </p:tavLst>
                                    </p:anim>
                                  </p:childTnLst>
                                </p:cTn>
                              </p:par>
                              <p:par>
                                <p:cTn id="31" presetID="38" presetClass="entr" presetSubtype="0" accel="50000" fill="hold" nodeType="withEffect">
                                  <p:stCondLst>
                                    <p:cond delay="0"/>
                                  </p:stCondLst>
                                  <p:iterate type="lt">
                                    <p:tmPct val="50000"/>
                                  </p:iterate>
                                  <p:childTnLst>
                                    <p:set>
                                      <p:cBhvr>
                                        <p:cTn id="32" dur="1" fill="hold">
                                          <p:stCondLst>
                                            <p:cond delay="0"/>
                                          </p:stCondLst>
                                        </p:cTn>
                                        <p:tgtEl>
                                          <p:spTgt spid="293">
                                            <p:txEl>
                                              <p:pRg st="4" end="4"/>
                                            </p:txEl>
                                          </p:spTgt>
                                        </p:tgtEl>
                                        <p:attrNameLst>
                                          <p:attrName>style.visibility</p:attrName>
                                        </p:attrNameLst>
                                      </p:cBhvr>
                                      <p:to>
                                        <p:strVal val="visible"/>
                                      </p:to>
                                    </p:set>
                                    <p:set>
                                      <p:cBhvr>
                                        <p:cTn id="33" dur="455" fill="hold">
                                          <p:stCondLst>
                                            <p:cond delay="0"/>
                                          </p:stCondLst>
                                        </p:cTn>
                                        <p:tgtEl>
                                          <p:spTgt spid="293">
                                            <p:txEl>
                                              <p:pRg st="4" end="4"/>
                                            </p:txEl>
                                          </p:spTgt>
                                        </p:tgtEl>
                                        <p:attrNameLst>
                                          <p:attrName>style.rotation</p:attrName>
                                        </p:attrNameLst>
                                      </p:cBhvr>
                                      <p:to>
                                        <p:strVal val="-45.0"/>
                                      </p:to>
                                    </p:set>
                                    <p:anim calcmode="lin" valueType="num">
                                      <p:cBhvr>
                                        <p:cTn id="34" dur="455" fill="hold">
                                          <p:stCondLst>
                                            <p:cond delay="455"/>
                                          </p:stCondLst>
                                        </p:cTn>
                                        <p:tgtEl>
                                          <p:spTgt spid="293">
                                            <p:txEl>
                                              <p:pRg st="4" end="4"/>
                                            </p:txEl>
                                          </p:spTgt>
                                        </p:tgtEl>
                                        <p:attrNameLst>
                                          <p:attrName>style.rotation</p:attrName>
                                        </p:attrNameLst>
                                      </p:cBhvr>
                                      <p:tavLst>
                                        <p:tav tm="0">
                                          <p:val>
                                            <p:fltVal val="-45"/>
                                          </p:val>
                                        </p:tav>
                                        <p:tav tm="69900">
                                          <p:val>
                                            <p:fltVal val="45"/>
                                          </p:val>
                                        </p:tav>
                                        <p:tav tm="100000">
                                          <p:val>
                                            <p:fltVal val="0"/>
                                          </p:val>
                                        </p:tav>
                                      </p:tavLst>
                                    </p:anim>
                                    <p:anim calcmode="lin" valueType="num">
                                      <p:cBhvr>
                                        <p:cTn id="35" dur="455" fill="hold">
                                          <p:stCondLst>
                                            <p:cond delay="0"/>
                                          </p:stCondLst>
                                        </p:cTn>
                                        <p:tgtEl>
                                          <p:spTgt spid="293">
                                            <p:txEl>
                                              <p:pRg st="4" end="4"/>
                                            </p:txEl>
                                          </p:spTgt>
                                        </p:tgtEl>
                                        <p:attrNameLst>
                                          <p:attrName>ppt_y</p:attrName>
                                        </p:attrNameLst>
                                      </p:cBhvr>
                                      <p:tavLst>
                                        <p:tav tm="0">
                                          <p:val>
                                            <p:strVal val="#ppt_y-1"/>
                                          </p:val>
                                        </p:tav>
                                        <p:tav tm="100000">
                                          <p:val>
                                            <p:strVal val="#ppt_y-(0.354*#ppt_w-0.172*#ppt_h)"/>
                                          </p:val>
                                        </p:tav>
                                      </p:tavLst>
                                    </p:anim>
                                    <p:anim calcmode="lin" valueType="num">
                                      <p:cBhvr>
                                        <p:cTn id="36" dur="156" decel="50000" autoRev="1" fill="hold">
                                          <p:stCondLst>
                                            <p:cond delay="455"/>
                                          </p:stCondLst>
                                        </p:cTn>
                                        <p:tgtEl>
                                          <p:spTgt spid="293">
                                            <p:txEl>
                                              <p:pRg st="4" end="4"/>
                                            </p:txEl>
                                          </p:spTgt>
                                        </p:tgtEl>
                                        <p:attrNameLst>
                                          <p:attrName>ppt_y</p:attrName>
                                        </p:attrNameLst>
                                      </p:cBhvr>
                                      <p:tavLst>
                                        <p:tav tm="0">
                                          <p:val>
                                            <p:strVal val="#ppt_y-(0.354*#ppt_w-0.172*#ppt_h)"/>
                                          </p:val>
                                        </p:tav>
                                        <p:tav tm="100000">
                                          <p:val>
                                            <p:strVal val="#ppt_y-(0.354*#ppt_w-0.172*#ppt_h)-#ppt_h/2"/>
                                          </p:val>
                                        </p:tav>
                                      </p:tavLst>
                                    </p:anim>
                                    <p:anim calcmode="lin" valueType="num">
                                      <p:cBhvr>
                                        <p:cTn id="37" dur="136" fill="hold">
                                          <p:stCondLst>
                                            <p:cond delay="864"/>
                                          </p:stCondLst>
                                        </p:cTn>
                                        <p:tgtEl>
                                          <p:spTgt spid="293">
                                            <p:txEl>
                                              <p:pRg st="4" end="4"/>
                                            </p:txEl>
                                          </p:spTgt>
                                        </p:tgtEl>
                                        <p:attrNameLst>
                                          <p:attrName>ppt_y</p:attrName>
                                        </p:attrNameLst>
                                      </p:cBhvr>
                                      <p:tavLst>
                                        <p:tav tm="0">
                                          <p:val>
                                            <p:strVal val="#ppt_y-(0.354*#ppt_w-0.172*#ppt_h)"/>
                                          </p:val>
                                        </p:tav>
                                        <p:tav tm="100000">
                                          <p:val>
                                            <p:strVal val="#ppt_y"/>
                                          </p:val>
                                        </p:tav>
                                      </p:tavLst>
                                    </p:anim>
                                  </p:childTnLst>
                                </p:cTn>
                              </p:par>
                              <p:par>
                                <p:cTn id="38" presetID="38" presetClass="entr" presetSubtype="0" accel="50000" fill="hold" nodeType="withEffect">
                                  <p:stCondLst>
                                    <p:cond delay="0"/>
                                  </p:stCondLst>
                                  <p:iterate type="lt">
                                    <p:tmPct val="50000"/>
                                  </p:iterate>
                                  <p:childTnLst>
                                    <p:set>
                                      <p:cBhvr>
                                        <p:cTn id="39" dur="1" fill="hold">
                                          <p:stCondLst>
                                            <p:cond delay="0"/>
                                          </p:stCondLst>
                                        </p:cTn>
                                        <p:tgtEl>
                                          <p:spTgt spid="293">
                                            <p:txEl>
                                              <p:pRg st="5" end="5"/>
                                            </p:txEl>
                                          </p:spTgt>
                                        </p:tgtEl>
                                        <p:attrNameLst>
                                          <p:attrName>style.visibility</p:attrName>
                                        </p:attrNameLst>
                                      </p:cBhvr>
                                      <p:to>
                                        <p:strVal val="visible"/>
                                      </p:to>
                                    </p:set>
                                    <p:set>
                                      <p:cBhvr>
                                        <p:cTn id="40" dur="455" fill="hold">
                                          <p:stCondLst>
                                            <p:cond delay="0"/>
                                          </p:stCondLst>
                                        </p:cTn>
                                        <p:tgtEl>
                                          <p:spTgt spid="293">
                                            <p:txEl>
                                              <p:pRg st="5" end="5"/>
                                            </p:txEl>
                                          </p:spTgt>
                                        </p:tgtEl>
                                        <p:attrNameLst>
                                          <p:attrName>style.rotation</p:attrName>
                                        </p:attrNameLst>
                                      </p:cBhvr>
                                      <p:to>
                                        <p:strVal val="-45.0"/>
                                      </p:to>
                                    </p:set>
                                    <p:anim calcmode="lin" valueType="num">
                                      <p:cBhvr>
                                        <p:cTn id="41" dur="455" fill="hold">
                                          <p:stCondLst>
                                            <p:cond delay="455"/>
                                          </p:stCondLst>
                                        </p:cTn>
                                        <p:tgtEl>
                                          <p:spTgt spid="293">
                                            <p:txEl>
                                              <p:pRg st="5" end="5"/>
                                            </p:txEl>
                                          </p:spTgt>
                                        </p:tgtEl>
                                        <p:attrNameLst>
                                          <p:attrName>style.rotation</p:attrName>
                                        </p:attrNameLst>
                                      </p:cBhvr>
                                      <p:tavLst>
                                        <p:tav tm="0">
                                          <p:val>
                                            <p:fltVal val="-45"/>
                                          </p:val>
                                        </p:tav>
                                        <p:tav tm="69900">
                                          <p:val>
                                            <p:fltVal val="45"/>
                                          </p:val>
                                        </p:tav>
                                        <p:tav tm="100000">
                                          <p:val>
                                            <p:fltVal val="0"/>
                                          </p:val>
                                        </p:tav>
                                      </p:tavLst>
                                    </p:anim>
                                    <p:anim calcmode="lin" valueType="num">
                                      <p:cBhvr>
                                        <p:cTn id="42" dur="455" fill="hold">
                                          <p:stCondLst>
                                            <p:cond delay="0"/>
                                          </p:stCondLst>
                                        </p:cTn>
                                        <p:tgtEl>
                                          <p:spTgt spid="293">
                                            <p:txEl>
                                              <p:pRg st="5" end="5"/>
                                            </p:txEl>
                                          </p:spTgt>
                                        </p:tgtEl>
                                        <p:attrNameLst>
                                          <p:attrName>ppt_y</p:attrName>
                                        </p:attrNameLst>
                                      </p:cBhvr>
                                      <p:tavLst>
                                        <p:tav tm="0">
                                          <p:val>
                                            <p:strVal val="#ppt_y-1"/>
                                          </p:val>
                                        </p:tav>
                                        <p:tav tm="100000">
                                          <p:val>
                                            <p:strVal val="#ppt_y-(0.354*#ppt_w-0.172*#ppt_h)"/>
                                          </p:val>
                                        </p:tav>
                                      </p:tavLst>
                                    </p:anim>
                                    <p:anim calcmode="lin" valueType="num">
                                      <p:cBhvr>
                                        <p:cTn id="43" dur="156" decel="50000" autoRev="1" fill="hold">
                                          <p:stCondLst>
                                            <p:cond delay="455"/>
                                          </p:stCondLst>
                                        </p:cTn>
                                        <p:tgtEl>
                                          <p:spTgt spid="293">
                                            <p:txEl>
                                              <p:pRg st="5" end="5"/>
                                            </p:txEl>
                                          </p:spTgt>
                                        </p:tgtEl>
                                        <p:attrNameLst>
                                          <p:attrName>ppt_y</p:attrName>
                                        </p:attrNameLst>
                                      </p:cBhvr>
                                      <p:tavLst>
                                        <p:tav tm="0">
                                          <p:val>
                                            <p:strVal val="#ppt_y-(0.354*#ppt_w-0.172*#ppt_h)"/>
                                          </p:val>
                                        </p:tav>
                                        <p:tav tm="100000">
                                          <p:val>
                                            <p:strVal val="#ppt_y-(0.354*#ppt_w-0.172*#ppt_h)-#ppt_h/2"/>
                                          </p:val>
                                        </p:tav>
                                      </p:tavLst>
                                    </p:anim>
                                    <p:anim calcmode="lin" valueType="num">
                                      <p:cBhvr>
                                        <p:cTn id="44" dur="136" fill="hold">
                                          <p:stCondLst>
                                            <p:cond delay="864"/>
                                          </p:stCondLst>
                                        </p:cTn>
                                        <p:tgtEl>
                                          <p:spTgt spid="293">
                                            <p:txEl>
                                              <p:pRg st="5" end="5"/>
                                            </p:txEl>
                                          </p:spTgt>
                                        </p:tgtEl>
                                        <p:attrNameLst>
                                          <p:attrName>ppt_y</p:attrName>
                                        </p:attrNameLst>
                                      </p:cBhvr>
                                      <p:tavLst>
                                        <p:tav tm="0">
                                          <p:val>
                                            <p:strVal val="#ppt_y-(0.354*#ppt_w-0.172*#ppt_h)"/>
                                          </p:val>
                                        </p:tav>
                                        <p:tav tm="100000">
                                          <p:val>
                                            <p:strVal val="#ppt_y"/>
                                          </p:val>
                                        </p:tav>
                                      </p:tavLst>
                                    </p:anim>
                                  </p:childTnLst>
                                </p:cTn>
                              </p:par>
                              <p:par>
                                <p:cTn id="45" presetID="38" presetClass="entr" presetSubtype="0" accel="50000" fill="hold" nodeType="withEffect">
                                  <p:stCondLst>
                                    <p:cond delay="0"/>
                                  </p:stCondLst>
                                  <p:iterate type="lt">
                                    <p:tmPct val="50000"/>
                                  </p:iterate>
                                  <p:childTnLst>
                                    <p:set>
                                      <p:cBhvr>
                                        <p:cTn id="46" dur="1" fill="hold">
                                          <p:stCondLst>
                                            <p:cond delay="0"/>
                                          </p:stCondLst>
                                        </p:cTn>
                                        <p:tgtEl>
                                          <p:spTgt spid="293">
                                            <p:txEl>
                                              <p:pRg st="6" end="6"/>
                                            </p:txEl>
                                          </p:spTgt>
                                        </p:tgtEl>
                                        <p:attrNameLst>
                                          <p:attrName>style.visibility</p:attrName>
                                        </p:attrNameLst>
                                      </p:cBhvr>
                                      <p:to>
                                        <p:strVal val="visible"/>
                                      </p:to>
                                    </p:set>
                                    <p:set>
                                      <p:cBhvr>
                                        <p:cTn id="47" dur="455" fill="hold">
                                          <p:stCondLst>
                                            <p:cond delay="0"/>
                                          </p:stCondLst>
                                        </p:cTn>
                                        <p:tgtEl>
                                          <p:spTgt spid="293">
                                            <p:txEl>
                                              <p:pRg st="6" end="6"/>
                                            </p:txEl>
                                          </p:spTgt>
                                        </p:tgtEl>
                                        <p:attrNameLst>
                                          <p:attrName>style.rotation</p:attrName>
                                        </p:attrNameLst>
                                      </p:cBhvr>
                                      <p:to>
                                        <p:strVal val="-45.0"/>
                                      </p:to>
                                    </p:set>
                                    <p:anim calcmode="lin" valueType="num">
                                      <p:cBhvr>
                                        <p:cTn id="48" dur="455" fill="hold">
                                          <p:stCondLst>
                                            <p:cond delay="455"/>
                                          </p:stCondLst>
                                        </p:cTn>
                                        <p:tgtEl>
                                          <p:spTgt spid="293">
                                            <p:txEl>
                                              <p:pRg st="6" end="6"/>
                                            </p:txEl>
                                          </p:spTgt>
                                        </p:tgtEl>
                                        <p:attrNameLst>
                                          <p:attrName>style.rotation</p:attrName>
                                        </p:attrNameLst>
                                      </p:cBhvr>
                                      <p:tavLst>
                                        <p:tav tm="0">
                                          <p:val>
                                            <p:fltVal val="-45"/>
                                          </p:val>
                                        </p:tav>
                                        <p:tav tm="69900">
                                          <p:val>
                                            <p:fltVal val="45"/>
                                          </p:val>
                                        </p:tav>
                                        <p:tav tm="100000">
                                          <p:val>
                                            <p:fltVal val="0"/>
                                          </p:val>
                                        </p:tav>
                                      </p:tavLst>
                                    </p:anim>
                                    <p:anim calcmode="lin" valueType="num">
                                      <p:cBhvr>
                                        <p:cTn id="49" dur="455" fill="hold">
                                          <p:stCondLst>
                                            <p:cond delay="0"/>
                                          </p:stCondLst>
                                        </p:cTn>
                                        <p:tgtEl>
                                          <p:spTgt spid="293">
                                            <p:txEl>
                                              <p:pRg st="6" end="6"/>
                                            </p:txEl>
                                          </p:spTgt>
                                        </p:tgtEl>
                                        <p:attrNameLst>
                                          <p:attrName>ppt_y</p:attrName>
                                        </p:attrNameLst>
                                      </p:cBhvr>
                                      <p:tavLst>
                                        <p:tav tm="0">
                                          <p:val>
                                            <p:strVal val="#ppt_y-1"/>
                                          </p:val>
                                        </p:tav>
                                        <p:tav tm="100000">
                                          <p:val>
                                            <p:strVal val="#ppt_y-(0.354*#ppt_w-0.172*#ppt_h)"/>
                                          </p:val>
                                        </p:tav>
                                      </p:tavLst>
                                    </p:anim>
                                    <p:anim calcmode="lin" valueType="num">
                                      <p:cBhvr>
                                        <p:cTn id="50" dur="156" decel="50000" autoRev="1" fill="hold">
                                          <p:stCondLst>
                                            <p:cond delay="455"/>
                                          </p:stCondLst>
                                        </p:cTn>
                                        <p:tgtEl>
                                          <p:spTgt spid="293">
                                            <p:txEl>
                                              <p:pRg st="6" end="6"/>
                                            </p:txEl>
                                          </p:spTgt>
                                        </p:tgtEl>
                                        <p:attrNameLst>
                                          <p:attrName>ppt_y</p:attrName>
                                        </p:attrNameLst>
                                      </p:cBhvr>
                                      <p:tavLst>
                                        <p:tav tm="0">
                                          <p:val>
                                            <p:strVal val="#ppt_y-(0.354*#ppt_w-0.172*#ppt_h)"/>
                                          </p:val>
                                        </p:tav>
                                        <p:tav tm="100000">
                                          <p:val>
                                            <p:strVal val="#ppt_y-(0.354*#ppt_w-0.172*#ppt_h)-#ppt_h/2"/>
                                          </p:val>
                                        </p:tav>
                                      </p:tavLst>
                                    </p:anim>
                                    <p:anim calcmode="lin" valueType="num">
                                      <p:cBhvr>
                                        <p:cTn id="51" dur="136" fill="hold">
                                          <p:stCondLst>
                                            <p:cond delay="864"/>
                                          </p:stCondLst>
                                        </p:cTn>
                                        <p:tgtEl>
                                          <p:spTgt spid="293">
                                            <p:txEl>
                                              <p:pRg st="6" end="6"/>
                                            </p:txEl>
                                          </p:spTgt>
                                        </p:tgtEl>
                                        <p:attrNameLst>
                                          <p:attrName>ppt_y</p:attrName>
                                        </p:attrNameLst>
                                      </p:cBhvr>
                                      <p:tavLst>
                                        <p:tav tm="0">
                                          <p:val>
                                            <p:strVal val="#ppt_y-(0.354*#ppt_w-0.172*#ppt_h)"/>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3" presetClass="exit" presetSubtype="10" fill="hold" nodeType="clickEffect">
                                  <p:stCondLst>
                                    <p:cond delay="0"/>
                                  </p:stCondLst>
                                  <p:childTnLst>
                                    <p:animEffect transition="out" filter="blinds(horizontal)">
                                      <p:cBhvr>
                                        <p:cTn id="55" dur="500"/>
                                        <p:tgtEl>
                                          <p:spTgt spid="295"/>
                                        </p:tgtEl>
                                      </p:cBhvr>
                                    </p:animEffect>
                                    <p:set>
                                      <p:cBhvr>
                                        <p:cTn id="56" dur="1" fill="hold">
                                          <p:stCondLst>
                                            <p:cond delay="499"/>
                                          </p:stCondLst>
                                        </p:cTn>
                                        <p:tgtEl>
                                          <p:spTgt spid="295"/>
                                        </p:tgtEl>
                                        <p:attrNameLst>
                                          <p:attrName>style.visibility</p:attrName>
                                        </p:attrNameLst>
                                      </p:cBhvr>
                                      <p:to>
                                        <p:strVal val="hidden"/>
                                      </p:to>
                                    </p:set>
                                  </p:childTnLst>
                                </p:cTn>
                              </p:par>
                              <p:par>
                                <p:cTn id="57" presetID="21" presetClass="entr" presetSubtype="1" fill="hold" nodeType="with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wheel(1)">
                                      <p:cBhvr>
                                        <p:cTn id="59"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98" name="Οι συμβολοσειρές στην Python είναι πολύ ευέλικτες, αλλά αν προσπαθήσουμε να δημιουργήσουμε μια συμβολοσειρά που καταλαμβάνει πολλές γραμμές, θα βρεθούμε πρόσωπο με πρόσωπο με ένα SyntaxError. Η Python προσφέρει μια λύση: συμβλοσειρές πολλαπλών γραμμών. Χ"/>
          <p:cNvSpPr txBox="1">
            <a:spLocks noGrp="1"/>
          </p:cNvSpPr>
          <p:nvPr>
            <p:ph type="body" idx="1"/>
          </p:nvPr>
        </p:nvSpPr>
        <p:spPr>
          <a:prstGeom prst="rect">
            <a:avLst/>
          </a:prstGeom>
        </p:spPr>
        <p:txBody>
          <a:bodyPr/>
          <a:lstStyle/>
          <a:p>
            <a:pPr marL="0" indent="0" defTabSz="759459">
              <a:spcBef>
                <a:spcPts val="3100"/>
              </a:spcBef>
              <a:buClrTx/>
              <a:buSzTx/>
              <a:buFontTx/>
              <a:buNone/>
              <a:defRPr sz="4600"/>
            </a:pPr>
            <a:r>
              <a:t>Οι συμβολοσειρές στην Python είναι πολύ ευέλικτες, αλλά αν προσπαθήσουμε να δημιουργήσουμε μια συμβολοσειρά που καταλαμβάνει πολλές γραμμές, θα βρεθούμε πρόσωπο με πρόσωπο με ένα </a:t>
            </a:r>
            <a:r>
              <a:rPr>
                <a:solidFill>
                  <a:srgbClr val="AA1728"/>
                </a:solidFill>
              </a:rPr>
              <a:t>SyntaxError</a:t>
            </a:r>
            <a:r>
              <a:t>. Η Python προσφέρει μια λύση: συμβλοσειρές πολλαπλών γραμμών. Χρησιμοποιώντας τρία εισαγωγικά (“”” ή’’') αντί για ένα, λέμε στο πρόγραμμα ότι η συμβολοσειρά δεν τελειώνει μέχρι το επόμενο τριπλό απόσπασμα. Αυτή η μέθοδος είναι χρήσιμη εάν η συμβολοσειρά που ορίζεται περιέχει πολλά εισαγωγικά και θέλουμε να είμαστε σίγουροι ότι δεν θα το κλείσουμε πρόωρα.</a:t>
            </a:r>
          </a:p>
          <a:p>
            <a:pPr marL="0" indent="0" defTabSz="759459">
              <a:spcBef>
                <a:spcPts val="3100"/>
              </a:spcBef>
              <a:buClrTx/>
              <a:buSzTx/>
              <a:buFontTx/>
              <a:buNone/>
              <a:defRPr sz="4600"/>
            </a:pPr>
            <a:r>
              <a:t>Εάν σε μια συμβολοσειρά πολλαπλών γραμμών δεν έχει εκχωρηθεί μεταβλητή ή χρησιμοποιείται σε μια παράσταση, αντιμετωπίζεται ως σχόλιο.</a:t>
            </a:r>
          </a:p>
        </p:txBody>
      </p:sp>
      <p:sp>
        <p:nvSpPr>
          <p:cNvPr id="299"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36</a:t>
            </a:fld>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LEARN PYTHON: SYNTAX"/>
          <p:cNvSpPr txBox="1">
            <a:spLocks noGrp="1"/>
          </p:cNvSpPr>
          <p:nvPr>
            <p:ph type="title"/>
          </p:nvPr>
        </p:nvSpPr>
        <p:spPr>
          <a:prstGeom prst="rect">
            <a:avLst/>
          </a:prstGeom>
        </p:spPr>
        <p:txBody>
          <a:bodyPr/>
          <a:lstStyle/>
          <a:p>
            <a:r>
              <a:t>LEARN PYTHON: SYNTAX</a:t>
            </a:r>
          </a:p>
        </p:txBody>
      </p:sp>
      <p:sp>
        <p:nvSpPr>
          <p:cNvPr id="302" name="Οδηγίες (01. Syntax / 14. Multi-line Strings.py)…"/>
          <p:cNvSpPr txBox="1">
            <a:spLocks noGrp="1"/>
          </p:cNvSpPr>
          <p:nvPr>
            <p:ph type="body" sz="half" idx="1"/>
          </p:nvPr>
        </p:nvSpPr>
        <p:spPr>
          <a:xfrm>
            <a:off x="952500" y="3797300"/>
            <a:ext cx="13312717" cy="8928100"/>
          </a:xfrm>
          <a:prstGeom prst="rect">
            <a:avLst/>
          </a:prstGeom>
        </p:spPr>
        <p:txBody>
          <a:bodyPr/>
          <a:lstStyle/>
          <a:p>
            <a:pPr marL="0" indent="0">
              <a:buClr>
                <a:srgbClr val="000000"/>
              </a:buClr>
              <a:buSzPct val="60000"/>
              <a:buNone/>
              <a:defRPr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14. Multi-line </a:t>
            </a:r>
            <a:r>
              <a:rPr dirty="0" err="1"/>
              <a:t>Strings.py</a:t>
            </a:r>
            <a:r>
              <a:rPr dirty="0"/>
              <a:t>)</a:t>
            </a:r>
          </a:p>
          <a:p>
            <a:pPr marL="469900" indent="-469900">
              <a:buClr>
                <a:srgbClr val="000000"/>
              </a:buClr>
              <a:buSzPct val="100000"/>
              <a:buFontTx/>
              <a:buChar char="✓"/>
              <a:defRPr>
                <a:latin typeface="Avenir Next Regular"/>
                <a:ea typeface="Avenir Next Regular"/>
                <a:cs typeface="Avenir Next Regular"/>
                <a:sym typeface="Avenir Next Regular"/>
              </a:defRPr>
            </a:pPr>
            <a:r>
              <a:rPr dirty="0" err="1"/>
              <a:t>Εκχωρήστε</a:t>
            </a:r>
            <a:r>
              <a:rPr dirty="0"/>
              <a:t> </a:t>
            </a:r>
            <a:r>
              <a:rPr dirty="0" err="1"/>
              <a:t>τo</a:t>
            </a:r>
            <a:r>
              <a:rPr dirty="0"/>
              <a:t> πα</a:t>
            </a:r>
            <a:r>
              <a:rPr dirty="0" err="1"/>
              <a:t>ρ</a:t>
            </a:r>
            <a:r>
              <a:rPr dirty="0"/>
              <a:t>α</a:t>
            </a:r>
            <a:r>
              <a:rPr dirty="0" err="1"/>
              <a:t>κάτω</a:t>
            </a:r>
            <a:r>
              <a:rPr dirty="0"/>
              <a:t> </a:t>
            </a:r>
            <a:r>
              <a:rPr dirty="0" err="1"/>
              <a:t>κείμενο</a:t>
            </a:r>
            <a:endParaRPr dirty="0"/>
          </a:p>
          <a:p>
            <a:pPr marL="0" indent="0">
              <a:buClrTx/>
              <a:buSzTx/>
              <a:buFontTx/>
              <a:buNone/>
              <a:defRPr>
                <a:solidFill>
                  <a:schemeClr val="accent6">
                    <a:hueOff val="36663"/>
                    <a:satOff val="1899"/>
                    <a:lumOff val="-23748"/>
                  </a:schemeClr>
                </a:solidFill>
                <a:latin typeface="Avenir Next Regular"/>
                <a:ea typeface="Avenir Next Regular"/>
                <a:cs typeface="Avenir Next Regular"/>
                <a:sym typeface="Avenir Next Regular"/>
              </a:defRPr>
            </a:pPr>
            <a:r>
              <a:rPr dirty="0" err="1"/>
              <a:t>Filoxenia</a:t>
            </a:r>
            <a:endParaRPr dirty="0"/>
          </a:p>
          <a:p>
            <a:pPr marL="0" indent="0">
              <a:buClrTx/>
              <a:buSzTx/>
              <a:buFontTx/>
              <a:buNone/>
              <a:defRPr>
                <a:solidFill>
                  <a:schemeClr val="accent6">
                    <a:hueOff val="36663"/>
                    <a:satOff val="1899"/>
                    <a:lumOff val="-23748"/>
                  </a:schemeClr>
                </a:solidFill>
                <a:latin typeface="Avenir Next Regular"/>
                <a:ea typeface="Avenir Next Regular"/>
                <a:cs typeface="Avenir Next Regular"/>
                <a:sym typeface="Avenir Next Regular"/>
              </a:defRPr>
            </a:pPr>
            <a:r>
              <a:rPr dirty="0"/>
              <a:t>We're sure you've heard about how remarkably hospitable people Greeks are. But did you know that this hospitality traces all the way back to ancient Greece? …</a:t>
            </a:r>
          </a:p>
          <a:p>
            <a:pPr marL="0" indent="0">
              <a:buClrTx/>
              <a:buSzTx/>
              <a:buFontTx/>
              <a:buNone/>
              <a:defRPr>
                <a:latin typeface="Avenir Next Regular"/>
                <a:ea typeface="Avenir Next Regular"/>
                <a:cs typeface="Avenir Next Regular"/>
                <a:sym typeface="Avenir Next Regular"/>
              </a:defRPr>
            </a:pPr>
            <a:r>
              <a:rPr dirty="0" err="1"/>
              <a:t>Στην</a:t>
            </a:r>
            <a:r>
              <a:rPr dirty="0"/>
              <a:t> </a:t>
            </a:r>
            <a:r>
              <a:rPr dirty="0" err="1"/>
              <a:t>μετ</a:t>
            </a:r>
            <a:r>
              <a:rPr dirty="0"/>
              <a:t>αβ</a:t>
            </a:r>
            <a:r>
              <a:rPr dirty="0" err="1"/>
              <a:t>λητή</a:t>
            </a:r>
            <a:r>
              <a:rPr dirty="0"/>
              <a:t>:  </a:t>
            </a:r>
            <a:r>
              <a:rPr b="1" dirty="0" err="1"/>
              <a:t>to_you</a:t>
            </a:r>
            <a:endParaRPr b="1" dirty="0"/>
          </a:p>
          <a:p>
            <a:pPr marL="228600" indent="-228600">
              <a:buClr>
                <a:srgbClr val="000000"/>
              </a:buClr>
              <a:buSzPct val="100000"/>
              <a:buFontTx/>
              <a:buChar char="✓"/>
              <a:defRPr>
                <a:latin typeface="Avenir Next Regular"/>
                <a:ea typeface="Avenir Next Regular"/>
                <a:cs typeface="Avenir Next Regular"/>
                <a:sym typeface="Avenir Next Regular"/>
              </a:defRPr>
            </a:pPr>
            <a:r>
              <a:rPr dirty="0" err="1"/>
              <a:t>Εκτυ</a:t>
            </a:r>
            <a:r>
              <a:rPr dirty="0"/>
              <a:t>π</a:t>
            </a:r>
            <a:r>
              <a:rPr dirty="0" err="1"/>
              <a:t>ώστε</a:t>
            </a:r>
            <a:r>
              <a:rPr dirty="0"/>
              <a:t> </a:t>
            </a:r>
            <a:r>
              <a:rPr dirty="0" err="1"/>
              <a:t>κ</a:t>
            </a:r>
            <a:r>
              <a:rPr dirty="0"/>
              <a:t>α</a:t>
            </a:r>
            <a:r>
              <a:rPr dirty="0" err="1"/>
              <a:t>ι</a:t>
            </a:r>
            <a:r>
              <a:rPr dirty="0"/>
              <a:t> </a:t>
            </a:r>
            <a:r>
              <a:rPr dirty="0" err="1"/>
              <a:t>εκτελέστε</a:t>
            </a:r>
            <a:r>
              <a:rPr dirty="0"/>
              <a:t> </a:t>
            </a:r>
            <a:r>
              <a:rPr dirty="0" err="1"/>
              <a:t>την</a:t>
            </a:r>
            <a:r>
              <a:rPr dirty="0"/>
              <a:t> </a:t>
            </a:r>
            <a:r>
              <a:rPr dirty="0" err="1"/>
              <a:t>γι</a:t>
            </a:r>
            <a:r>
              <a:rPr dirty="0"/>
              <a:t>α </a:t>
            </a:r>
            <a:r>
              <a:rPr dirty="0" err="1"/>
              <a:t>ν</a:t>
            </a:r>
            <a:r>
              <a:rPr dirty="0"/>
              <a:t>α </a:t>
            </a:r>
            <a:r>
              <a:rPr dirty="0" err="1"/>
              <a:t>δείτε</a:t>
            </a:r>
            <a:r>
              <a:rPr dirty="0"/>
              <a:t> </a:t>
            </a:r>
            <a:r>
              <a:rPr dirty="0" err="1"/>
              <a:t>το</a:t>
            </a:r>
            <a:r>
              <a:rPr dirty="0"/>
              <a:t> απ</a:t>
            </a:r>
            <a:r>
              <a:rPr dirty="0" err="1"/>
              <a:t>οτέλεσμ</a:t>
            </a:r>
            <a:r>
              <a:rPr dirty="0"/>
              <a:t>α </a:t>
            </a:r>
            <a:r>
              <a:rPr dirty="0" err="1"/>
              <a:t>στο</a:t>
            </a:r>
            <a:r>
              <a:rPr dirty="0"/>
              <a:t> </a:t>
            </a:r>
            <a:r>
              <a:rPr dirty="0" err="1"/>
              <a:t>τερμ</a:t>
            </a:r>
            <a:r>
              <a:rPr dirty="0"/>
              <a:t>α</a:t>
            </a:r>
            <a:r>
              <a:rPr dirty="0" err="1"/>
              <a:t>τικό</a:t>
            </a:r>
            <a:endParaRPr dirty="0"/>
          </a:p>
        </p:txBody>
      </p:sp>
      <p:sp>
        <p:nvSpPr>
          <p:cNvPr id="303"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37</a:t>
            </a:fld>
            <a:endParaRPr/>
          </a:p>
        </p:txBody>
      </p:sp>
      <p:pic>
        <p:nvPicPr>
          <p:cNvPr id="304"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6" name="Picture 2">
            <a:extLst>
              <a:ext uri="{FF2B5EF4-FFF2-40B4-BE49-F238E27FC236}">
                <a16:creationId xmlns:a16="http://schemas.microsoft.com/office/drawing/2014/main" id="{04B04E4E-E659-9843-AA6F-3BC7A25E2B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304"/>
                                        </p:tgtEl>
                                        <p:attrNameLst>
                                          <p:attrName>style.visibility</p:attrName>
                                        </p:attrNameLst>
                                      </p:cBhvr>
                                      <p:to>
                                        <p:strVal val="visible"/>
                                      </p:to>
                                    </p:set>
                                    <p:animScale>
                                      <p:cBhvr>
                                        <p:cTn id="7" dur="1000" decel="50000" fill="hold">
                                          <p:stCondLst>
                                            <p:cond delay="0"/>
                                          </p:stCondLst>
                                        </p:cTn>
                                        <p:tgtEl>
                                          <p:spTgt spid="30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04"/>
                                        </p:tgtEl>
                                        <p:attrNameLst>
                                          <p:attrName>ppt_x</p:attrName>
                                          <p:attrName>ppt_y</p:attrName>
                                        </p:attrNameLst>
                                      </p:cBhvr>
                                    </p:animMotion>
                                    <p:animEffect transition="in" filter="fade">
                                      <p:cBhvr>
                                        <p:cTn id="9" dur="1000"/>
                                        <p:tgtEl>
                                          <p:spTgt spid="304"/>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302">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302">
                                            <p:txEl>
                                              <p:pRg st="1" end="1"/>
                                            </p:txEl>
                                          </p:spTgt>
                                        </p:tgtEl>
                                        <p:attrNameLst>
                                          <p:attrName>ppt_w</p:attrName>
                                        </p:attrNameLst>
                                      </p:cBhvr>
                                    </p:anim>
                                    <p:anim by="(#ppt_w*0.50)" calcmode="lin" valueType="num">
                                      <p:cBhvr>
                                        <p:cTn id="13" dur="500" decel="50000" autoRev="1" fill="hold">
                                          <p:stCondLst>
                                            <p:cond delay="0"/>
                                          </p:stCondLst>
                                        </p:cTn>
                                        <p:tgtEl>
                                          <p:spTgt spid="302">
                                            <p:txEl>
                                              <p:pRg st="1" end="1"/>
                                            </p:txEl>
                                          </p:spTgt>
                                        </p:tgtEl>
                                        <p:attrNameLst>
                                          <p:attrName>ppt_x</p:attrName>
                                        </p:attrNameLst>
                                      </p:cBhvr>
                                    </p:anim>
                                    <p:anim from="(-#ppt_h/2)" to="(#ppt_y)" calcmode="lin" valueType="num">
                                      <p:cBhvr>
                                        <p:cTn id="14" dur="1000" fill="hold">
                                          <p:stCondLst>
                                            <p:cond delay="0"/>
                                          </p:stCondLst>
                                        </p:cTn>
                                        <p:tgtEl>
                                          <p:spTgt spid="302">
                                            <p:txEl>
                                              <p:pRg st="1" end="1"/>
                                            </p:txEl>
                                          </p:spTgt>
                                        </p:tgtEl>
                                        <p:attrNameLst>
                                          <p:attrName>ppt_y</p:attrName>
                                        </p:attrNameLst>
                                      </p:cBhvr>
                                    </p:anim>
                                    <p:animRot by="21600000">
                                      <p:cBhvr>
                                        <p:cTn id="15" dur="1000" fill="hold">
                                          <p:stCondLst>
                                            <p:cond delay="0"/>
                                          </p:stCondLst>
                                        </p:cTn>
                                        <p:tgtEl>
                                          <p:spTgt spid="302">
                                            <p:txEl>
                                              <p:pRg st="1" end="1"/>
                                            </p:txEl>
                                          </p:spTgt>
                                        </p:tgtEl>
                                        <p:attrNameLst>
                                          <p:attrName>r</p:attrName>
                                        </p:attrNameLst>
                                      </p:cBhvr>
                                    </p:animRot>
                                  </p:childTnLst>
                                </p:cTn>
                              </p:par>
                              <p:par>
                                <p:cTn id="16" presetID="56" presetClass="entr" presetSubtype="0" fill="hold" nodeType="withEffect">
                                  <p:stCondLst>
                                    <p:cond delay="0"/>
                                  </p:stCondLst>
                                  <p:iterate type="lt">
                                    <p:tmPct val="10000"/>
                                  </p:iterate>
                                  <p:childTnLst>
                                    <p:set>
                                      <p:cBhvr>
                                        <p:cTn id="17" dur="1" fill="hold">
                                          <p:stCondLst>
                                            <p:cond delay="0"/>
                                          </p:stCondLst>
                                        </p:cTn>
                                        <p:tgtEl>
                                          <p:spTgt spid="302">
                                            <p:txEl>
                                              <p:pRg st="2" end="2"/>
                                            </p:txEl>
                                          </p:spTgt>
                                        </p:tgtEl>
                                        <p:attrNameLst>
                                          <p:attrName>style.visibility</p:attrName>
                                        </p:attrNameLst>
                                      </p:cBhvr>
                                      <p:to>
                                        <p:strVal val="visible"/>
                                      </p:to>
                                    </p:set>
                                    <p:anim by="(-#ppt_w*2)" calcmode="lin" valueType="num">
                                      <p:cBhvr rctx="PPT">
                                        <p:cTn id="18" dur="500" autoRev="1" fill="hold">
                                          <p:stCondLst>
                                            <p:cond delay="0"/>
                                          </p:stCondLst>
                                        </p:cTn>
                                        <p:tgtEl>
                                          <p:spTgt spid="302">
                                            <p:txEl>
                                              <p:pRg st="2" end="2"/>
                                            </p:txEl>
                                          </p:spTgt>
                                        </p:tgtEl>
                                        <p:attrNameLst>
                                          <p:attrName>ppt_w</p:attrName>
                                        </p:attrNameLst>
                                      </p:cBhvr>
                                    </p:anim>
                                    <p:anim by="(#ppt_w*0.50)" calcmode="lin" valueType="num">
                                      <p:cBhvr>
                                        <p:cTn id="19" dur="500" decel="50000" autoRev="1" fill="hold">
                                          <p:stCondLst>
                                            <p:cond delay="0"/>
                                          </p:stCondLst>
                                        </p:cTn>
                                        <p:tgtEl>
                                          <p:spTgt spid="302">
                                            <p:txEl>
                                              <p:pRg st="2" end="2"/>
                                            </p:txEl>
                                          </p:spTgt>
                                        </p:tgtEl>
                                        <p:attrNameLst>
                                          <p:attrName>ppt_x</p:attrName>
                                        </p:attrNameLst>
                                      </p:cBhvr>
                                    </p:anim>
                                    <p:anim from="(-#ppt_h/2)" to="(#ppt_y)" calcmode="lin" valueType="num">
                                      <p:cBhvr>
                                        <p:cTn id="20" dur="1000" fill="hold">
                                          <p:stCondLst>
                                            <p:cond delay="0"/>
                                          </p:stCondLst>
                                        </p:cTn>
                                        <p:tgtEl>
                                          <p:spTgt spid="302">
                                            <p:txEl>
                                              <p:pRg st="2" end="2"/>
                                            </p:txEl>
                                          </p:spTgt>
                                        </p:tgtEl>
                                        <p:attrNameLst>
                                          <p:attrName>ppt_y</p:attrName>
                                        </p:attrNameLst>
                                      </p:cBhvr>
                                    </p:anim>
                                    <p:animRot by="21600000">
                                      <p:cBhvr>
                                        <p:cTn id="21" dur="1000" fill="hold">
                                          <p:stCondLst>
                                            <p:cond delay="0"/>
                                          </p:stCondLst>
                                        </p:cTn>
                                        <p:tgtEl>
                                          <p:spTgt spid="302">
                                            <p:txEl>
                                              <p:pRg st="2" end="2"/>
                                            </p:txEl>
                                          </p:spTgt>
                                        </p:tgtEl>
                                        <p:attrNameLst>
                                          <p:attrName>r</p:attrName>
                                        </p:attrNameLst>
                                      </p:cBhvr>
                                    </p:animRot>
                                  </p:childTnLst>
                                </p:cTn>
                              </p:par>
                              <p:par>
                                <p:cTn id="22" presetID="56" presetClass="entr" presetSubtype="0" fill="hold" nodeType="withEffect">
                                  <p:stCondLst>
                                    <p:cond delay="0"/>
                                  </p:stCondLst>
                                  <p:iterate type="lt">
                                    <p:tmPct val="10000"/>
                                  </p:iterate>
                                  <p:childTnLst>
                                    <p:set>
                                      <p:cBhvr>
                                        <p:cTn id="23" dur="1" fill="hold">
                                          <p:stCondLst>
                                            <p:cond delay="0"/>
                                          </p:stCondLst>
                                        </p:cTn>
                                        <p:tgtEl>
                                          <p:spTgt spid="302">
                                            <p:txEl>
                                              <p:pRg st="3" end="3"/>
                                            </p:txEl>
                                          </p:spTgt>
                                        </p:tgtEl>
                                        <p:attrNameLst>
                                          <p:attrName>style.visibility</p:attrName>
                                        </p:attrNameLst>
                                      </p:cBhvr>
                                      <p:to>
                                        <p:strVal val="visible"/>
                                      </p:to>
                                    </p:set>
                                    <p:anim by="(-#ppt_w*2)" calcmode="lin" valueType="num">
                                      <p:cBhvr rctx="PPT">
                                        <p:cTn id="24" dur="500" autoRev="1" fill="hold">
                                          <p:stCondLst>
                                            <p:cond delay="0"/>
                                          </p:stCondLst>
                                        </p:cTn>
                                        <p:tgtEl>
                                          <p:spTgt spid="302">
                                            <p:txEl>
                                              <p:pRg st="3" end="3"/>
                                            </p:txEl>
                                          </p:spTgt>
                                        </p:tgtEl>
                                        <p:attrNameLst>
                                          <p:attrName>ppt_w</p:attrName>
                                        </p:attrNameLst>
                                      </p:cBhvr>
                                    </p:anim>
                                    <p:anim by="(#ppt_w*0.50)" calcmode="lin" valueType="num">
                                      <p:cBhvr>
                                        <p:cTn id="25" dur="500" decel="50000" autoRev="1" fill="hold">
                                          <p:stCondLst>
                                            <p:cond delay="0"/>
                                          </p:stCondLst>
                                        </p:cTn>
                                        <p:tgtEl>
                                          <p:spTgt spid="302">
                                            <p:txEl>
                                              <p:pRg st="3" end="3"/>
                                            </p:txEl>
                                          </p:spTgt>
                                        </p:tgtEl>
                                        <p:attrNameLst>
                                          <p:attrName>ppt_x</p:attrName>
                                        </p:attrNameLst>
                                      </p:cBhvr>
                                    </p:anim>
                                    <p:anim from="(-#ppt_h/2)" to="(#ppt_y)" calcmode="lin" valueType="num">
                                      <p:cBhvr>
                                        <p:cTn id="26" dur="1000" fill="hold">
                                          <p:stCondLst>
                                            <p:cond delay="0"/>
                                          </p:stCondLst>
                                        </p:cTn>
                                        <p:tgtEl>
                                          <p:spTgt spid="302">
                                            <p:txEl>
                                              <p:pRg st="3" end="3"/>
                                            </p:txEl>
                                          </p:spTgt>
                                        </p:tgtEl>
                                        <p:attrNameLst>
                                          <p:attrName>ppt_y</p:attrName>
                                        </p:attrNameLst>
                                      </p:cBhvr>
                                    </p:anim>
                                    <p:animRot by="21600000">
                                      <p:cBhvr>
                                        <p:cTn id="27" dur="1000" fill="hold">
                                          <p:stCondLst>
                                            <p:cond delay="0"/>
                                          </p:stCondLst>
                                        </p:cTn>
                                        <p:tgtEl>
                                          <p:spTgt spid="302">
                                            <p:txEl>
                                              <p:pRg st="3" end="3"/>
                                            </p:txEl>
                                          </p:spTgt>
                                        </p:tgtEl>
                                        <p:attrNameLst>
                                          <p:attrName>r</p:attrName>
                                        </p:attrNameLst>
                                      </p:cBhvr>
                                    </p:animRot>
                                  </p:childTnLst>
                                </p:cTn>
                              </p:par>
                            </p:childTnLst>
                          </p:cTn>
                        </p:par>
                        <p:par>
                          <p:cTn id="28" fill="hold">
                            <p:stCondLst>
                              <p:cond delay="14100"/>
                            </p:stCondLst>
                            <p:childTnLst>
                              <p:par>
                                <p:cTn id="29" presetID="56" presetClass="entr" presetSubtype="0" fill="hold" nodeType="afterEffect">
                                  <p:stCondLst>
                                    <p:cond delay="0"/>
                                  </p:stCondLst>
                                  <p:iterate type="lt">
                                    <p:tmPct val="10000"/>
                                  </p:iterate>
                                  <p:childTnLst>
                                    <p:set>
                                      <p:cBhvr>
                                        <p:cTn id="30" dur="1" fill="hold">
                                          <p:stCondLst>
                                            <p:cond delay="0"/>
                                          </p:stCondLst>
                                        </p:cTn>
                                        <p:tgtEl>
                                          <p:spTgt spid="302">
                                            <p:txEl>
                                              <p:pRg st="4" end="4"/>
                                            </p:txEl>
                                          </p:spTgt>
                                        </p:tgtEl>
                                        <p:attrNameLst>
                                          <p:attrName>style.visibility</p:attrName>
                                        </p:attrNameLst>
                                      </p:cBhvr>
                                      <p:to>
                                        <p:strVal val="visible"/>
                                      </p:to>
                                    </p:set>
                                    <p:anim by="(-#ppt_w*2)" calcmode="lin" valueType="num">
                                      <p:cBhvr rctx="PPT">
                                        <p:cTn id="31" dur="500" autoRev="1" fill="hold">
                                          <p:stCondLst>
                                            <p:cond delay="0"/>
                                          </p:stCondLst>
                                        </p:cTn>
                                        <p:tgtEl>
                                          <p:spTgt spid="302">
                                            <p:txEl>
                                              <p:pRg st="4" end="4"/>
                                            </p:txEl>
                                          </p:spTgt>
                                        </p:tgtEl>
                                        <p:attrNameLst>
                                          <p:attrName>ppt_w</p:attrName>
                                        </p:attrNameLst>
                                      </p:cBhvr>
                                    </p:anim>
                                    <p:anim by="(#ppt_w*0.50)" calcmode="lin" valueType="num">
                                      <p:cBhvr>
                                        <p:cTn id="32" dur="500" decel="50000" autoRev="1" fill="hold">
                                          <p:stCondLst>
                                            <p:cond delay="0"/>
                                          </p:stCondLst>
                                        </p:cTn>
                                        <p:tgtEl>
                                          <p:spTgt spid="302">
                                            <p:txEl>
                                              <p:pRg st="4" end="4"/>
                                            </p:txEl>
                                          </p:spTgt>
                                        </p:tgtEl>
                                        <p:attrNameLst>
                                          <p:attrName>ppt_x</p:attrName>
                                        </p:attrNameLst>
                                      </p:cBhvr>
                                    </p:anim>
                                    <p:anim from="(-#ppt_h/2)" to="(#ppt_y)" calcmode="lin" valueType="num">
                                      <p:cBhvr>
                                        <p:cTn id="33" dur="1000" fill="hold">
                                          <p:stCondLst>
                                            <p:cond delay="0"/>
                                          </p:stCondLst>
                                        </p:cTn>
                                        <p:tgtEl>
                                          <p:spTgt spid="302">
                                            <p:txEl>
                                              <p:pRg st="4" end="4"/>
                                            </p:txEl>
                                          </p:spTgt>
                                        </p:tgtEl>
                                        <p:attrNameLst>
                                          <p:attrName>ppt_y</p:attrName>
                                        </p:attrNameLst>
                                      </p:cBhvr>
                                    </p:anim>
                                    <p:animRot by="21600000">
                                      <p:cBhvr>
                                        <p:cTn id="34" dur="1000" fill="hold">
                                          <p:stCondLst>
                                            <p:cond delay="0"/>
                                          </p:stCondLst>
                                        </p:cTn>
                                        <p:tgtEl>
                                          <p:spTgt spid="302">
                                            <p:txEl>
                                              <p:pRg st="4" end="4"/>
                                            </p:txEl>
                                          </p:spTgt>
                                        </p:tgtEl>
                                        <p:attrNameLst>
                                          <p:attrName>r</p:attrName>
                                        </p:attrNameLst>
                                      </p:cBhvr>
                                    </p:animRot>
                                  </p:childTnLst>
                                </p:cTn>
                              </p:par>
                            </p:childTnLst>
                          </p:cTn>
                        </p:par>
                      </p:childTnLst>
                    </p:cTn>
                  </p:par>
                  <p:par>
                    <p:cTn id="35" fill="hold">
                      <p:stCondLst>
                        <p:cond delay="indefinite"/>
                      </p:stCondLst>
                      <p:childTnLst>
                        <p:par>
                          <p:cTn id="36" fill="hold">
                            <p:stCondLst>
                              <p:cond delay="0"/>
                            </p:stCondLst>
                            <p:childTnLst>
                              <p:par>
                                <p:cTn id="37" presetID="56" presetClass="entr" presetSubtype="0" fill="hold" nodeType="clickEffect">
                                  <p:stCondLst>
                                    <p:cond delay="0"/>
                                  </p:stCondLst>
                                  <p:iterate type="lt">
                                    <p:tmPct val="10000"/>
                                  </p:iterate>
                                  <p:childTnLst>
                                    <p:set>
                                      <p:cBhvr>
                                        <p:cTn id="38" dur="1" fill="hold">
                                          <p:stCondLst>
                                            <p:cond delay="0"/>
                                          </p:stCondLst>
                                        </p:cTn>
                                        <p:tgtEl>
                                          <p:spTgt spid="302">
                                            <p:txEl>
                                              <p:pRg st="5" end="5"/>
                                            </p:txEl>
                                          </p:spTgt>
                                        </p:tgtEl>
                                        <p:attrNameLst>
                                          <p:attrName>style.visibility</p:attrName>
                                        </p:attrNameLst>
                                      </p:cBhvr>
                                      <p:to>
                                        <p:strVal val="visible"/>
                                      </p:to>
                                    </p:set>
                                    <p:anim by="(-#ppt_w*2)" calcmode="lin" valueType="num">
                                      <p:cBhvr rctx="PPT">
                                        <p:cTn id="39" dur="500" autoRev="1" fill="hold">
                                          <p:stCondLst>
                                            <p:cond delay="0"/>
                                          </p:stCondLst>
                                        </p:cTn>
                                        <p:tgtEl>
                                          <p:spTgt spid="302">
                                            <p:txEl>
                                              <p:pRg st="5" end="5"/>
                                            </p:txEl>
                                          </p:spTgt>
                                        </p:tgtEl>
                                        <p:attrNameLst>
                                          <p:attrName>ppt_w</p:attrName>
                                        </p:attrNameLst>
                                      </p:cBhvr>
                                    </p:anim>
                                    <p:anim by="(#ppt_w*0.50)" calcmode="lin" valueType="num">
                                      <p:cBhvr>
                                        <p:cTn id="40" dur="500" decel="50000" autoRev="1" fill="hold">
                                          <p:stCondLst>
                                            <p:cond delay="0"/>
                                          </p:stCondLst>
                                        </p:cTn>
                                        <p:tgtEl>
                                          <p:spTgt spid="302">
                                            <p:txEl>
                                              <p:pRg st="5" end="5"/>
                                            </p:txEl>
                                          </p:spTgt>
                                        </p:tgtEl>
                                        <p:attrNameLst>
                                          <p:attrName>ppt_x</p:attrName>
                                        </p:attrNameLst>
                                      </p:cBhvr>
                                    </p:anim>
                                    <p:anim from="(-#ppt_h/2)" to="(#ppt_y)" calcmode="lin" valueType="num">
                                      <p:cBhvr>
                                        <p:cTn id="41" dur="1000" fill="hold">
                                          <p:stCondLst>
                                            <p:cond delay="0"/>
                                          </p:stCondLst>
                                        </p:cTn>
                                        <p:tgtEl>
                                          <p:spTgt spid="302">
                                            <p:txEl>
                                              <p:pRg st="5" end="5"/>
                                            </p:txEl>
                                          </p:spTgt>
                                        </p:tgtEl>
                                        <p:attrNameLst>
                                          <p:attrName>ppt_y</p:attrName>
                                        </p:attrNameLst>
                                      </p:cBhvr>
                                    </p:anim>
                                    <p:animRot by="21600000">
                                      <p:cBhvr>
                                        <p:cTn id="42" dur="1000" fill="hold">
                                          <p:stCondLst>
                                            <p:cond delay="0"/>
                                          </p:stCondLst>
                                        </p:cTn>
                                        <p:tgtEl>
                                          <p:spTgt spid="302">
                                            <p:txEl>
                                              <p:pRg st="5" end="5"/>
                                            </p:txEl>
                                          </p:spTgt>
                                        </p:tgtEl>
                                        <p:attrNameLst>
                                          <p:attrName>r</p:attrName>
                                        </p:attrNameLst>
                                      </p:cBhvr>
                                    </p:animRot>
                                  </p:childTnLst>
                                </p:cTn>
                              </p:par>
                            </p:childTnLst>
                          </p:cTn>
                        </p:par>
                      </p:childTnLst>
                    </p:cTn>
                  </p:par>
                  <p:par>
                    <p:cTn id="43" fill="hold">
                      <p:stCondLst>
                        <p:cond delay="indefinite"/>
                      </p:stCondLst>
                      <p:childTnLst>
                        <p:par>
                          <p:cTn id="44" fill="hold">
                            <p:stCondLst>
                              <p:cond delay="0"/>
                            </p:stCondLst>
                            <p:childTnLst>
                              <p:par>
                                <p:cTn id="45" presetID="3" presetClass="exit" presetSubtype="10" fill="hold" nodeType="clickEffect">
                                  <p:stCondLst>
                                    <p:cond delay="0"/>
                                  </p:stCondLst>
                                  <p:childTnLst>
                                    <p:animEffect transition="out" filter="blinds(horizontal)">
                                      <p:cBhvr>
                                        <p:cTn id="46" dur="500"/>
                                        <p:tgtEl>
                                          <p:spTgt spid="304"/>
                                        </p:tgtEl>
                                      </p:cBhvr>
                                    </p:animEffect>
                                    <p:set>
                                      <p:cBhvr>
                                        <p:cTn id="47" dur="1" fill="hold">
                                          <p:stCondLst>
                                            <p:cond delay="499"/>
                                          </p:stCondLst>
                                        </p:cTn>
                                        <p:tgtEl>
                                          <p:spTgt spid="304"/>
                                        </p:tgtEl>
                                        <p:attrNameLst>
                                          <p:attrName>style.visibility</p:attrName>
                                        </p:attrNameLst>
                                      </p:cBhvr>
                                      <p:to>
                                        <p:strVal val="hidden"/>
                                      </p:to>
                                    </p:set>
                                  </p:childTnLst>
                                </p:cTn>
                              </p:par>
                              <p:par>
                                <p:cTn id="48" presetID="21" presetClass="entr" presetSubtype="1" fill="hold" nodeType="with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wheel(1)">
                                      <p:cBhvr>
                                        <p:cTn id="5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307" name="Σε αυτό το κεφάλαιο, καταφέραμε πολλά πράγματα! Δώσαμε εντολές στους υπολογιστές μας να εκτυπώσουν μηνύματα, αποθηκεύσαμε αυτά τα μηνύματα ως μεταβλητές και μάθαμε να ενημερώνουμε αυτά τα μηνύματα ανάλογα με το μέρος του προγράμματος στο οποίο βρισκόμαστ"/>
          <p:cNvSpPr txBox="1">
            <a:spLocks noGrp="1"/>
          </p:cNvSpPr>
          <p:nvPr>
            <p:ph type="body" idx="1"/>
          </p:nvPr>
        </p:nvSpPr>
        <p:spPr>
          <a:prstGeom prst="rect">
            <a:avLst/>
          </a:prstGeom>
        </p:spPr>
        <p:txBody>
          <a:bodyPr/>
          <a:lstStyle/>
          <a:p>
            <a:pPr marL="0" indent="0" defTabSz="726440">
              <a:spcBef>
                <a:spcPts val="2900"/>
              </a:spcBef>
              <a:buClrTx/>
              <a:buSzTx/>
              <a:buFontTx/>
              <a:buNone/>
              <a:defRPr sz="4400"/>
            </a:pPr>
            <a:r>
              <a:t>Σε αυτό το κεφάλαιο, καταφέραμε πολλά πράγματα! Δώσαμε εντολές στους υπολογιστές μας να εκτυπώσουν μηνύματα, αποθηκεύσαμε αυτά τα μηνύματα ως μεταβλητές και μάθαμε να ενημερώνουμε αυτά τα μηνύματα ανάλογα με το μέρος του προγράμματος στο οποίο βρισκόμασταν. Εκτελέσαμε μαθηματικούς υπολογισμούς και διερευνήσαμε μερικές από τις μαθηματικές εκφράσεις που μας προσφέρει η Python. Μάθαμε για λάθη και άλλες πολύτιμες δεξιότητες που θα συνεχίσουν να μας εξυπηρετούν καθώς αναπτύσσουμε τις δεξιότητές προγραμματισμού μας.</a:t>
            </a:r>
          </a:p>
          <a:p>
            <a:pPr marL="0" indent="0" defTabSz="726440">
              <a:spcBef>
                <a:spcPts val="2900"/>
              </a:spcBef>
              <a:buClrTx/>
              <a:buSzTx/>
              <a:buFontTx/>
              <a:buNone/>
              <a:defRPr sz="4400"/>
            </a:pPr>
            <a:endParaRPr/>
          </a:p>
          <a:p>
            <a:pPr marL="0" indent="0" defTabSz="726440">
              <a:spcBef>
                <a:spcPts val="2900"/>
              </a:spcBef>
              <a:buClrTx/>
              <a:buSzTx/>
              <a:buFontTx/>
              <a:buNone/>
              <a:defRPr sz="4400"/>
            </a:pPr>
            <a:r>
              <a:t>Καλή δουλειά!</a:t>
            </a:r>
          </a:p>
        </p:txBody>
      </p:sp>
      <p:sp>
        <p:nvSpPr>
          <p:cNvPr id="308"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38</a:t>
            </a:fld>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LEARN PYTHON: SYNTAX"/>
          <p:cNvSpPr txBox="1">
            <a:spLocks noGrp="1"/>
          </p:cNvSpPr>
          <p:nvPr>
            <p:ph type="title"/>
          </p:nvPr>
        </p:nvSpPr>
        <p:spPr>
          <a:prstGeom prst="rect">
            <a:avLst/>
          </a:prstGeom>
        </p:spPr>
        <p:txBody>
          <a:bodyPr/>
          <a:lstStyle/>
          <a:p>
            <a:r>
              <a:t>LEARN PYTHON: SYNTAX</a:t>
            </a:r>
          </a:p>
        </p:txBody>
      </p:sp>
      <p:sp>
        <p:nvSpPr>
          <p:cNvPr id="311" name="Οδηγίες (01. Syntax / 15. Review.py)…"/>
          <p:cNvSpPr txBox="1">
            <a:spLocks noGrp="1"/>
          </p:cNvSpPr>
          <p:nvPr>
            <p:ph type="body" idx="1"/>
          </p:nvPr>
        </p:nvSpPr>
        <p:spPr>
          <a:xfrm>
            <a:off x="952500" y="3797300"/>
            <a:ext cx="15079525" cy="8928100"/>
          </a:xfrm>
          <a:prstGeom prst="rect">
            <a:avLst/>
          </a:prstGeom>
        </p:spPr>
        <p:txBody>
          <a:bodyPr/>
          <a:lstStyle/>
          <a:p>
            <a:pPr marL="0" indent="0">
              <a:buClr>
                <a:srgbClr val="000000"/>
              </a:buClr>
              <a:buSzPct val="60000"/>
              <a:buNone/>
              <a:defRPr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15. </a:t>
            </a:r>
            <a:r>
              <a:rPr dirty="0" err="1"/>
              <a:t>Review.py</a:t>
            </a:r>
            <a:r>
              <a:rPr dirty="0"/>
              <a:t>)</a:t>
            </a:r>
          </a:p>
          <a:p>
            <a:pPr marL="228600" indent="-228600">
              <a:buClr>
                <a:srgbClr val="414141"/>
              </a:buClr>
              <a:buSzPct val="100000"/>
              <a:buFontTx/>
              <a:buChar char="✓"/>
              <a:defRPr>
                <a:latin typeface="Avenir Next Regular"/>
                <a:ea typeface="Avenir Next Regular"/>
                <a:cs typeface="Avenir Next Regular"/>
                <a:sym typeface="Avenir Next Regular"/>
              </a:defRPr>
            </a:pPr>
            <a:r>
              <a:rPr dirty="0" err="1"/>
              <a:t>Δημιουργί</a:t>
            </a:r>
            <a:r>
              <a:rPr dirty="0"/>
              <a:t>α </a:t>
            </a:r>
            <a:r>
              <a:rPr dirty="0" err="1"/>
              <a:t>μετ</a:t>
            </a:r>
            <a:r>
              <a:rPr dirty="0"/>
              <a:t>αβ</a:t>
            </a:r>
            <a:r>
              <a:rPr dirty="0" err="1"/>
              <a:t>λητών</a:t>
            </a:r>
            <a:r>
              <a:rPr dirty="0"/>
              <a:t>:</a:t>
            </a:r>
          </a:p>
          <a:p>
            <a:pPr marL="0" indent="0">
              <a:buClrTx/>
              <a:buSzTx/>
              <a:buFontTx/>
              <a:buNone/>
              <a:defRPr>
                <a:latin typeface="Avenir Next Regular"/>
                <a:ea typeface="Avenir Next Regular"/>
                <a:cs typeface="Avenir Next Regular"/>
                <a:sym typeface="Avenir Next Regular"/>
              </a:defRPr>
            </a:pPr>
            <a:r>
              <a:rPr dirty="0" err="1"/>
              <a:t>my_age</a:t>
            </a:r>
            <a:r>
              <a:rPr dirty="0"/>
              <a:t> =</a:t>
            </a:r>
          </a:p>
          <a:p>
            <a:pPr marL="0" indent="0">
              <a:buClrTx/>
              <a:buSzTx/>
              <a:buFontTx/>
              <a:buNone/>
              <a:defRPr>
                <a:latin typeface="Avenir Next Regular"/>
                <a:ea typeface="Avenir Next Regular"/>
                <a:cs typeface="Avenir Next Regular"/>
                <a:sym typeface="Avenir Next Regular"/>
              </a:defRPr>
            </a:pPr>
            <a:r>
              <a:rPr dirty="0" err="1"/>
              <a:t>half_my_age</a:t>
            </a:r>
            <a:r>
              <a:rPr dirty="0"/>
              <a:t> = </a:t>
            </a:r>
          </a:p>
          <a:p>
            <a:pPr marL="0" indent="0">
              <a:buClrTx/>
              <a:buSzTx/>
              <a:buFontTx/>
              <a:buNone/>
              <a:defRPr>
                <a:latin typeface="Avenir Next Regular"/>
                <a:ea typeface="Avenir Next Regular"/>
                <a:cs typeface="Avenir Next Regular"/>
                <a:sym typeface="Avenir Next Regular"/>
              </a:defRPr>
            </a:pPr>
            <a:r>
              <a:rPr dirty="0"/>
              <a:t>greeting =</a:t>
            </a:r>
          </a:p>
          <a:p>
            <a:pPr marL="0" indent="0">
              <a:buClrTx/>
              <a:buSzTx/>
              <a:buFontTx/>
              <a:buNone/>
              <a:defRPr>
                <a:latin typeface="Avenir Next Regular"/>
                <a:ea typeface="Avenir Next Regular"/>
                <a:cs typeface="Avenir Next Regular"/>
                <a:sym typeface="Avenir Next Regular"/>
              </a:defRPr>
            </a:pPr>
            <a:r>
              <a:rPr dirty="0"/>
              <a:t>name =</a:t>
            </a:r>
          </a:p>
          <a:p>
            <a:pPr marL="0" indent="0">
              <a:buClrTx/>
              <a:buSzTx/>
              <a:buFontTx/>
              <a:buNone/>
              <a:defRPr>
                <a:latin typeface="Avenir Next Regular"/>
                <a:ea typeface="Avenir Next Regular"/>
                <a:cs typeface="Avenir Next Regular"/>
                <a:sym typeface="Avenir Next Regular"/>
              </a:defRPr>
            </a:pPr>
            <a:r>
              <a:rPr dirty="0" err="1"/>
              <a:t>greeting_with_name</a:t>
            </a:r>
            <a:r>
              <a:rPr dirty="0"/>
              <a:t> = </a:t>
            </a:r>
          </a:p>
          <a:p>
            <a:pPr marL="228600" indent="-228600">
              <a:buClrTx/>
              <a:buSzPct val="100000"/>
              <a:buFontTx/>
              <a:buChar char="✓"/>
              <a:defRPr>
                <a:latin typeface="Avenir Next Regular"/>
                <a:ea typeface="Avenir Next Regular"/>
                <a:cs typeface="Avenir Next Regular"/>
                <a:sym typeface="Avenir Next Regular"/>
              </a:defRPr>
            </a:pPr>
            <a:r>
              <a:rPr dirty="0" err="1"/>
              <a:t>Εκχωρήστε</a:t>
            </a:r>
            <a:r>
              <a:rPr dirty="0"/>
              <a:t> </a:t>
            </a:r>
            <a:r>
              <a:rPr dirty="0" err="1"/>
              <a:t>τιμές</a:t>
            </a:r>
            <a:r>
              <a:rPr dirty="0"/>
              <a:t> </a:t>
            </a:r>
            <a:r>
              <a:rPr dirty="0" err="1"/>
              <a:t>χρησιμο</a:t>
            </a:r>
            <a:r>
              <a:rPr dirty="0"/>
              <a:t>π</a:t>
            </a:r>
            <a:r>
              <a:rPr dirty="0" err="1"/>
              <a:t>οιώντ</a:t>
            </a:r>
            <a:r>
              <a:rPr dirty="0"/>
              <a:t>α</a:t>
            </a:r>
            <a:r>
              <a:rPr dirty="0" err="1"/>
              <a:t>ς</a:t>
            </a:r>
            <a:r>
              <a:rPr dirty="0"/>
              <a:t> </a:t>
            </a:r>
            <a:r>
              <a:rPr dirty="0" err="1"/>
              <a:t>τις</a:t>
            </a:r>
            <a:r>
              <a:rPr dirty="0"/>
              <a:t> </a:t>
            </a:r>
            <a:r>
              <a:rPr dirty="0" err="1"/>
              <a:t>γνώσεις</a:t>
            </a:r>
            <a:r>
              <a:rPr dirty="0"/>
              <a:t> </a:t>
            </a:r>
            <a:r>
              <a:rPr dirty="0" err="1"/>
              <a:t>σ</a:t>
            </a:r>
            <a:r>
              <a:rPr dirty="0"/>
              <a:t>α</a:t>
            </a:r>
            <a:r>
              <a:rPr dirty="0" err="1"/>
              <a:t>ς</a:t>
            </a:r>
            <a:r>
              <a:rPr dirty="0"/>
              <a:t> </a:t>
            </a:r>
            <a:r>
              <a:rPr dirty="0" err="1"/>
              <a:t>με</a:t>
            </a:r>
            <a:r>
              <a:rPr dirty="0"/>
              <a:t> </a:t>
            </a:r>
            <a:r>
              <a:rPr dirty="0" err="1"/>
              <a:t>δι</a:t>
            </a:r>
            <a:r>
              <a:rPr dirty="0"/>
              <a:t>α</a:t>
            </a:r>
            <a:r>
              <a:rPr dirty="0" err="1"/>
              <a:t>ίρεση</a:t>
            </a:r>
            <a:r>
              <a:rPr dirty="0"/>
              <a:t> </a:t>
            </a:r>
            <a:r>
              <a:rPr dirty="0" err="1"/>
              <a:t>κ</a:t>
            </a:r>
            <a:r>
              <a:rPr dirty="0"/>
              <a:t>α</a:t>
            </a:r>
            <a:r>
              <a:rPr dirty="0" err="1"/>
              <a:t>ι</a:t>
            </a:r>
            <a:r>
              <a:rPr dirty="0"/>
              <a:t> </a:t>
            </a:r>
            <a:r>
              <a:rPr dirty="0" err="1"/>
              <a:t>συνδυ</a:t>
            </a:r>
            <a:r>
              <a:rPr dirty="0"/>
              <a:t>α</a:t>
            </a:r>
            <a:r>
              <a:rPr dirty="0" err="1"/>
              <a:t>σμούς</a:t>
            </a:r>
            <a:r>
              <a:rPr dirty="0"/>
              <a:t>!</a:t>
            </a:r>
          </a:p>
        </p:txBody>
      </p:sp>
      <p:sp>
        <p:nvSpPr>
          <p:cNvPr id="312"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39</a:t>
            </a:fld>
            <a:endParaRPr/>
          </a:p>
        </p:txBody>
      </p:sp>
      <p:pic>
        <p:nvPicPr>
          <p:cNvPr id="313"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11266" name="Picture 2">
            <a:extLst>
              <a:ext uri="{FF2B5EF4-FFF2-40B4-BE49-F238E27FC236}">
                <a16:creationId xmlns:a16="http://schemas.microsoft.com/office/drawing/2014/main" id="{45D229DA-A832-3F4D-AC72-CFD241809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313"/>
                                        </p:tgtEl>
                                        <p:attrNameLst>
                                          <p:attrName>style.visibility</p:attrName>
                                        </p:attrNameLst>
                                      </p:cBhvr>
                                      <p:to>
                                        <p:strVal val="visible"/>
                                      </p:to>
                                    </p:set>
                                    <p:animScale>
                                      <p:cBhvr>
                                        <p:cTn id="7" dur="1000" decel="50000" fill="hold">
                                          <p:stCondLst>
                                            <p:cond delay="0"/>
                                          </p:stCondLst>
                                        </p:cTn>
                                        <p:tgtEl>
                                          <p:spTgt spid="3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13"/>
                                        </p:tgtEl>
                                        <p:attrNameLst>
                                          <p:attrName>ppt_x</p:attrName>
                                          <p:attrName>ppt_y</p:attrName>
                                        </p:attrNameLst>
                                      </p:cBhvr>
                                    </p:animMotion>
                                    <p:animEffect transition="in" filter="fade">
                                      <p:cBhvr>
                                        <p:cTn id="9" dur="1000"/>
                                        <p:tgtEl>
                                          <p:spTgt spid="313"/>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311">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311">
                                            <p:txEl>
                                              <p:pRg st="1" end="1"/>
                                            </p:txEl>
                                          </p:spTgt>
                                        </p:tgtEl>
                                        <p:attrNameLst>
                                          <p:attrName>ppt_w</p:attrName>
                                        </p:attrNameLst>
                                      </p:cBhvr>
                                    </p:anim>
                                    <p:anim by="(#ppt_w*0.50)" calcmode="lin" valueType="num">
                                      <p:cBhvr>
                                        <p:cTn id="13" dur="500" decel="50000" autoRev="1" fill="hold">
                                          <p:stCondLst>
                                            <p:cond delay="0"/>
                                          </p:stCondLst>
                                        </p:cTn>
                                        <p:tgtEl>
                                          <p:spTgt spid="311">
                                            <p:txEl>
                                              <p:pRg st="1" end="1"/>
                                            </p:txEl>
                                          </p:spTgt>
                                        </p:tgtEl>
                                        <p:attrNameLst>
                                          <p:attrName>ppt_x</p:attrName>
                                        </p:attrNameLst>
                                      </p:cBhvr>
                                    </p:anim>
                                    <p:anim from="(-#ppt_h/2)" to="(#ppt_y)" calcmode="lin" valueType="num">
                                      <p:cBhvr>
                                        <p:cTn id="14" dur="1000" fill="hold">
                                          <p:stCondLst>
                                            <p:cond delay="0"/>
                                          </p:stCondLst>
                                        </p:cTn>
                                        <p:tgtEl>
                                          <p:spTgt spid="311">
                                            <p:txEl>
                                              <p:pRg st="1" end="1"/>
                                            </p:txEl>
                                          </p:spTgt>
                                        </p:tgtEl>
                                        <p:attrNameLst>
                                          <p:attrName>ppt_y</p:attrName>
                                        </p:attrNameLst>
                                      </p:cBhvr>
                                    </p:anim>
                                    <p:animRot by="21600000">
                                      <p:cBhvr>
                                        <p:cTn id="15" dur="1000" fill="hold">
                                          <p:stCondLst>
                                            <p:cond delay="0"/>
                                          </p:stCondLst>
                                        </p:cTn>
                                        <p:tgtEl>
                                          <p:spTgt spid="311">
                                            <p:txEl>
                                              <p:pRg st="1" end="1"/>
                                            </p:txEl>
                                          </p:spTgt>
                                        </p:tgtEl>
                                        <p:attrNameLst>
                                          <p:attrName>r</p:attrName>
                                        </p:attrNameLst>
                                      </p:cBhvr>
                                    </p:animRot>
                                  </p:childTnLst>
                                </p:cTn>
                              </p:par>
                              <p:par>
                                <p:cTn id="16" presetID="56" presetClass="entr" presetSubtype="0" fill="hold" nodeType="withEffect">
                                  <p:stCondLst>
                                    <p:cond delay="0"/>
                                  </p:stCondLst>
                                  <p:iterate type="lt">
                                    <p:tmPct val="10000"/>
                                  </p:iterate>
                                  <p:childTnLst>
                                    <p:set>
                                      <p:cBhvr>
                                        <p:cTn id="17" dur="1" fill="hold">
                                          <p:stCondLst>
                                            <p:cond delay="0"/>
                                          </p:stCondLst>
                                        </p:cTn>
                                        <p:tgtEl>
                                          <p:spTgt spid="311">
                                            <p:txEl>
                                              <p:pRg st="2" end="2"/>
                                            </p:txEl>
                                          </p:spTgt>
                                        </p:tgtEl>
                                        <p:attrNameLst>
                                          <p:attrName>style.visibility</p:attrName>
                                        </p:attrNameLst>
                                      </p:cBhvr>
                                      <p:to>
                                        <p:strVal val="visible"/>
                                      </p:to>
                                    </p:set>
                                    <p:anim by="(-#ppt_w*2)" calcmode="lin" valueType="num">
                                      <p:cBhvr rctx="PPT">
                                        <p:cTn id="18" dur="500" autoRev="1" fill="hold">
                                          <p:stCondLst>
                                            <p:cond delay="0"/>
                                          </p:stCondLst>
                                        </p:cTn>
                                        <p:tgtEl>
                                          <p:spTgt spid="311">
                                            <p:txEl>
                                              <p:pRg st="2" end="2"/>
                                            </p:txEl>
                                          </p:spTgt>
                                        </p:tgtEl>
                                        <p:attrNameLst>
                                          <p:attrName>ppt_w</p:attrName>
                                        </p:attrNameLst>
                                      </p:cBhvr>
                                    </p:anim>
                                    <p:anim by="(#ppt_w*0.50)" calcmode="lin" valueType="num">
                                      <p:cBhvr>
                                        <p:cTn id="19" dur="500" decel="50000" autoRev="1" fill="hold">
                                          <p:stCondLst>
                                            <p:cond delay="0"/>
                                          </p:stCondLst>
                                        </p:cTn>
                                        <p:tgtEl>
                                          <p:spTgt spid="311">
                                            <p:txEl>
                                              <p:pRg st="2" end="2"/>
                                            </p:txEl>
                                          </p:spTgt>
                                        </p:tgtEl>
                                        <p:attrNameLst>
                                          <p:attrName>ppt_x</p:attrName>
                                        </p:attrNameLst>
                                      </p:cBhvr>
                                    </p:anim>
                                    <p:anim from="(-#ppt_h/2)" to="(#ppt_y)" calcmode="lin" valueType="num">
                                      <p:cBhvr>
                                        <p:cTn id="20" dur="1000" fill="hold">
                                          <p:stCondLst>
                                            <p:cond delay="0"/>
                                          </p:stCondLst>
                                        </p:cTn>
                                        <p:tgtEl>
                                          <p:spTgt spid="311">
                                            <p:txEl>
                                              <p:pRg st="2" end="2"/>
                                            </p:txEl>
                                          </p:spTgt>
                                        </p:tgtEl>
                                        <p:attrNameLst>
                                          <p:attrName>ppt_y</p:attrName>
                                        </p:attrNameLst>
                                      </p:cBhvr>
                                    </p:anim>
                                    <p:animRot by="21600000">
                                      <p:cBhvr>
                                        <p:cTn id="21" dur="1000" fill="hold">
                                          <p:stCondLst>
                                            <p:cond delay="0"/>
                                          </p:stCondLst>
                                        </p:cTn>
                                        <p:tgtEl>
                                          <p:spTgt spid="311">
                                            <p:txEl>
                                              <p:pRg st="2" end="2"/>
                                            </p:txEl>
                                          </p:spTgt>
                                        </p:tgtEl>
                                        <p:attrNameLst>
                                          <p:attrName>r</p:attrName>
                                        </p:attrNameLst>
                                      </p:cBhvr>
                                    </p:animRot>
                                  </p:childTnLst>
                                </p:cTn>
                              </p:par>
                              <p:par>
                                <p:cTn id="22" presetID="56" presetClass="entr" presetSubtype="0" fill="hold" nodeType="withEffect">
                                  <p:stCondLst>
                                    <p:cond delay="0"/>
                                  </p:stCondLst>
                                  <p:iterate type="lt">
                                    <p:tmPct val="10000"/>
                                  </p:iterate>
                                  <p:childTnLst>
                                    <p:set>
                                      <p:cBhvr>
                                        <p:cTn id="23" dur="1" fill="hold">
                                          <p:stCondLst>
                                            <p:cond delay="0"/>
                                          </p:stCondLst>
                                        </p:cTn>
                                        <p:tgtEl>
                                          <p:spTgt spid="311">
                                            <p:txEl>
                                              <p:pRg st="3" end="3"/>
                                            </p:txEl>
                                          </p:spTgt>
                                        </p:tgtEl>
                                        <p:attrNameLst>
                                          <p:attrName>style.visibility</p:attrName>
                                        </p:attrNameLst>
                                      </p:cBhvr>
                                      <p:to>
                                        <p:strVal val="visible"/>
                                      </p:to>
                                    </p:set>
                                    <p:anim by="(-#ppt_w*2)" calcmode="lin" valueType="num">
                                      <p:cBhvr rctx="PPT">
                                        <p:cTn id="24" dur="500" autoRev="1" fill="hold">
                                          <p:stCondLst>
                                            <p:cond delay="0"/>
                                          </p:stCondLst>
                                        </p:cTn>
                                        <p:tgtEl>
                                          <p:spTgt spid="311">
                                            <p:txEl>
                                              <p:pRg st="3" end="3"/>
                                            </p:txEl>
                                          </p:spTgt>
                                        </p:tgtEl>
                                        <p:attrNameLst>
                                          <p:attrName>ppt_w</p:attrName>
                                        </p:attrNameLst>
                                      </p:cBhvr>
                                    </p:anim>
                                    <p:anim by="(#ppt_w*0.50)" calcmode="lin" valueType="num">
                                      <p:cBhvr>
                                        <p:cTn id="25" dur="500" decel="50000" autoRev="1" fill="hold">
                                          <p:stCondLst>
                                            <p:cond delay="0"/>
                                          </p:stCondLst>
                                        </p:cTn>
                                        <p:tgtEl>
                                          <p:spTgt spid="311">
                                            <p:txEl>
                                              <p:pRg st="3" end="3"/>
                                            </p:txEl>
                                          </p:spTgt>
                                        </p:tgtEl>
                                        <p:attrNameLst>
                                          <p:attrName>ppt_x</p:attrName>
                                        </p:attrNameLst>
                                      </p:cBhvr>
                                    </p:anim>
                                    <p:anim from="(-#ppt_h/2)" to="(#ppt_y)" calcmode="lin" valueType="num">
                                      <p:cBhvr>
                                        <p:cTn id="26" dur="1000" fill="hold">
                                          <p:stCondLst>
                                            <p:cond delay="0"/>
                                          </p:stCondLst>
                                        </p:cTn>
                                        <p:tgtEl>
                                          <p:spTgt spid="311">
                                            <p:txEl>
                                              <p:pRg st="3" end="3"/>
                                            </p:txEl>
                                          </p:spTgt>
                                        </p:tgtEl>
                                        <p:attrNameLst>
                                          <p:attrName>ppt_y</p:attrName>
                                        </p:attrNameLst>
                                      </p:cBhvr>
                                    </p:anim>
                                    <p:animRot by="21600000">
                                      <p:cBhvr>
                                        <p:cTn id="27" dur="1000" fill="hold">
                                          <p:stCondLst>
                                            <p:cond delay="0"/>
                                          </p:stCondLst>
                                        </p:cTn>
                                        <p:tgtEl>
                                          <p:spTgt spid="311">
                                            <p:txEl>
                                              <p:pRg st="3" end="3"/>
                                            </p:txEl>
                                          </p:spTgt>
                                        </p:tgtEl>
                                        <p:attrNameLst>
                                          <p:attrName>r</p:attrName>
                                        </p:attrNameLst>
                                      </p:cBhvr>
                                    </p:animRot>
                                  </p:childTnLst>
                                </p:cTn>
                              </p:par>
                              <p:par>
                                <p:cTn id="28" presetID="56" presetClass="entr" presetSubtype="0" fill="hold" nodeType="withEffect">
                                  <p:stCondLst>
                                    <p:cond delay="0"/>
                                  </p:stCondLst>
                                  <p:iterate type="lt">
                                    <p:tmPct val="10000"/>
                                  </p:iterate>
                                  <p:childTnLst>
                                    <p:set>
                                      <p:cBhvr>
                                        <p:cTn id="29" dur="1" fill="hold">
                                          <p:stCondLst>
                                            <p:cond delay="0"/>
                                          </p:stCondLst>
                                        </p:cTn>
                                        <p:tgtEl>
                                          <p:spTgt spid="311">
                                            <p:txEl>
                                              <p:pRg st="4" end="4"/>
                                            </p:txEl>
                                          </p:spTgt>
                                        </p:tgtEl>
                                        <p:attrNameLst>
                                          <p:attrName>style.visibility</p:attrName>
                                        </p:attrNameLst>
                                      </p:cBhvr>
                                      <p:to>
                                        <p:strVal val="visible"/>
                                      </p:to>
                                    </p:set>
                                    <p:anim by="(-#ppt_w*2)" calcmode="lin" valueType="num">
                                      <p:cBhvr rctx="PPT">
                                        <p:cTn id="30" dur="500" autoRev="1" fill="hold">
                                          <p:stCondLst>
                                            <p:cond delay="0"/>
                                          </p:stCondLst>
                                        </p:cTn>
                                        <p:tgtEl>
                                          <p:spTgt spid="311">
                                            <p:txEl>
                                              <p:pRg st="4" end="4"/>
                                            </p:txEl>
                                          </p:spTgt>
                                        </p:tgtEl>
                                        <p:attrNameLst>
                                          <p:attrName>ppt_w</p:attrName>
                                        </p:attrNameLst>
                                      </p:cBhvr>
                                    </p:anim>
                                    <p:anim by="(#ppt_w*0.50)" calcmode="lin" valueType="num">
                                      <p:cBhvr>
                                        <p:cTn id="31" dur="500" decel="50000" autoRev="1" fill="hold">
                                          <p:stCondLst>
                                            <p:cond delay="0"/>
                                          </p:stCondLst>
                                        </p:cTn>
                                        <p:tgtEl>
                                          <p:spTgt spid="311">
                                            <p:txEl>
                                              <p:pRg st="4" end="4"/>
                                            </p:txEl>
                                          </p:spTgt>
                                        </p:tgtEl>
                                        <p:attrNameLst>
                                          <p:attrName>ppt_x</p:attrName>
                                        </p:attrNameLst>
                                      </p:cBhvr>
                                    </p:anim>
                                    <p:anim from="(-#ppt_h/2)" to="(#ppt_y)" calcmode="lin" valueType="num">
                                      <p:cBhvr>
                                        <p:cTn id="32" dur="1000" fill="hold">
                                          <p:stCondLst>
                                            <p:cond delay="0"/>
                                          </p:stCondLst>
                                        </p:cTn>
                                        <p:tgtEl>
                                          <p:spTgt spid="311">
                                            <p:txEl>
                                              <p:pRg st="4" end="4"/>
                                            </p:txEl>
                                          </p:spTgt>
                                        </p:tgtEl>
                                        <p:attrNameLst>
                                          <p:attrName>ppt_y</p:attrName>
                                        </p:attrNameLst>
                                      </p:cBhvr>
                                    </p:anim>
                                    <p:animRot by="21600000">
                                      <p:cBhvr>
                                        <p:cTn id="33" dur="1000" fill="hold">
                                          <p:stCondLst>
                                            <p:cond delay="0"/>
                                          </p:stCondLst>
                                        </p:cTn>
                                        <p:tgtEl>
                                          <p:spTgt spid="311">
                                            <p:txEl>
                                              <p:pRg st="4" end="4"/>
                                            </p:txEl>
                                          </p:spTgt>
                                        </p:tgtEl>
                                        <p:attrNameLst>
                                          <p:attrName>r</p:attrName>
                                        </p:attrNameLst>
                                      </p:cBhvr>
                                    </p:animRot>
                                  </p:childTnLst>
                                </p:cTn>
                              </p:par>
                              <p:par>
                                <p:cTn id="34" presetID="56" presetClass="entr" presetSubtype="0" fill="hold" nodeType="withEffect">
                                  <p:stCondLst>
                                    <p:cond delay="0"/>
                                  </p:stCondLst>
                                  <p:iterate type="lt">
                                    <p:tmPct val="10000"/>
                                  </p:iterate>
                                  <p:childTnLst>
                                    <p:set>
                                      <p:cBhvr>
                                        <p:cTn id="35" dur="1" fill="hold">
                                          <p:stCondLst>
                                            <p:cond delay="0"/>
                                          </p:stCondLst>
                                        </p:cTn>
                                        <p:tgtEl>
                                          <p:spTgt spid="311">
                                            <p:txEl>
                                              <p:pRg st="5" end="5"/>
                                            </p:txEl>
                                          </p:spTgt>
                                        </p:tgtEl>
                                        <p:attrNameLst>
                                          <p:attrName>style.visibility</p:attrName>
                                        </p:attrNameLst>
                                      </p:cBhvr>
                                      <p:to>
                                        <p:strVal val="visible"/>
                                      </p:to>
                                    </p:set>
                                    <p:anim by="(-#ppt_w*2)" calcmode="lin" valueType="num">
                                      <p:cBhvr rctx="PPT">
                                        <p:cTn id="36" dur="500" autoRev="1" fill="hold">
                                          <p:stCondLst>
                                            <p:cond delay="0"/>
                                          </p:stCondLst>
                                        </p:cTn>
                                        <p:tgtEl>
                                          <p:spTgt spid="311">
                                            <p:txEl>
                                              <p:pRg st="5" end="5"/>
                                            </p:txEl>
                                          </p:spTgt>
                                        </p:tgtEl>
                                        <p:attrNameLst>
                                          <p:attrName>ppt_w</p:attrName>
                                        </p:attrNameLst>
                                      </p:cBhvr>
                                    </p:anim>
                                    <p:anim by="(#ppt_w*0.50)" calcmode="lin" valueType="num">
                                      <p:cBhvr>
                                        <p:cTn id="37" dur="500" decel="50000" autoRev="1" fill="hold">
                                          <p:stCondLst>
                                            <p:cond delay="0"/>
                                          </p:stCondLst>
                                        </p:cTn>
                                        <p:tgtEl>
                                          <p:spTgt spid="311">
                                            <p:txEl>
                                              <p:pRg st="5" end="5"/>
                                            </p:txEl>
                                          </p:spTgt>
                                        </p:tgtEl>
                                        <p:attrNameLst>
                                          <p:attrName>ppt_x</p:attrName>
                                        </p:attrNameLst>
                                      </p:cBhvr>
                                    </p:anim>
                                    <p:anim from="(-#ppt_h/2)" to="(#ppt_y)" calcmode="lin" valueType="num">
                                      <p:cBhvr>
                                        <p:cTn id="38" dur="1000" fill="hold">
                                          <p:stCondLst>
                                            <p:cond delay="0"/>
                                          </p:stCondLst>
                                        </p:cTn>
                                        <p:tgtEl>
                                          <p:spTgt spid="311">
                                            <p:txEl>
                                              <p:pRg st="5" end="5"/>
                                            </p:txEl>
                                          </p:spTgt>
                                        </p:tgtEl>
                                        <p:attrNameLst>
                                          <p:attrName>ppt_y</p:attrName>
                                        </p:attrNameLst>
                                      </p:cBhvr>
                                    </p:anim>
                                    <p:animRot by="21600000">
                                      <p:cBhvr>
                                        <p:cTn id="39" dur="1000" fill="hold">
                                          <p:stCondLst>
                                            <p:cond delay="0"/>
                                          </p:stCondLst>
                                        </p:cTn>
                                        <p:tgtEl>
                                          <p:spTgt spid="311">
                                            <p:txEl>
                                              <p:pRg st="5" end="5"/>
                                            </p:txEl>
                                          </p:spTgt>
                                        </p:tgtEl>
                                        <p:attrNameLst>
                                          <p:attrName>r</p:attrName>
                                        </p:attrNameLst>
                                      </p:cBhvr>
                                    </p:animRot>
                                  </p:childTnLst>
                                </p:cTn>
                              </p:par>
                              <p:par>
                                <p:cTn id="40" presetID="56" presetClass="entr" presetSubtype="0" fill="hold" nodeType="withEffect">
                                  <p:stCondLst>
                                    <p:cond delay="0"/>
                                  </p:stCondLst>
                                  <p:iterate type="lt">
                                    <p:tmPct val="10000"/>
                                  </p:iterate>
                                  <p:childTnLst>
                                    <p:set>
                                      <p:cBhvr>
                                        <p:cTn id="41" dur="1" fill="hold">
                                          <p:stCondLst>
                                            <p:cond delay="0"/>
                                          </p:stCondLst>
                                        </p:cTn>
                                        <p:tgtEl>
                                          <p:spTgt spid="311">
                                            <p:txEl>
                                              <p:pRg st="6" end="6"/>
                                            </p:txEl>
                                          </p:spTgt>
                                        </p:tgtEl>
                                        <p:attrNameLst>
                                          <p:attrName>style.visibility</p:attrName>
                                        </p:attrNameLst>
                                      </p:cBhvr>
                                      <p:to>
                                        <p:strVal val="visible"/>
                                      </p:to>
                                    </p:set>
                                    <p:anim by="(-#ppt_w*2)" calcmode="lin" valueType="num">
                                      <p:cBhvr rctx="PPT">
                                        <p:cTn id="42" dur="500" autoRev="1" fill="hold">
                                          <p:stCondLst>
                                            <p:cond delay="0"/>
                                          </p:stCondLst>
                                        </p:cTn>
                                        <p:tgtEl>
                                          <p:spTgt spid="311">
                                            <p:txEl>
                                              <p:pRg st="6" end="6"/>
                                            </p:txEl>
                                          </p:spTgt>
                                        </p:tgtEl>
                                        <p:attrNameLst>
                                          <p:attrName>ppt_w</p:attrName>
                                        </p:attrNameLst>
                                      </p:cBhvr>
                                    </p:anim>
                                    <p:anim by="(#ppt_w*0.50)" calcmode="lin" valueType="num">
                                      <p:cBhvr>
                                        <p:cTn id="43" dur="500" decel="50000" autoRev="1" fill="hold">
                                          <p:stCondLst>
                                            <p:cond delay="0"/>
                                          </p:stCondLst>
                                        </p:cTn>
                                        <p:tgtEl>
                                          <p:spTgt spid="311">
                                            <p:txEl>
                                              <p:pRg st="6" end="6"/>
                                            </p:txEl>
                                          </p:spTgt>
                                        </p:tgtEl>
                                        <p:attrNameLst>
                                          <p:attrName>ppt_x</p:attrName>
                                        </p:attrNameLst>
                                      </p:cBhvr>
                                    </p:anim>
                                    <p:anim from="(-#ppt_h/2)" to="(#ppt_y)" calcmode="lin" valueType="num">
                                      <p:cBhvr>
                                        <p:cTn id="44" dur="1000" fill="hold">
                                          <p:stCondLst>
                                            <p:cond delay="0"/>
                                          </p:stCondLst>
                                        </p:cTn>
                                        <p:tgtEl>
                                          <p:spTgt spid="311">
                                            <p:txEl>
                                              <p:pRg st="6" end="6"/>
                                            </p:txEl>
                                          </p:spTgt>
                                        </p:tgtEl>
                                        <p:attrNameLst>
                                          <p:attrName>ppt_y</p:attrName>
                                        </p:attrNameLst>
                                      </p:cBhvr>
                                    </p:anim>
                                    <p:animRot by="21600000">
                                      <p:cBhvr>
                                        <p:cTn id="45" dur="1000" fill="hold">
                                          <p:stCondLst>
                                            <p:cond delay="0"/>
                                          </p:stCondLst>
                                        </p:cTn>
                                        <p:tgtEl>
                                          <p:spTgt spid="311">
                                            <p:txEl>
                                              <p:pRg st="6" end="6"/>
                                            </p:txEl>
                                          </p:spTgt>
                                        </p:tgtEl>
                                        <p:attrNameLst>
                                          <p:attrName>r</p:attrName>
                                        </p:attrNameLst>
                                      </p:cBhvr>
                                    </p:animRot>
                                  </p:childTnLst>
                                </p:cTn>
                              </p:par>
                            </p:childTnLst>
                          </p:cTn>
                        </p:par>
                      </p:childTnLst>
                    </p:cTn>
                  </p:par>
                  <p:par>
                    <p:cTn id="46" fill="hold">
                      <p:stCondLst>
                        <p:cond delay="indefinite"/>
                      </p:stCondLst>
                      <p:childTnLst>
                        <p:par>
                          <p:cTn id="47" fill="hold">
                            <p:stCondLst>
                              <p:cond delay="0"/>
                            </p:stCondLst>
                            <p:childTnLst>
                              <p:par>
                                <p:cTn id="48" presetID="56" presetClass="entr" presetSubtype="0" fill="hold" nodeType="clickEffect">
                                  <p:stCondLst>
                                    <p:cond delay="0"/>
                                  </p:stCondLst>
                                  <p:iterate type="lt">
                                    <p:tmPct val="10000"/>
                                  </p:iterate>
                                  <p:childTnLst>
                                    <p:set>
                                      <p:cBhvr>
                                        <p:cTn id="49" dur="1" fill="hold">
                                          <p:stCondLst>
                                            <p:cond delay="0"/>
                                          </p:stCondLst>
                                        </p:cTn>
                                        <p:tgtEl>
                                          <p:spTgt spid="311">
                                            <p:txEl>
                                              <p:pRg st="7" end="7"/>
                                            </p:txEl>
                                          </p:spTgt>
                                        </p:tgtEl>
                                        <p:attrNameLst>
                                          <p:attrName>style.visibility</p:attrName>
                                        </p:attrNameLst>
                                      </p:cBhvr>
                                      <p:to>
                                        <p:strVal val="visible"/>
                                      </p:to>
                                    </p:set>
                                    <p:anim by="(-#ppt_w*2)" calcmode="lin" valueType="num">
                                      <p:cBhvr rctx="PPT">
                                        <p:cTn id="50" dur="500" autoRev="1" fill="hold">
                                          <p:stCondLst>
                                            <p:cond delay="0"/>
                                          </p:stCondLst>
                                        </p:cTn>
                                        <p:tgtEl>
                                          <p:spTgt spid="311">
                                            <p:txEl>
                                              <p:pRg st="7" end="7"/>
                                            </p:txEl>
                                          </p:spTgt>
                                        </p:tgtEl>
                                        <p:attrNameLst>
                                          <p:attrName>ppt_w</p:attrName>
                                        </p:attrNameLst>
                                      </p:cBhvr>
                                    </p:anim>
                                    <p:anim by="(#ppt_w*0.50)" calcmode="lin" valueType="num">
                                      <p:cBhvr>
                                        <p:cTn id="51" dur="500" decel="50000" autoRev="1" fill="hold">
                                          <p:stCondLst>
                                            <p:cond delay="0"/>
                                          </p:stCondLst>
                                        </p:cTn>
                                        <p:tgtEl>
                                          <p:spTgt spid="311">
                                            <p:txEl>
                                              <p:pRg st="7" end="7"/>
                                            </p:txEl>
                                          </p:spTgt>
                                        </p:tgtEl>
                                        <p:attrNameLst>
                                          <p:attrName>ppt_x</p:attrName>
                                        </p:attrNameLst>
                                      </p:cBhvr>
                                    </p:anim>
                                    <p:anim from="(-#ppt_h/2)" to="(#ppt_y)" calcmode="lin" valueType="num">
                                      <p:cBhvr>
                                        <p:cTn id="52" dur="1000" fill="hold">
                                          <p:stCondLst>
                                            <p:cond delay="0"/>
                                          </p:stCondLst>
                                        </p:cTn>
                                        <p:tgtEl>
                                          <p:spTgt spid="311">
                                            <p:txEl>
                                              <p:pRg st="7" end="7"/>
                                            </p:txEl>
                                          </p:spTgt>
                                        </p:tgtEl>
                                        <p:attrNameLst>
                                          <p:attrName>ppt_y</p:attrName>
                                        </p:attrNameLst>
                                      </p:cBhvr>
                                    </p:anim>
                                    <p:animRot by="21600000">
                                      <p:cBhvr>
                                        <p:cTn id="53" dur="1000" fill="hold">
                                          <p:stCondLst>
                                            <p:cond delay="0"/>
                                          </p:stCondLst>
                                        </p:cTn>
                                        <p:tgtEl>
                                          <p:spTgt spid="311">
                                            <p:txEl>
                                              <p:pRg st="7" end="7"/>
                                            </p:txEl>
                                          </p:spTgt>
                                        </p:tgtEl>
                                        <p:attrNameLst>
                                          <p:attrName>r</p:attrName>
                                        </p:attrNameLst>
                                      </p:cBhvr>
                                    </p:animRot>
                                  </p:childTnLst>
                                </p:cTn>
                              </p:par>
                            </p:childTnLst>
                          </p:cTn>
                        </p:par>
                      </p:childTnLst>
                    </p:cTn>
                  </p:par>
                  <p:par>
                    <p:cTn id="54" fill="hold">
                      <p:stCondLst>
                        <p:cond delay="indefinite"/>
                      </p:stCondLst>
                      <p:childTnLst>
                        <p:par>
                          <p:cTn id="55" fill="hold">
                            <p:stCondLst>
                              <p:cond delay="0"/>
                            </p:stCondLst>
                            <p:childTnLst>
                              <p:par>
                                <p:cTn id="56" presetID="3" presetClass="exit" presetSubtype="10" fill="hold" nodeType="clickEffect">
                                  <p:stCondLst>
                                    <p:cond delay="0"/>
                                  </p:stCondLst>
                                  <p:childTnLst>
                                    <p:animEffect transition="out" filter="blinds(horizontal)">
                                      <p:cBhvr>
                                        <p:cTn id="57" dur="500"/>
                                        <p:tgtEl>
                                          <p:spTgt spid="313"/>
                                        </p:tgtEl>
                                      </p:cBhvr>
                                    </p:animEffect>
                                    <p:set>
                                      <p:cBhvr>
                                        <p:cTn id="58" dur="1" fill="hold">
                                          <p:stCondLst>
                                            <p:cond delay="499"/>
                                          </p:stCondLst>
                                        </p:cTn>
                                        <p:tgtEl>
                                          <p:spTgt spid="313"/>
                                        </p:tgtEl>
                                        <p:attrNameLst>
                                          <p:attrName>style.visibility</p:attrName>
                                        </p:attrNameLst>
                                      </p:cBhvr>
                                      <p:to>
                                        <p:strVal val="hidden"/>
                                      </p:to>
                                    </p:set>
                                  </p:childTnLst>
                                </p:cTn>
                              </p:par>
                              <p:par>
                                <p:cTn id="59" presetID="21" presetClass="entr" presetSubtype="1" fill="hold" nodeType="withEffect">
                                  <p:stCondLst>
                                    <p:cond delay="0"/>
                                  </p:stCondLst>
                                  <p:childTnLst>
                                    <p:set>
                                      <p:cBhvr>
                                        <p:cTn id="60" dur="1" fill="hold">
                                          <p:stCondLst>
                                            <p:cond delay="0"/>
                                          </p:stCondLst>
                                        </p:cTn>
                                        <p:tgtEl>
                                          <p:spTgt spid="11266"/>
                                        </p:tgtEl>
                                        <p:attrNameLst>
                                          <p:attrName>style.visibility</p:attrName>
                                        </p:attrNameLst>
                                      </p:cBhvr>
                                      <p:to>
                                        <p:strVal val="visible"/>
                                      </p:to>
                                    </p:set>
                                    <p:animEffect transition="in" filter="wheel(1)">
                                      <p:cBhvr>
                                        <p:cTn id="61" dur="20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LEARN PYTHON: SYNTAX"/>
          <p:cNvSpPr txBox="1">
            <a:spLocks noGrp="1"/>
          </p:cNvSpPr>
          <p:nvPr>
            <p:ph type="title"/>
          </p:nvPr>
        </p:nvSpPr>
        <p:spPr>
          <a:prstGeom prst="rect">
            <a:avLst/>
          </a:prstGeom>
        </p:spPr>
        <p:txBody>
          <a:bodyPr/>
          <a:lstStyle/>
          <a:p>
            <a:r>
              <a:t>LEARN PYTHON: SYNTAX</a:t>
            </a:r>
          </a:p>
        </p:txBody>
      </p:sp>
      <p:sp>
        <p:nvSpPr>
          <p:cNvPr id="153" name="Οδηγίες (01. Syntax / 01. Welcome.py)…"/>
          <p:cNvSpPr txBox="1">
            <a:spLocks noGrp="1"/>
          </p:cNvSpPr>
          <p:nvPr>
            <p:ph type="body" sz="half" idx="1"/>
          </p:nvPr>
        </p:nvSpPr>
        <p:spPr>
          <a:xfrm>
            <a:off x="738813" y="3803649"/>
            <a:ext cx="13575003" cy="8928101"/>
          </a:xfrm>
          <a:prstGeom prst="rect">
            <a:avLst/>
          </a:prstGeom>
        </p:spPr>
        <p:txBody>
          <a:bodyPr anchor="t"/>
          <a:lstStyle/>
          <a:p>
            <a:pPr marL="0" indent="0">
              <a:spcBef>
                <a:spcPts val="3400"/>
              </a:spcBef>
              <a:buClr>
                <a:srgbClr val="000000"/>
              </a:buClr>
              <a:buSzPct val="60000"/>
              <a:buNone/>
              <a:defRPr sz="5000"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01. </a:t>
            </a:r>
            <a:r>
              <a:rPr dirty="0" err="1"/>
              <a:t>Welcome.py</a:t>
            </a:r>
            <a:r>
              <a:rPr dirty="0"/>
              <a:t>)</a:t>
            </a:r>
          </a:p>
          <a:p>
            <a:pPr marL="609600" indent="-609600">
              <a:spcBef>
                <a:spcPts val="3400"/>
              </a:spcBef>
              <a:buClr>
                <a:srgbClr val="000000"/>
              </a:buClr>
              <a:buSzPct val="60000"/>
              <a:buChar char="✓"/>
              <a:defRPr sz="5000">
                <a:latin typeface="Avenir Next Regular"/>
                <a:ea typeface="Avenir Next Regular"/>
                <a:cs typeface="Avenir Next Regular"/>
                <a:sym typeface="Avenir Next Regular"/>
              </a:defRPr>
            </a:pPr>
            <a:r>
              <a:rPr dirty="0" err="1"/>
              <a:t>Αλλάξτε</a:t>
            </a:r>
            <a:r>
              <a:rPr dirty="0"/>
              <a:t> </a:t>
            </a:r>
            <a:r>
              <a:rPr dirty="0" err="1"/>
              <a:t>το</a:t>
            </a:r>
            <a:r>
              <a:rPr dirty="0"/>
              <a:t> “My Name” </a:t>
            </a:r>
            <a:r>
              <a:rPr dirty="0" err="1"/>
              <a:t>με</a:t>
            </a:r>
            <a:r>
              <a:rPr dirty="0"/>
              <a:t> </a:t>
            </a:r>
            <a:r>
              <a:rPr dirty="0" err="1"/>
              <a:t>το</a:t>
            </a:r>
            <a:r>
              <a:rPr dirty="0"/>
              <a:t> </a:t>
            </a:r>
            <a:r>
              <a:rPr dirty="0" err="1"/>
              <a:t>όνομά</a:t>
            </a:r>
            <a:r>
              <a:rPr dirty="0"/>
              <a:t> </a:t>
            </a:r>
            <a:r>
              <a:rPr dirty="0" err="1"/>
              <a:t>σ</a:t>
            </a:r>
            <a:r>
              <a:rPr dirty="0"/>
              <a:t>α</a:t>
            </a:r>
            <a:r>
              <a:rPr dirty="0" err="1"/>
              <a:t>ς</a:t>
            </a:r>
            <a:r>
              <a:rPr dirty="0"/>
              <a:t>. </a:t>
            </a:r>
          </a:p>
          <a:p>
            <a:pPr marL="609600" indent="-609600">
              <a:spcBef>
                <a:spcPts val="3400"/>
              </a:spcBef>
              <a:buClr>
                <a:srgbClr val="000000"/>
              </a:buClr>
              <a:buSzPct val="60000"/>
              <a:buChar char="✓"/>
              <a:defRPr sz="5000">
                <a:latin typeface="Avenir Next Regular"/>
                <a:ea typeface="Avenir Next Regular"/>
                <a:cs typeface="Avenir Next Regular"/>
                <a:sym typeface="Avenir Next Regular"/>
              </a:defRPr>
            </a:pPr>
            <a:r>
              <a:rPr dirty="0" err="1"/>
              <a:t>Εκτελέστε</a:t>
            </a:r>
            <a:r>
              <a:rPr dirty="0"/>
              <a:t> </a:t>
            </a:r>
            <a:r>
              <a:rPr dirty="0" err="1"/>
              <a:t>τον</a:t>
            </a:r>
            <a:r>
              <a:rPr dirty="0"/>
              <a:t> </a:t>
            </a:r>
            <a:r>
              <a:rPr dirty="0" err="1"/>
              <a:t>κώδικ</a:t>
            </a:r>
            <a:r>
              <a:rPr dirty="0"/>
              <a:t>α </a:t>
            </a:r>
            <a:r>
              <a:rPr dirty="0" err="1"/>
              <a:t>γι</a:t>
            </a:r>
            <a:r>
              <a:rPr dirty="0"/>
              <a:t>α </a:t>
            </a:r>
            <a:r>
              <a:rPr dirty="0" err="1"/>
              <a:t>ν</a:t>
            </a:r>
            <a:r>
              <a:rPr dirty="0"/>
              <a:t>α </a:t>
            </a:r>
            <a:r>
              <a:rPr dirty="0" err="1"/>
              <a:t>δείτε</a:t>
            </a:r>
            <a:r>
              <a:rPr dirty="0"/>
              <a:t> </a:t>
            </a:r>
            <a:r>
              <a:rPr dirty="0" err="1"/>
              <a:t>τι</a:t>
            </a:r>
            <a:r>
              <a:rPr dirty="0"/>
              <a:t> </a:t>
            </a:r>
            <a:r>
              <a:rPr dirty="0" err="1"/>
              <a:t>κάνει</a:t>
            </a:r>
            <a:r>
              <a:rPr dirty="0"/>
              <a:t>!</a:t>
            </a:r>
          </a:p>
        </p:txBody>
      </p:sp>
      <p:sp>
        <p:nvSpPr>
          <p:cNvPr id="154"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a:t>
            </a:fld>
            <a:endParaRPr/>
          </a:p>
        </p:txBody>
      </p:sp>
      <p:pic>
        <p:nvPicPr>
          <p:cNvPr id="155" name="Εικόνα" descr="Εικόνα"/>
          <p:cNvPicPr>
            <a:picLocks noChangeAspect="1"/>
          </p:cNvPicPr>
          <p:nvPr/>
        </p:nvPicPr>
        <p:blipFill>
          <a:blip r:embed="rId2"/>
          <a:stretch>
            <a:fillRect/>
          </a:stretch>
        </p:blipFill>
        <p:spPr>
          <a:xfrm>
            <a:off x="14249115" y="3054349"/>
            <a:ext cx="9250449" cy="9250449"/>
          </a:xfrm>
          <a:prstGeom prst="rect">
            <a:avLst/>
          </a:prstGeom>
          <a:ln w="12700">
            <a:miter lim="400000"/>
          </a:ln>
        </p:spPr>
      </p:pic>
      <p:pic>
        <p:nvPicPr>
          <p:cNvPr id="6" name="Picture 2">
            <a:extLst>
              <a:ext uri="{FF2B5EF4-FFF2-40B4-BE49-F238E27FC236}">
                <a16:creationId xmlns:a16="http://schemas.microsoft.com/office/drawing/2014/main" id="{1E44E3D6-A89D-5944-ABE2-BE2D324961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animScale>
                                      <p:cBhvr>
                                        <p:cTn id="7" dur="1000" decel="50000" fill="hold">
                                          <p:stCondLst>
                                            <p:cond delay="0"/>
                                          </p:stCondLst>
                                        </p:cTn>
                                        <p:tgtEl>
                                          <p:spTgt spid="15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55"/>
                                        </p:tgtEl>
                                        <p:attrNameLst>
                                          <p:attrName>ppt_x</p:attrName>
                                          <p:attrName>ppt_y</p:attrName>
                                        </p:attrNameLst>
                                      </p:cBhvr>
                                    </p:animMotion>
                                    <p:animEffect transition="in" filter="fade">
                                      <p:cBhvr>
                                        <p:cTn id="9" dur="1000"/>
                                        <p:tgtEl>
                                          <p:spTgt spid="155"/>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153">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153">
                                            <p:txEl>
                                              <p:pRg st="1" end="1"/>
                                            </p:txEl>
                                          </p:spTgt>
                                        </p:tgtEl>
                                        <p:attrNameLst>
                                          <p:attrName>ppt_w</p:attrName>
                                        </p:attrNameLst>
                                      </p:cBhvr>
                                    </p:anim>
                                    <p:anim by="(#ppt_w*0.50)" calcmode="lin" valueType="num">
                                      <p:cBhvr>
                                        <p:cTn id="13" dur="500" decel="50000" autoRev="1" fill="hold">
                                          <p:stCondLst>
                                            <p:cond delay="0"/>
                                          </p:stCondLst>
                                        </p:cTn>
                                        <p:tgtEl>
                                          <p:spTgt spid="153">
                                            <p:txEl>
                                              <p:pRg st="1" end="1"/>
                                            </p:txEl>
                                          </p:spTgt>
                                        </p:tgtEl>
                                        <p:attrNameLst>
                                          <p:attrName>ppt_x</p:attrName>
                                        </p:attrNameLst>
                                      </p:cBhvr>
                                    </p:anim>
                                    <p:anim from="(-#ppt_h/2)" to="(#ppt_y)" calcmode="lin" valueType="num">
                                      <p:cBhvr>
                                        <p:cTn id="14" dur="1000" fill="hold">
                                          <p:stCondLst>
                                            <p:cond delay="0"/>
                                          </p:stCondLst>
                                        </p:cTn>
                                        <p:tgtEl>
                                          <p:spTgt spid="153">
                                            <p:txEl>
                                              <p:pRg st="1" end="1"/>
                                            </p:txEl>
                                          </p:spTgt>
                                        </p:tgtEl>
                                        <p:attrNameLst>
                                          <p:attrName>ppt_y</p:attrName>
                                        </p:attrNameLst>
                                      </p:cBhvr>
                                    </p:anim>
                                    <p:animRot by="21600000">
                                      <p:cBhvr>
                                        <p:cTn id="15" dur="1000" fill="hold">
                                          <p:stCondLst>
                                            <p:cond delay="0"/>
                                          </p:stCondLst>
                                        </p:cTn>
                                        <p:tgtEl>
                                          <p:spTgt spid="153">
                                            <p:txEl>
                                              <p:pRg st="1" end="1"/>
                                            </p:txEl>
                                          </p:spTgt>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56" presetClass="entr" presetSubtype="0" fill="hold" nodeType="clickEffect">
                                  <p:stCondLst>
                                    <p:cond delay="0"/>
                                  </p:stCondLst>
                                  <p:iterate type="lt">
                                    <p:tmPct val="10000"/>
                                  </p:iterate>
                                  <p:childTnLst>
                                    <p:set>
                                      <p:cBhvr>
                                        <p:cTn id="19" dur="1" fill="hold">
                                          <p:stCondLst>
                                            <p:cond delay="0"/>
                                          </p:stCondLst>
                                        </p:cTn>
                                        <p:tgtEl>
                                          <p:spTgt spid="153">
                                            <p:txEl>
                                              <p:pRg st="2" end="2"/>
                                            </p:txEl>
                                          </p:spTgt>
                                        </p:tgtEl>
                                        <p:attrNameLst>
                                          <p:attrName>style.visibility</p:attrName>
                                        </p:attrNameLst>
                                      </p:cBhvr>
                                      <p:to>
                                        <p:strVal val="visible"/>
                                      </p:to>
                                    </p:set>
                                    <p:anim by="(-#ppt_w*2)" calcmode="lin" valueType="num">
                                      <p:cBhvr rctx="PPT">
                                        <p:cTn id="20" dur="500" autoRev="1" fill="hold">
                                          <p:stCondLst>
                                            <p:cond delay="0"/>
                                          </p:stCondLst>
                                        </p:cTn>
                                        <p:tgtEl>
                                          <p:spTgt spid="153">
                                            <p:txEl>
                                              <p:pRg st="2" end="2"/>
                                            </p:txEl>
                                          </p:spTgt>
                                        </p:tgtEl>
                                        <p:attrNameLst>
                                          <p:attrName>ppt_w</p:attrName>
                                        </p:attrNameLst>
                                      </p:cBhvr>
                                    </p:anim>
                                    <p:anim by="(#ppt_w*0.50)" calcmode="lin" valueType="num">
                                      <p:cBhvr>
                                        <p:cTn id="21" dur="500" decel="50000" autoRev="1" fill="hold">
                                          <p:stCondLst>
                                            <p:cond delay="0"/>
                                          </p:stCondLst>
                                        </p:cTn>
                                        <p:tgtEl>
                                          <p:spTgt spid="153">
                                            <p:txEl>
                                              <p:pRg st="2" end="2"/>
                                            </p:txEl>
                                          </p:spTgt>
                                        </p:tgtEl>
                                        <p:attrNameLst>
                                          <p:attrName>ppt_x</p:attrName>
                                        </p:attrNameLst>
                                      </p:cBhvr>
                                    </p:anim>
                                    <p:anim from="(-#ppt_h/2)" to="(#ppt_y)" calcmode="lin" valueType="num">
                                      <p:cBhvr>
                                        <p:cTn id="22" dur="1000" fill="hold">
                                          <p:stCondLst>
                                            <p:cond delay="0"/>
                                          </p:stCondLst>
                                        </p:cTn>
                                        <p:tgtEl>
                                          <p:spTgt spid="153">
                                            <p:txEl>
                                              <p:pRg st="2" end="2"/>
                                            </p:txEl>
                                          </p:spTgt>
                                        </p:tgtEl>
                                        <p:attrNameLst>
                                          <p:attrName>ppt_y</p:attrName>
                                        </p:attrNameLst>
                                      </p:cBhvr>
                                    </p:anim>
                                    <p:animRot by="21600000">
                                      <p:cBhvr>
                                        <p:cTn id="23" dur="1000" fill="hold">
                                          <p:stCondLst>
                                            <p:cond delay="0"/>
                                          </p:stCondLst>
                                        </p:cTn>
                                        <p:tgtEl>
                                          <p:spTgt spid="153">
                                            <p:txEl>
                                              <p:pRg st="2" end="2"/>
                                            </p:txEl>
                                          </p:spTgt>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nodeType="clickEffect">
                                  <p:stCondLst>
                                    <p:cond delay="0"/>
                                  </p:stCondLst>
                                  <p:childTnLst>
                                    <p:animEffect transition="out" filter="blinds(horizontal)">
                                      <p:cBhvr>
                                        <p:cTn id="27" dur="500"/>
                                        <p:tgtEl>
                                          <p:spTgt spid="155"/>
                                        </p:tgtEl>
                                      </p:cBhvr>
                                    </p:animEffect>
                                    <p:set>
                                      <p:cBhvr>
                                        <p:cTn id="28" dur="1" fill="hold">
                                          <p:stCondLst>
                                            <p:cond delay="499"/>
                                          </p:stCondLst>
                                        </p:cTn>
                                        <p:tgtEl>
                                          <p:spTgt spid="155"/>
                                        </p:tgtEl>
                                        <p:attrNameLst>
                                          <p:attrName>style.visibility</p:attrName>
                                        </p:attrNameLst>
                                      </p:cBhvr>
                                      <p:to>
                                        <p:strVal val="hidden"/>
                                      </p:to>
                                    </p:set>
                                  </p:childTnLst>
                                </p:cTn>
                              </p:par>
                              <p:par>
                                <p:cTn id="29" presetID="21" presetClass="entr" presetSubtype="1"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heel(1)">
                                      <p:cBhvr>
                                        <p:cTn id="3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5" name="Στιγμιότυπο 2020-08-18, 11.42.34 μμ.png" descr="Στιγμιότυπο 2020-08-18, 11.42.34 μμ.png"/>
          <p:cNvPicPr>
            <a:picLocks noGrp="1" noChangeAspect="1"/>
          </p:cNvPicPr>
          <p:nvPr>
            <p:ph type="pic" idx="21"/>
          </p:nvPr>
        </p:nvPicPr>
        <p:blipFill>
          <a:blip r:embed="rId2"/>
          <a:srcRect l="16150" t="1657" r="16150" b="37212"/>
          <a:stretch>
            <a:fillRect/>
          </a:stretch>
        </p:blipFill>
        <p:spPr>
          <a:xfrm>
            <a:off x="0" y="0"/>
            <a:ext cx="24384000" cy="13716000"/>
          </a:xfrm>
          <a:prstGeom prst="rect">
            <a:avLst/>
          </a:prstGeom>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307" name="Σε αυτό το κεφάλαιο, καταφέραμε πολλά πράγματα! Δώσαμε εντολές στους υπολογιστές μας να εκτυπώσουν μηνύματα, αποθηκεύσαμε αυτά τα μηνύματα ως μεταβλητές και μάθαμε να ενημερώνουμε αυτά τα μηνύματα ανάλογα με το μέρος του προγράμματος στο οποίο βρισκόμαστ"/>
          <p:cNvSpPr txBox="1">
            <a:spLocks noGrp="1"/>
          </p:cNvSpPr>
          <p:nvPr>
            <p:ph type="body" idx="1"/>
          </p:nvPr>
        </p:nvSpPr>
        <p:spPr>
          <a:prstGeom prst="rect">
            <a:avLst/>
          </a:prstGeom>
        </p:spPr>
        <p:txBody>
          <a:bodyPr/>
          <a:lstStyle/>
          <a:p>
            <a:pPr marL="0" indent="0" algn="ctr" defTabSz="726440">
              <a:spcBef>
                <a:spcPts val="2900"/>
              </a:spcBef>
              <a:buClrTx/>
              <a:buSzTx/>
              <a:buFontTx/>
              <a:buNone/>
              <a:defRPr sz="4400"/>
            </a:pPr>
            <a:r>
              <a:rPr lang="el-GR" b="1" dirty="0"/>
              <a:t>Συμπληρ</a:t>
            </a:r>
            <a:r>
              <a:rPr lang="en-US" b="1" dirty="0"/>
              <a:t>ώ</a:t>
            </a:r>
            <a:r>
              <a:rPr lang="el-GR" b="1" dirty="0"/>
              <a:t>στε </a:t>
            </a:r>
            <a:r>
              <a:rPr lang="en-US" b="1"/>
              <a:t>quiz</a:t>
            </a:r>
            <a:r>
              <a:rPr lang="el-GR" b="1"/>
              <a:t>. </a:t>
            </a:r>
            <a:r>
              <a:rPr lang="el-GR" b="1" dirty="0">
                <a:hlinkClick r:id="rId2"/>
              </a:rPr>
              <a:t>Εδώ</a:t>
            </a:r>
            <a:endParaRPr lang="el-GR" b="1" dirty="0"/>
          </a:p>
          <a:p>
            <a:pPr marL="0" indent="0" algn="ctr" defTabSz="726440">
              <a:spcBef>
                <a:spcPts val="2900"/>
              </a:spcBef>
              <a:buClrTx/>
              <a:buSzTx/>
              <a:buFontTx/>
              <a:buNone/>
              <a:defRPr sz="4400"/>
            </a:pPr>
            <a:endParaRPr lang="en-US" b="1" dirty="0"/>
          </a:p>
          <a:p>
            <a:pPr marL="0" indent="0" algn="ctr" defTabSz="726440">
              <a:spcBef>
                <a:spcPts val="2900"/>
              </a:spcBef>
              <a:buClrTx/>
              <a:buSzTx/>
              <a:buFontTx/>
              <a:buNone/>
              <a:defRPr sz="4400"/>
            </a:pPr>
            <a:endParaRPr lang="en-US" b="1" dirty="0"/>
          </a:p>
          <a:p>
            <a:pPr marL="0" indent="0" algn="ctr" defTabSz="726440">
              <a:spcBef>
                <a:spcPts val="2900"/>
              </a:spcBef>
              <a:buClrTx/>
              <a:buSzTx/>
              <a:buFontTx/>
              <a:buNone/>
              <a:defRPr sz="4400"/>
            </a:pPr>
            <a:endParaRPr lang="en-US" b="1" dirty="0"/>
          </a:p>
          <a:p>
            <a:pPr marL="0" indent="0" algn="ctr" defTabSz="726440">
              <a:spcBef>
                <a:spcPts val="2900"/>
              </a:spcBef>
              <a:buClrTx/>
              <a:buSzTx/>
              <a:buFontTx/>
              <a:buNone/>
              <a:defRPr sz="4400"/>
            </a:pPr>
            <a:endParaRPr lang="en-US" b="1" dirty="0"/>
          </a:p>
          <a:p>
            <a:pPr marL="0" indent="0" algn="ctr" defTabSz="726440">
              <a:spcBef>
                <a:spcPts val="2900"/>
              </a:spcBef>
              <a:buClrTx/>
              <a:buSzTx/>
              <a:buFontTx/>
              <a:buNone/>
              <a:defRPr sz="4400"/>
            </a:pPr>
            <a:endParaRPr lang="en-US" b="1" dirty="0"/>
          </a:p>
          <a:p>
            <a:pPr marL="0" indent="0" algn="ctr" defTabSz="726440">
              <a:spcBef>
                <a:spcPts val="2900"/>
              </a:spcBef>
              <a:buClrTx/>
              <a:buSzTx/>
              <a:buFontTx/>
              <a:buNone/>
              <a:defRPr sz="4400"/>
            </a:pPr>
            <a:endParaRPr lang="en-US" b="1" dirty="0"/>
          </a:p>
          <a:p>
            <a:pPr marL="0" indent="0" algn="r" defTabSz="726440">
              <a:spcBef>
                <a:spcPts val="2900"/>
              </a:spcBef>
              <a:buClrTx/>
              <a:buSzTx/>
              <a:buFontTx/>
              <a:buNone/>
              <a:defRPr sz="4400"/>
            </a:pPr>
            <a:r>
              <a:rPr lang="en-US" b="1" dirty="0">
                <a:hlinkClick r:id="rId3"/>
              </a:rPr>
              <a:t>Check answers here</a:t>
            </a:r>
            <a:endParaRPr b="1" dirty="0"/>
          </a:p>
        </p:txBody>
      </p:sp>
      <p:sp>
        <p:nvSpPr>
          <p:cNvPr id="308"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41</a:t>
            </a:fld>
            <a:endParaRPr/>
          </a:p>
        </p:txBody>
      </p:sp>
      <p:pic>
        <p:nvPicPr>
          <p:cNvPr id="30722" name="Picture 2" descr="QUIZ: So you think you can present? | Dr. PPT">
            <a:extLst>
              <a:ext uri="{FF2B5EF4-FFF2-40B4-BE49-F238E27FC236}">
                <a16:creationId xmlns:a16="http://schemas.microsoft.com/office/drawing/2014/main" id="{D754F2B5-68FC-A64C-927B-397690E730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1850" y="5016606"/>
            <a:ext cx="15303500" cy="7626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1694624"/>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w to Use Python Lambda Functions – Real Python">
            <a:extLst>
              <a:ext uri="{FF2B5EF4-FFF2-40B4-BE49-F238E27FC236}">
                <a16:creationId xmlns:a16="http://schemas.microsoft.com/office/drawing/2014/main" id="{FB45C043-C19F-D747-BBED-007A11C86254}"/>
              </a:ext>
            </a:extLst>
          </p:cNvPr>
          <p:cNvPicPr>
            <a:picLocks noGrp="1" noChangeAspect="1" noChangeArrowheads="1"/>
          </p:cNvPicPr>
          <p:nvPr>
            <p:ph type="pic" idx="22"/>
          </p:nvPr>
        </p:nvPicPr>
        <p:blipFill rotWithShape="1">
          <a:blip r:embed="rId2">
            <a:extLst>
              <a:ext uri="{28A0092B-C50C-407E-A947-70E740481C1C}">
                <a14:useLocalDpi xmlns:a14="http://schemas.microsoft.com/office/drawing/2010/main" val="0"/>
              </a:ext>
            </a:extLst>
          </a:blip>
          <a:srcRect l="7075" r="1917"/>
          <a:stretch/>
        </p:blipFill>
        <p:spPr bwMode="auto">
          <a:xfrm>
            <a:off x="0" y="0"/>
            <a:ext cx="24384000" cy="13893800"/>
          </a:xfrm>
          <a:prstGeom prst="rect">
            <a:avLst/>
          </a:prstGeom>
          <a:solidFill>
            <a:srgbClr val="FFFFFF"/>
          </a:solidFill>
        </p:spPr>
      </p:pic>
    </p:spTree>
    <p:extLst>
      <p:ext uri="{BB962C8B-B14F-4D97-AF65-F5344CB8AC3E}">
        <p14:creationId xmlns:p14="http://schemas.microsoft.com/office/powerpoint/2010/main" val="3994204327"/>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FUNCTIONS</a:t>
            </a:r>
            <a:endParaRPr dirty="0"/>
          </a:p>
        </p:txBody>
      </p:sp>
      <p:sp>
        <p:nvSpPr>
          <p:cNvPr id="144" name="WELCOME…"/>
          <p:cNvSpPr txBox="1">
            <a:spLocks noGrp="1"/>
          </p:cNvSpPr>
          <p:nvPr>
            <p:ph type="body" idx="1"/>
          </p:nvPr>
        </p:nvSpPr>
        <p:spPr>
          <a:xfrm>
            <a:off x="952500" y="3695699"/>
            <a:ext cx="22479000" cy="9084635"/>
          </a:xfrm>
          <a:prstGeom prst="rect">
            <a:avLst/>
          </a:prstGeom>
        </p:spPr>
        <p:txBody>
          <a:bodyPr numCol="2" anchor="t">
            <a:normAutofit fontScale="92500" lnSpcReduction="10000"/>
          </a:bodyPr>
          <a:lstStyle/>
          <a:p>
            <a:pPr marL="742950" indent="-742950" defTabSz="693419">
              <a:spcBef>
                <a:spcPts val="2800"/>
              </a:spcBef>
              <a:buClrTx/>
              <a:buSzPct val="100000"/>
              <a:buAutoNum type="arabicPeriod"/>
              <a:defRPr sz="4200"/>
            </a:pPr>
            <a:r>
              <a:rPr lang="en" sz="8000" dirty="0"/>
              <a:t>Introduction to Functions</a:t>
            </a:r>
          </a:p>
          <a:p>
            <a:pPr marL="742950" indent="-742950" defTabSz="693419">
              <a:spcBef>
                <a:spcPts val="2800"/>
              </a:spcBef>
              <a:buClrTx/>
              <a:buSzPct val="100000"/>
              <a:buAutoNum type="arabicPeriod"/>
              <a:defRPr sz="4200"/>
            </a:pPr>
            <a:r>
              <a:rPr lang="en" sz="8000" dirty="0"/>
              <a:t>What is a Function</a:t>
            </a:r>
          </a:p>
          <a:p>
            <a:pPr marL="742950" indent="-742950" defTabSz="693419">
              <a:spcBef>
                <a:spcPts val="2800"/>
              </a:spcBef>
              <a:buClrTx/>
              <a:buSzPct val="100000"/>
              <a:buAutoNum type="arabicPeriod"/>
              <a:defRPr sz="4200"/>
            </a:pPr>
            <a:r>
              <a:rPr lang="en" sz="8000" dirty="0"/>
              <a:t>Write a Function</a:t>
            </a:r>
          </a:p>
          <a:p>
            <a:pPr marL="742950" indent="-742950" defTabSz="693419">
              <a:spcBef>
                <a:spcPts val="2800"/>
              </a:spcBef>
              <a:buClrTx/>
              <a:buSzPct val="100000"/>
              <a:buAutoNum type="arabicPeriod"/>
              <a:defRPr sz="4200"/>
            </a:pPr>
            <a:r>
              <a:rPr lang="en" sz="8000" dirty="0"/>
              <a:t>Whitespace</a:t>
            </a:r>
          </a:p>
          <a:p>
            <a:pPr marL="742950" indent="-742950" defTabSz="693419">
              <a:spcBef>
                <a:spcPts val="2800"/>
              </a:spcBef>
              <a:buClrTx/>
              <a:buSzPct val="100000"/>
              <a:buAutoNum type="arabicPeriod"/>
              <a:defRPr sz="4200"/>
            </a:pPr>
            <a:r>
              <a:rPr lang="en" sz="8000" dirty="0"/>
              <a:t>Parameters</a:t>
            </a:r>
          </a:p>
          <a:p>
            <a:pPr marL="742950" indent="-742950" defTabSz="693419">
              <a:spcBef>
                <a:spcPts val="2800"/>
              </a:spcBef>
              <a:buClrTx/>
              <a:buSzPct val="100000"/>
              <a:buFont typeface="Zapf Dingbats"/>
              <a:buAutoNum type="arabicPeriod"/>
              <a:defRPr sz="4200"/>
            </a:pPr>
            <a:r>
              <a:rPr lang="en" sz="8000" dirty="0"/>
              <a:t>Multiple Parameters</a:t>
            </a:r>
          </a:p>
          <a:p>
            <a:pPr marL="742950" indent="-742950" defTabSz="693419">
              <a:spcBef>
                <a:spcPts val="2800"/>
              </a:spcBef>
              <a:buClrTx/>
              <a:buSzPct val="100000"/>
              <a:buAutoNum type="arabicPeriod"/>
              <a:defRPr sz="4200"/>
            </a:pPr>
            <a:r>
              <a:rPr lang="en" sz="8000" dirty="0"/>
              <a:t>Keyword Arguments</a:t>
            </a:r>
          </a:p>
          <a:p>
            <a:pPr marL="742950" indent="-742950" defTabSz="693419">
              <a:spcBef>
                <a:spcPts val="2800"/>
              </a:spcBef>
              <a:buClrTx/>
              <a:buSzPct val="100000"/>
              <a:buAutoNum type="arabicPeriod"/>
              <a:defRPr sz="4200"/>
            </a:pPr>
            <a:r>
              <a:rPr lang="en" sz="8000" dirty="0"/>
              <a:t>Returns</a:t>
            </a:r>
          </a:p>
          <a:p>
            <a:pPr marL="742950" indent="-742950" defTabSz="693419">
              <a:spcBef>
                <a:spcPts val="2800"/>
              </a:spcBef>
              <a:buClrTx/>
              <a:buSzPct val="100000"/>
              <a:buAutoNum type="arabicPeriod"/>
              <a:defRPr sz="4200"/>
            </a:pPr>
            <a:r>
              <a:rPr lang="en" sz="8000" dirty="0"/>
              <a:t>Multiple Return Values</a:t>
            </a:r>
          </a:p>
          <a:p>
            <a:pPr marL="742950" indent="-742950" defTabSz="693419">
              <a:spcBef>
                <a:spcPts val="2800"/>
              </a:spcBef>
              <a:buClrTx/>
              <a:buSzPct val="100000"/>
              <a:buAutoNum type="arabicPeriod"/>
              <a:defRPr sz="4200"/>
            </a:pPr>
            <a:r>
              <a:rPr lang="en" sz="8000" dirty="0"/>
              <a:t>Scope</a:t>
            </a:r>
          </a:p>
          <a:p>
            <a:pPr marL="742950" indent="-742950" defTabSz="693419">
              <a:spcBef>
                <a:spcPts val="2800"/>
              </a:spcBef>
              <a:buClrTx/>
              <a:buSzPct val="100000"/>
              <a:buAutoNum type="arabicPeriod"/>
              <a:defRPr sz="4200"/>
            </a:pPr>
            <a:r>
              <a:rPr lang="en" sz="8000" dirty="0"/>
              <a:t>Review</a:t>
            </a:r>
            <a:br>
              <a:rPr lang="en" sz="4400" dirty="0"/>
            </a:br>
            <a:endParaRPr sz="4400" dirty="0"/>
          </a:p>
        </p:txBody>
      </p:sp>
      <p:sp>
        <p:nvSpPr>
          <p:cNvPr id="146"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43</a:t>
            </a:fld>
            <a:endParaRPr/>
          </a:p>
        </p:txBody>
      </p:sp>
    </p:spTree>
    <p:extLst>
      <p:ext uri="{BB962C8B-B14F-4D97-AF65-F5344CB8AC3E}">
        <p14:creationId xmlns:p14="http://schemas.microsoft.com/office/powerpoint/2010/main" val="3367772382"/>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086100"/>
            <a:ext cx="22479000" cy="9692640"/>
          </a:xfrm>
          <a:prstGeom prst="rect">
            <a:avLst/>
          </a:prstGeom>
        </p:spPr>
        <p:txBody>
          <a:bodyPr>
            <a:normAutofit/>
          </a:bodyPr>
          <a:lstStyle/>
          <a:p>
            <a:pPr marL="0" indent="0" defTabSz="808990">
              <a:spcBef>
                <a:spcPts val="3300"/>
              </a:spcBef>
              <a:buClrTx/>
              <a:buSzTx/>
              <a:buFontTx/>
              <a:buNone/>
              <a:defRPr sz="4900"/>
            </a:pPr>
            <a:r>
              <a:rPr lang="el-GR" b="1" dirty="0"/>
              <a:t>Εισαγωγή στις συναρτήσεις</a:t>
            </a:r>
          </a:p>
          <a:p>
            <a:pPr defTabSz="808990">
              <a:spcBef>
                <a:spcPts val="3300"/>
              </a:spcBef>
              <a:buClrTx/>
              <a:buSzTx/>
              <a:defRPr sz="4900"/>
            </a:pPr>
            <a:r>
              <a:rPr lang="el-GR" dirty="0"/>
              <a:t>Η συνάρτηση είναι μια συλλογή από πολλές γραμμές κώδικα. Καλώντας μια συνάρτηση, μπορούμε να καλέσουμε όλες αυτές τις γραμμές κώδικα ταυτόχρονα, χωρίς να χρειαστεί να επαναλαμβ</a:t>
            </a:r>
            <a:r>
              <a:rPr lang="en-US" dirty="0"/>
              <a:t>ά</a:t>
            </a:r>
            <a:r>
              <a:rPr lang="el-GR" dirty="0"/>
              <a:t>νουμε κώδικα.</a:t>
            </a:r>
          </a:p>
          <a:p>
            <a:pPr defTabSz="808990">
              <a:spcBef>
                <a:spcPts val="3300"/>
              </a:spcBef>
              <a:buClrTx/>
              <a:buSzTx/>
              <a:defRPr sz="4900"/>
            </a:pPr>
            <a:r>
              <a:rPr lang="el-GR" dirty="0"/>
              <a:t>Έτσι, μια συνάρτηση είναι ένα εργαλείο που μπορείτε να χρησιμοποιήσετε ξανά και ξανά για να παράγετε συνεπή έξοδο από διαφορετικές εισόδους.</a:t>
            </a:r>
          </a:p>
          <a:p>
            <a:pPr defTabSz="808990">
              <a:spcBef>
                <a:spcPts val="3300"/>
              </a:spcBef>
              <a:buClrTx/>
              <a:buSzTx/>
              <a:defRPr sz="4900"/>
            </a:pPr>
            <a:r>
              <a:rPr lang="el-GR" dirty="0"/>
              <a:t>Έχουμε ήδη μάθει για μία συνάρτηση, που ονομάζεται </a:t>
            </a:r>
            <a:r>
              <a:rPr lang="en-US" dirty="0"/>
              <a:t>print()</a:t>
            </a:r>
            <a:r>
              <a:rPr lang="el-GR" dirty="0"/>
              <a:t>. </a:t>
            </a:r>
          </a:p>
          <a:p>
            <a:pPr defTabSz="808990">
              <a:spcBef>
                <a:spcPts val="3300"/>
              </a:spcBef>
              <a:buClrTx/>
              <a:buSzTx/>
              <a:defRPr sz="4900"/>
            </a:pPr>
            <a:r>
              <a:rPr lang="el-GR" dirty="0"/>
              <a:t>Στο υπόλοιπο μάθημα, θα μάθουμε πώς να δημιουργούμε συναρτήσεις, να τις καλούμε με και χωρίς εισόδους και να επιστρέφουμε τιμές από αυτές.</a:t>
            </a:r>
            <a:endParaRPr dirty="0"/>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44</a:t>
            </a:fld>
            <a:endParaRPr/>
          </a:p>
        </p:txBody>
      </p:sp>
    </p:spTree>
    <p:extLst>
      <p:ext uri="{BB962C8B-B14F-4D97-AF65-F5344CB8AC3E}">
        <p14:creationId xmlns:p14="http://schemas.microsoft.com/office/powerpoint/2010/main" val="28412540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49">
                                            <p:txEl>
                                              <p:pRg st="1" end="1"/>
                                            </p:txEl>
                                          </p:spTgt>
                                        </p:tgtEl>
                                        <p:attrNameLst>
                                          <p:attrName>style.visibility</p:attrName>
                                        </p:attrNameLst>
                                      </p:cBhvr>
                                      <p:to>
                                        <p:strVal val="visible"/>
                                      </p:to>
                                    </p:set>
                                    <p:anim by="(-#ppt_w*2)" calcmode="lin" valueType="num">
                                      <p:cBhvr rctx="PPT">
                                        <p:cTn id="7" dur="500" autoRev="1" fill="hold">
                                          <p:stCondLst>
                                            <p:cond delay="0"/>
                                          </p:stCondLst>
                                        </p:cTn>
                                        <p:tgtEl>
                                          <p:spTgt spid="149">
                                            <p:txEl>
                                              <p:pRg st="1" end="1"/>
                                            </p:txEl>
                                          </p:spTgt>
                                        </p:tgtEl>
                                        <p:attrNameLst>
                                          <p:attrName>ppt_w</p:attrName>
                                        </p:attrNameLst>
                                      </p:cBhvr>
                                    </p:anim>
                                    <p:anim by="(#ppt_w*0.50)" calcmode="lin" valueType="num">
                                      <p:cBhvr>
                                        <p:cTn id="8" dur="500" decel="50000" autoRev="1" fill="hold">
                                          <p:stCondLst>
                                            <p:cond delay="0"/>
                                          </p:stCondLst>
                                        </p:cTn>
                                        <p:tgtEl>
                                          <p:spTgt spid="149">
                                            <p:txEl>
                                              <p:pRg st="1" end="1"/>
                                            </p:txEl>
                                          </p:spTgt>
                                        </p:tgtEl>
                                        <p:attrNameLst>
                                          <p:attrName>ppt_x</p:attrName>
                                        </p:attrNameLst>
                                      </p:cBhvr>
                                    </p:anim>
                                    <p:anim from="(-#ppt_h/2)" to="(#ppt_y)" calcmode="lin" valueType="num">
                                      <p:cBhvr>
                                        <p:cTn id="9" dur="1000" fill="hold">
                                          <p:stCondLst>
                                            <p:cond delay="0"/>
                                          </p:stCondLst>
                                        </p:cTn>
                                        <p:tgtEl>
                                          <p:spTgt spid="149">
                                            <p:txEl>
                                              <p:pRg st="1" end="1"/>
                                            </p:txEl>
                                          </p:spTgt>
                                        </p:tgtEl>
                                        <p:attrNameLst>
                                          <p:attrName>ppt_y</p:attrName>
                                        </p:attrNameLst>
                                      </p:cBhvr>
                                    </p:anim>
                                    <p:animRot by="21600000">
                                      <p:cBhvr>
                                        <p:cTn id="10" dur="1000" fill="hold">
                                          <p:stCondLst>
                                            <p:cond delay="0"/>
                                          </p:stCondLst>
                                        </p:cTn>
                                        <p:tgtEl>
                                          <p:spTgt spid="149">
                                            <p:txEl>
                                              <p:pRg st="1" end="1"/>
                                            </p:txEl>
                                          </p:spTgt>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56" presetClass="entr" presetSubtype="0" fill="hold" nodeType="clickEffect">
                                  <p:stCondLst>
                                    <p:cond delay="0"/>
                                  </p:stCondLst>
                                  <p:iterate type="lt">
                                    <p:tmPct val="10000"/>
                                  </p:iterate>
                                  <p:childTnLst>
                                    <p:set>
                                      <p:cBhvr>
                                        <p:cTn id="14" dur="1" fill="hold">
                                          <p:stCondLst>
                                            <p:cond delay="0"/>
                                          </p:stCondLst>
                                        </p:cTn>
                                        <p:tgtEl>
                                          <p:spTgt spid="149">
                                            <p:txEl>
                                              <p:pRg st="2" end="2"/>
                                            </p:txEl>
                                          </p:spTgt>
                                        </p:tgtEl>
                                        <p:attrNameLst>
                                          <p:attrName>style.visibility</p:attrName>
                                        </p:attrNameLst>
                                      </p:cBhvr>
                                      <p:to>
                                        <p:strVal val="visible"/>
                                      </p:to>
                                    </p:set>
                                    <p:anim by="(-#ppt_w*2)" calcmode="lin" valueType="num">
                                      <p:cBhvr rctx="PPT">
                                        <p:cTn id="15" dur="500" autoRev="1" fill="hold">
                                          <p:stCondLst>
                                            <p:cond delay="0"/>
                                          </p:stCondLst>
                                        </p:cTn>
                                        <p:tgtEl>
                                          <p:spTgt spid="149">
                                            <p:txEl>
                                              <p:pRg st="2" end="2"/>
                                            </p:txEl>
                                          </p:spTgt>
                                        </p:tgtEl>
                                        <p:attrNameLst>
                                          <p:attrName>ppt_w</p:attrName>
                                        </p:attrNameLst>
                                      </p:cBhvr>
                                    </p:anim>
                                    <p:anim by="(#ppt_w*0.50)" calcmode="lin" valueType="num">
                                      <p:cBhvr>
                                        <p:cTn id="16" dur="500" decel="50000" autoRev="1" fill="hold">
                                          <p:stCondLst>
                                            <p:cond delay="0"/>
                                          </p:stCondLst>
                                        </p:cTn>
                                        <p:tgtEl>
                                          <p:spTgt spid="149">
                                            <p:txEl>
                                              <p:pRg st="2" end="2"/>
                                            </p:txEl>
                                          </p:spTgt>
                                        </p:tgtEl>
                                        <p:attrNameLst>
                                          <p:attrName>ppt_x</p:attrName>
                                        </p:attrNameLst>
                                      </p:cBhvr>
                                    </p:anim>
                                    <p:anim from="(-#ppt_h/2)" to="(#ppt_y)" calcmode="lin" valueType="num">
                                      <p:cBhvr>
                                        <p:cTn id="17" dur="1000" fill="hold">
                                          <p:stCondLst>
                                            <p:cond delay="0"/>
                                          </p:stCondLst>
                                        </p:cTn>
                                        <p:tgtEl>
                                          <p:spTgt spid="149">
                                            <p:txEl>
                                              <p:pRg st="2" end="2"/>
                                            </p:txEl>
                                          </p:spTgt>
                                        </p:tgtEl>
                                        <p:attrNameLst>
                                          <p:attrName>ppt_y</p:attrName>
                                        </p:attrNameLst>
                                      </p:cBhvr>
                                    </p:anim>
                                    <p:animRot by="21600000">
                                      <p:cBhvr>
                                        <p:cTn id="18" dur="1000" fill="hold">
                                          <p:stCondLst>
                                            <p:cond delay="0"/>
                                          </p:stCondLst>
                                        </p:cTn>
                                        <p:tgtEl>
                                          <p:spTgt spid="149">
                                            <p:txEl>
                                              <p:pRg st="2" end="2"/>
                                            </p:txEl>
                                          </p:spTgt>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56" presetClass="entr" presetSubtype="0" fill="hold" nodeType="clickEffect">
                                  <p:stCondLst>
                                    <p:cond delay="0"/>
                                  </p:stCondLst>
                                  <p:iterate type="lt">
                                    <p:tmPct val="10000"/>
                                  </p:iterate>
                                  <p:childTnLst>
                                    <p:set>
                                      <p:cBhvr>
                                        <p:cTn id="22" dur="1" fill="hold">
                                          <p:stCondLst>
                                            <p:cond delay="0"/>
                                          </p:stCondLst>
                                        </p:cTn>
                                        <p:tgtEl>
                                          <p:spTgt spid="149">
                                            <p:txEl>
                                              <p:pRg st="3" end="3"/>
                                            </p:txEl>
                                          </p:spTgt>
                                        </p:tgtEl>
                                        <p:attrNameLst>
                                          <p:attrName>style.visibility</p:attrName>
                                        </p:attrNameLst>
                                      </p:cBhvr>
                                      <p:to>
                                        <p:strVal val="visible"/>
                                      </p:to>
                                    </p:set>
                                    <p:anim by="(-#ppt_w*2)" calcmode="lin" valueType="num">
                                      <p:cBhvr rctx="PPT">
                                        <p:cTn id="23" dur="500" autoRev="1" fill="hold">
                                          <p:stCondLst>
                                            <p:cond delay="0"/>
                                          </p:stCondLst>
                                        </p:cTn>
                                        <p:tgtEl>
                                          <p:spTgt spid="149">
                                            <p:txEl>
                                              <p:pRg st="3" end="3"/>
                                            </p:txEl>
                                          </p:spTgt>
                                        </p:tgtEl>
                                        <p:attrNameLst>
                                          <p:attrName>ppt_w</p:attrName>
                                        </p:attrNameLst>
                                      </p:cBhvr>
                                    </p:anim>
                                    <p:anim by="(#ppt_w*0.50)" calcmode="lin" valueType="num">
                                      <p:cBhvr>
                                        <p:cTn id="24" dur="500" decel="50000" autoRev="1" fill="hold">
                                          <p:stCondLst>
                                            <p:cond delay="0"/>
                                          </p:stCondLst>
                                        </p:cTn>
                                        <p:tgtEl>
                                          <p:spTgt spid="149">
                                            <p:txEl>
                                              <p:pRg st="3" end="3"/>
                                            </p:txEl>
                                          </p:spTgt>
                                        </p:tgtEl>
                                        <p:attrNameLst>
                                          <p:attrName>ppt_x</p:attrName>
                                        </p:attrNameLst>
                                      </p:cBhvr>
                                    </p:anim>
                                    <p:anim from="(-#ppt_h/2)" to="(#ppt_y)" calcmode="lin" valueType="num">
                                      <p:cBhvr>
                                        <p:cTn id="25" dur="1000" fill="hold">
                                          <p:stCondLst>
                                            <p:cond delay="0"/>
                                          </p:stCondLst>
                                        </p:cTn>
                                        <p:tgtEl>
                                          <p:spTgt spid="149">
                                            <p:txEl>
                                              <p:pRg st="3" end="3"/>
                                            </p:txEl>
                                          </p:spTgt>
                                        </p:tgtEl>
                                        <p:attrNameLst>
                                          <p:attrName>ppt_y</p:attrName>
                                        </p:attrNameLst>
                                      </p:cBhvr>
                                    </p:anim>
                                    <p:animRot by="21600000">
                                      <p:cBhvr>
                                        <p:cTn id="26" dur="1000" fill="hold">
                                          <p:stCondLst>
                                            <p:cond delay="0"/>
                                          </p:stCondLst>
                                        </p:cTn>
                                        <p:tgtEl>
                                          <p:spTgt spid="149">
                                            <p:txEl>
                                              <p:pRg st="3" end="3"/>
                                            </p:txEl>
                                          </p:spTgt>
                                        </p:tgtEl>
                                        <p:attrNameLst>
                                          <p:attrName>r</p:attrName>
                                        </p:attrNameLst>
                                      </p:cBhvr>
                                    </p:animRot>
                                  </p:childTnLst>
                                </p:cTn>
                              </p:par>
                            </p:childTnLst>
                          </p:cTn>
                        </p:par>
                      </p:childTnLst>
                    </p:cTn>
                  </p:par>
                  <p:par>
                    <p:cTn id="27" fill="hold">
                      <p:stCondLst>
                        <p:cond delay="indefinite"/>
                      </p:stCondLst>
                      <p:childTnLst>
                        <p:par>
                          <p:cTn id="28" fill="hold">
                            <p:stCondLst>
                              <p:cond delay="0"/>
                            </p:stCondLst>
                            <p:childTnLst>
                              <p:par>
                                <p:cTn id="29" presetID="56" presetClass="entr" presetSubtype="0" fill="hold" nodeType="clickEffect">
                                  <p:stCondLst>
                                    <p:cond delay="0"/>
                                  </p:stCondLst>
                                  <p:iterate type="lt">
                                    <p:tmPct val="10000"/>
                                  </p:iterate>
                                  <p:childTnLst>
                                    <p:set>
                                      <p:cBhvr>
                                        <p:cTn id="30" dur="1" fill="hold">
                                          <p:stCondLst>
                                            <p:cond delay="0"/>
                                          </p:stCondLst>
                                        </p:cTn>
                                        <p:tgtEl>
                                          <p:spTgt spid="149">
                                            <p:txEl>
                                              <p:pRg st="4" end="4"/>
                                            </p:txEl>
                                          </p:spTgt>
                                        </p:tgtEl>
                                        <p:attrNameLst>
                                          <p:attrName>style.visibility</p:attrName>
                                        </p:attrNameLst>
                                      </p:cBhvr>
                                      <p:to>
                                        <p:strVal val="visible"/>
                                      </p:to>
                                    </p:set>
                                    <p:anim by="(-#ppt_w*2)" calcmode="lin" valueType="num">
                                      <p:cBhvr rctx="PPT">
                                        <p:cTn id="31" dur="500" autoRev="1" fill="hold">
                                          <p:stCondLst>
                                            <p:cond delay="0"/>
                                          </p:stCondLst>
                                        </p:cTn>
                                        <p:tgtEl>
                                          <p:spTgt spid="149">
                                            <p:txEl>
                                              <p:pRg st="4" end="4"/>
                                            </p:txEl>
                                          </p:spTgt>
                                        </p:tgtEl>
                                        <p:attrNameLst>
                                          <p:attrName>ppt_w</p:attrName>
                                        </p:attrNameLst>
                                      </p:cBhvr>
                                    </p:anim>
                                    <p:anim by="(#ppt_w*0.50)" calcmode="lin" valueType="num">
                                      <p:cBhvr>
                                        <p:cTn id="32" dur="500" decel="50000" autoRev="1" fill="hold">
                                          <p:stCondLst>
                                            <p:cond delay="0"/>
                                          </p:stCondLst>
                                        </p:cTn>
                                        <p:tgtEl>
                                          <p:spTgt spid="149">
                                            <p:txEl>
                                              <p:pRg st="4" end="4"/>
                                            </p:txEl>
                                          </p:spTgt>
                                        </p:tgtEl>
                                        <p:attrNameLst>
                                          <p:attrName>ppt_x</p:attrName>
                                        </p:attrNameLst>
                                      </p:cBhvr>
                                    </p:anim>
                                    <p:anim from="(-#ppt_h/2)" to="(#ppt_y)" calcmode="lin" valueType="num">
                                      <p:cBhvr>
                                        <p:cTn id="33" dur="1000" fill="hold">
                                          <p:stCondLst>
                                            <p:cond delay="0"/>
                                          </p:stCondLst>
                                        </p:cTn>
                                        <p:tgtEl>
                                          <p:spTgt spid="149">
                                            <p:txEl>
                                              <p:pRg st="4" end="4"/>
                                            </p:txEl>
                                          </p:spTgt>
                                        </p:tgtEl>
                                        <p:attrNameLst>
                                          <p:attrName>ppt_y</p:attrName>
                                        </p:attrNameLst>
                                      </p:cBhvr>
                                    </p:anim>
                                    <p:animRot by="21600000">
                                      <p:cBhvr>
                                        <p:cTn id="34" dur="1000" fill="hold">
                                          <p:stCondLst>
                                            <p:cond delay="0"/>
                                          </p:stCondLst>
                                        </p:cTn>
                                        <p:tgtEl>
                                          <p:spTgt spid="149">
                                            <p:txEl>
                                              <p:pRg st="4" end="4"/>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086100"/>
            <a:ext cx="22479000" cy="9692640"/>
          </a:xfrm>
          <a:prstGeom prst="rect">
            <a:avLst/>
          </a:prstGeom>
        </p:spPr>
        <p:txBody>
          <a:bodyPr>
            <a:normAutofit/>
          </a:bodyPr>
          <a:lstStyle/>
          <a:p>
            <a:pPr marL="0" indent="0" defTabSz="808990">
              <a:spcBef>
                <a:spcPts val="3300"/>
              </a:spcBef>
              <a:buClrTx/>
              <a:buSzTx/>
              <a:buFontTx/>
              <a:buNone/>
              <a:defRPr sz="4900"/>
            </a:pPr>
            <a:r>
              <a:rPr lang="el-GR" b="1" dirty="0"/>
              <a:t>Τι είναι μια συνάρτηση</a:t>
            </a:r>
            <a:r>
              <a:rPr lang="en-US" b="1" dirty="0"/>
              <a:t>;</a:t>
            </a:r>
            <a:endParaRPr lang="el-GR" b="1" dirty="0"/>
          </a:p>
          <a:p>
            <a:pPr defTabSz="808990">
              <a:spcBef>
                <a:spcPts val="3300"/>
              </a:spcBef>
              <a:buClrTx/>
              <a:buSzTx/>
              <a:defRPr sz="4900"/>
            </a:pPr>
            <a:r>
              <a:rPr lang="el-GR" dirty="0"/>
              <a:t>Ας υποθέσουμε ότι δημιουργούμε ένα πρόγραμμα που υποδέχεται τους πελάτες καθώς μπαίνουν σε ένα μανάβικο. Θέλουμε μια μεγάλη οθόνη στην είσοδο του καταστήματος να λέει:</a:t>
            </a:r>
          </a:p>
          <a:p>
            <a:pPr marL="0" indent="0" defTabSz="808990">
              <a:spcBef>
                <a:spcPts val="3300"/>
              </a:spcBef>
              <a:buClrTx/>
              <a:buSzTx/>
              <a:buFontTx/>
              <a:buNone/>
              <a:defRPr sz="4900"/>
            </a:pPr>
            <a:r>
              <a:rPr lang="en" sz="4900" dirty="0">
                <a:solidFill>
                  <a:srgbClr val="00B050"/>
                </a:solidFill>
              </a:rPr>
              <a:t>print</a:t>
            </a:r>
            <a:r>
              <a:rPr lang="en" dirty="0">
                <a:solidFill>
                  <a:srgbClr val="00B050"/>
                </a:solidFill>
              </a:rPr>
              <a:t>(</a:t>
            </a:r>
            <a:r>
              <a:rPr lang="en" sz="4900" dirty="0">
                <a:solidFill>
                  <a:srgbClr val="00B050"/>
                </a:solidFill>
              </a:rPr>
              <a:t>"""</a:t>
            </a:r>
            <a:r>
              <a:rPr lang="el-GR" sz="4900" dirty="0">
                <a:solidFill>
                  <a:srgbClr val="00B050"/>
                </a:solidFill>
              </a:rPr>
              <a:t> Καλώς ήλθατε στο Κατάστημά μας.</a:t>
            </a:r>
            <a:br>
              <a:rPr lang="el-GR" sz="4900" dirty="0">
                <a:solidFill>
                  <a:srgbClr val="00B050"/>
                </a:solidFill>
              </a:rPr>
            </a:br>
            <a:r>
              <a:rPr lang="el-GR" sz="4900" dirty="0">
                <a:solidFill>
                  <a:srgbClr val="00B050"/>
                </a:solidFill>
              </a:rPr>
              <a:t>Σε ειδική προσφορά θα βρείτε το μανταρίνι.</a:t>
            </a:r>
            <a:br>
              <a:rPr lang="el-GR" sz="4900" dirty="0">
                <a:solidFill>
                  <a:srgbClr val="00B050"/>
                </a:solidFill>
              </a:rPr>
            </a:br>
            <a:r>
              <a:rPr lang="el-GR" sz="4900" dirty="0">
                <a:solidFill>
                  <a:srgbClr val="00B050"/>
                </a:solidFill>
              </a:rPr>
              <a:t>Ευχαριστούμε για την προτίμησή σας! """</a:t>
            </a:r>
            <a:r>
              <a:rPr lang="el-GR" dirty="0">
                <a:solidFill>
                  <a:srgbClr val="00B050"/>
                </a:solidFill>
              </a:rPr>
              <a:t>)</a:t>
            </a:r>
            <a:endParaRPr lang="en-US" dirty="0">
              <a:solidFill>
                <a:srgbClr val="00B050"/>
              </a:solidFill>
            </a:endParaRPr>
          </a:p>
          <a:p>
            <a:pPr marL="0" indent="0" defTabSz="808990">
              <a:spcBef>
                <a:spcPts val="3300"/>
              </a:spcBef>
              <a:buClrTx/>
              <a:buSzTx/>
              <a:buFontTx/>
              <a:buNone/>
              <a:defRPr sz="4900"/>
            </a:pPr>
            <a:r>
              <a:rPr lang="el-GR" dirty="0"/>
              <a:t>Κάθε φορά που μπαίνει ένας πελάτης, καλούμε αυτές τις 3 γραμμές κώδικα. Ακόμα κι αν έρθουν μόνο 3 ή 4 πελάτες, απαιτούνται πολλές γραμμές κώδικα. </a:t>
            </a: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45</a:t>
            </a:fld>
            <a:endParaRPr/>
          </a:p>
        </p:txBody>
      </p:sp>
    </p:spTree>
    <p:extLst>
      <p:ext uri="{BB962C8B-B14F-4D97-AF65-F5344CB8AC3E}">
        <p14:creationId xmlns:p14="http://schemas.microsoft.com/office/powerpoint/2010/main" val="32915080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49">
                                            <p:txEl>
                                              <p:pRg st="1" end="1"/>
                                            </p:txEl>
                                          </p:spTgt>
                                        </p:tgtEl>
                                        <p:attrNameLst>
                                          <p:attrName>style.visibility</p:attrName>
                                        </p:attrNameLst>
                                      </p:cBhvr>
                                      <p:to>
                                        <p:strVal val="visible"/>
                                      </p:to>
                                    </p:set>
                                    <p:anim by="(-#ppt_w*2)" calcmode="lin" valueType="num">
                                      <p:cBhvr rctx="PPT">
                                        <p:cTn id="7" dur="500" autoRev="1" fill="hold">
                                          <p:stCondLst>
                                            <p:cond delay="0"/>
                                          </p:stCondLst>
                                        </p:cTn>
                                        <p:tgtEl>
                                          <p:spTgt spid="149">
                                            <p:txEl>
                                              <p:pRg st="1" end="1"/>
                                            </p:txEl>
                                          </p:spTgt>
                                        </p:tgtEl>
                                        <p:attrNameLst>
                                          <p:attrName>ppt_w</p:attrName>
                                        </p:attrNameLst>
                                      </p:cBhvr>
                                    </p:anim>
                                    <p:anim by="(#ppt_w*0.50)" calcmode="lin" valueType="num">
                                      <p:cBhvr>
                                        <p:cTn id="8" dur="500" decel="50000" autoRev="1" fill="hold">
                                          <p:stCondLst>
                                            <p:cond delay="0"/>
                                          </p:stCondLst>
                                        </p:cTn>
                                        <p:tgtEl>
                                          <p:spTgt spid="149">
                                            <p:txEl>
                                              <p:pRg st="1" end="1"/>
                                            </p:txEl>
                                          </p:spTgt>
                                        </p:tgtEl>
                                        <p:attrNameLst>
                                          <p:attrName>ppt_x</p:attrName>
                                        </p:attrNameLst>
                                      </p:cBhvr>
                                    </p:anim>
                                    <p:anim from="(-#ppt_h/2)" to="(#ppt_y)" calcmode="lin" valueType="num">
                                      <p:cBhvr>
                                        <p:cTn id="9" dur="1000" fill="hold">
                                          <p:stCondLst>
                                            <p:cond delay="0"/>
                                          </p:stCondLst>
                                        </p:cTn>
                                        <p:tgtEl>
                                          <p:spTgt spid="149">
                                            <p:txEl>
                                              <p:pRg st="1" end="1"/>
                                            </p:txEl>
                                          </p:spTgt>
                                        </p:tgtEl>
                                        <p:attrNameLst>
                                          <p:attrName>ppt_y</p:attrName>
                                        </p:attrNameLst>
                                      </p:cBhvr>
                                    </p:anim>
                                    <p:animRot by="21600000">
                                      <p:cBhvr>
                                        <p:cTn id="10" dur="1000" fill="hold">
                                          <p:stCondLst>
                                            <p:cond delay="0"/>
                                          </p:stCondLst>
                                        </p:cTn>
                                        <p:tgtEl>
                                          <p:spTgt spid="149">
                                            <p:txEl>
                                              <p:pRg st="1" end="1"/>
                                            </p:txEl>
                                          </p:spTgt>
                                        </p:tgtEl>
                                        <p:attrNameLst>
                                          <p:attrName>r</p:attrName>
                                        </p:attrNameLst>
                                      </p:cBhvr>
                                    </p:animRot>
                                  </p:childTnLst>
                                </p:cTn>
                              </p:par>
                              <p:par>
                                <p:cTn id="11" presetID="38" presetClass="entr" presetSubtype="0" accel="50000" fill="hold" nodeType="withEffect">
                                  <p:stCondLst>
                                    <p:cond delay="0"/>
                                  </p:stCondLst>
                                  <p:iterate type="lt">
                                    <p:tmPct val="49927"/>
                                  </p:iterate>
                                  <p:childTnLst>
                                    <p:set>
                                      <p:cBhvr>
                                        <p:cTn id="12" dur="1" fill="hold">
                                          <p:stCondLst>
                                            <p:cond delay="0"/>
                                          </p:stCondLst>
                                        </p:cTn>
                                        <p:tgtEl>
                                          <p:spTgt spid="149">
                                            <p:txEl>
                                              <p:pRg st="2" end="2"/>
                                            </p:txEl>
                                          </p:spTgt>
                                        </p:tgtEl>
                                        <p:attrNameLst>
                                          <p:attrName>style.visibility</p:attrName>
                                        </p:attrNameLst>
                                      </p:cBhvr>
                                      <p:to>
                                        <p:strVal val="visible"/>
                                      </p:to>
                                    </p:set>
                                    <p:set>
                                      <p:cBhvr>
                                        <p:cTn id="13" dur="114" fill="hold">
                                          <p:stCondLst>
                                            <p:cond delay="0"/>
                                          </p:stCondLst>
                                        </p:cTn>
                                        <p:tgtEl>
                                          <p:spTgt spid="149">
                                            <p:txEl>
                                              <p:pRg st="2" end="2"/>
                                            </p:txEl>
                                          </p:spTgt>
                                        </p:tgtEl>
                                        <p:attrNameLst>
                                          <p:attrName>style.rotation</p:attrName>
                                        </p:attrNameLst>
                                      </p:cBhvr>
                                      <p:to>
                                        <p:strVal val="-45.0"/>
                                      </p:to>
                                    </p:set>
                                    <p:anim calcmode="lin" valueType="num">
                                      <p:cBhvr>
                                        <p:cTn id="14" dur="114" fill="hold">
                                          <p:stCondLst>
                                            <p:cond delay="114"/>
                                          </p:stCondLst>
                                        </p:cTn>
                                        <p:tgtEl>
                                          <p:spTgt spid="149">
                                            <p:txEl>
                                              <p:pRg st="2" end="2"/>
                                            </p:txEl>
                                          </p:spTgt>
                                        </p:tgtEl>
                                        <p:attrNameLst>
                                          <p:attrName>style.rotation</p:attrName>
                                        </p:attrNameLst>
                                      </p:cBhvr>
                                      <p:tavLst>
                                        <p:tav tm="0">
                                          <p:val>
                                            <p:fltVal val="-45"/>
                                          </p:val>
                                        </p:tav>
                                        <p:tav tm="69900">
                                          <p:val>
                                            <p:fltVal val="45"/>
                                          </p:val>
                                        </p:tav>
                                        <p:tav tm="100000">
                                          <p:val>
                                            <p:fltVal val="0"/>
                                          </p:val>
                                        </p:tav>
                                      </p:tavLst>
                                    </p:anim>
                                    <p:anim calcmode="lin" valueType="num">
                                      <p:cBhvr>
                                        <p:cTn id="15" dur="114" fill="hold">
                                          <p:stCondLst>
                                            <p:cond delay="0"/>
                                          </p:stCondLst>
                                        </p:cTn>
                                        <p:tgtEl>
                                          <p:spTgt spid="149">
                                            <p:txEl>
                                              <p:pRg st="2" end="2"/>
                                            </p:txEl>
                                          </p:spTgt>
                                        </p:tgtEl>
                                        <p:attrNameLst>
                                          <p:attrName>ppt_y</p:attrName>
                                        </p:attrNameLst>
                                      </p:cBhvr>
                                      <p:tavLst>
                                        <p:tav tm="0">
                                          <p:val>
                                            <p:strVal val="#ppt_y-1"/>
                                          </p:val>
                                        </p:tav>
                                        <p:tav tm="100000">
                                          <p:val>
                                            <p:strVal val="#ppt_y-(0.354*#ppt_w-0.172*#ppt_h)"/>
                                          </p:val>
                                        </p:tav>
                                      </p:tavLst>
                                    </p:anim>
                                    <p:anim calcmode="lin" valueType="num">
                                      <p:cBhvr>
                                        <p:cTn id="16" dur="2" decel="50000" autoRev="1" fill="hold">
                                          <p:stCondLst>
                                            <p:cond delay="114"/>
                                          </p:stCondLst>
                                        </p:cTn>
                                        <p:tgtEl>
                                          <p:spTgt spid="149">
                                            <p:txEl>
                                              <p:pRg st="2" end="2"/>
                                            </p:txEl>
                                          </p:spTgt>
                                        </p:tgtEl>
                                        <p:attrNameLst>
                                          <p:attrName>ppt_y</p:attrName>
                                        </p:attrNameLst>
                                      </p:cBhvr>
                                      <p:tavLst>
                                        <p:tav tm="0">
                                          <p:val>
                                            <p:strVal val="#ppt_y-(0.354*#ppt_w-0.172*#ppt_h)"/>
                                          </p:val>
                                        </p:tav>
                                        <p:tav tm="100000">
                                          <p:val>
                                            <p:strVal val="#ppt_y-(0.354*#ppt_w-0.172*#ppt_h)-#ppt_h/2"/>
                                          </p:val>
                                        </p:tav>
                                      </p:tavLst>
                                    </p:anim>
                                    <p:anim calcmode="lin" valueType="num">
                                      <p:cBhvr>
                                        <p:cTn id="17" dur="1" fill="hold">
                                          <p:stCondLst>
                                            <p:cond delay="249"/>
                                          </p:stCondLst>
                                        </p:cTn>
                                        <p:tgtEl>
                                          <p:spTgt spid="149">
                                            <p:txEl>
                                              <p:pRg st="2" end="2"/>
                                            </p:txEl>
                                          </p:spTgt>
                                        </p:tgtEl>
                                        <p:attrNameLst>
                                          <p:attrName>ppt_y</p:attrName>
                                        </p:attrNameLst>
                                      </p:cBhvr>
                                      <p:tavLst>
                                        <p:tav tm="0">
                                          <p:val>
                                            <p:strVal val="#ppt_y-(0.354*#ppt_w-0.172*#ppt_h)"/>
                                          </p:val>
                                        </p:tav>
                                        <p:tav tm="100000">
                                          <p:val>
                                            <p:strVal val="#ppt_y"/>
                                          </p:val>
                                        </p:tav>
                                      </p:tavLst>
                                    </p:anim>
                                  </p:childTnLst>
                                </p:cTn>
                              </p:par>
                              <p:par>
                                <p:cTn id="18" presetID="38" presetClass="entr" presetSubtype="0" accel="50000" fill="hold" nodeType="withEffect">
                                  <p:stCondLst>
                                    <p:cond delay="0"/>
                                  </p:stCondLst>
                                  <p:iterate type="lt">
                                    <p:tmPct val="49927"/>
                                  </p:iterate>
                                  <p:childTnLst>
                                    <p:set>
                                      <p:cBhvr>
                                        <p:cTn id="19" dur="1" fill="hold">
                                          <p:stCondLst>
                                            <p:cond delay="0"/>
                                          </p:stCondLst>
                                        </p:cTn>
                                        <p:tgtEl>
                                          <p:spTgt spid="149">
                                            <p:txEl>
                                              <p:pRg st="2" end="2"/>
                                            </p:txEl>
                                          </p:spTgt>
                                        </p:tgtEl>
                                        <p:attrNameLst>
                                          <p:attrName>style.visibility</p:attrName>
                                        </p:attrNameLst>
                                      </p:cBhvr>
                                      <p:to>
                                        <p:strVal val="visible"/>
                                      </p:to>
                                    </p:set>
                                    <p:set>
                                      <p:cBhvr>
                                        <p:cTn id="20" dur="114" fill="hold">
                                          <p:stCondLst>
                                            <p:cond delay="0"/>
                                          </p:stCondLst>
                                        </p:cTn>
                                        <p:tgtEl>
                                          <p:spTgt spid="149">
                                            <p:txEl>
                                              <p:pRg st="2" end="2"/>
                                            </p:txEl>
                                          </p:spTgt>
                                        </p:tgtEl>
                                        <p:attrNameLst>
                                          <p:attrName>style.rotation</p:attrName>
                                        </p:attrNameLst>
                                      </p:cBhvr>
                                      <p:to>
                                        <p:strVal val="-45.0"/>
                                      </p:to>
                                    </p:set>
                                    <p:anim calcmode="lin" valueType="num">
                                      <p:cBhvr>
                                        <p:cTn id="21" dur="114" fill="hold">
                                          <p:stCondLst>
                                            <p:cond delay="114"/>
                                          </p:stCondLst>
                                        </p:cTn>
                                        <p:tgtEl>
                                          <p:spTgt spid="149">
                                            <p:txEl>
                                              <p:pRg st="2" end="2"/>
                                            </p:txEl>
                                          </p:spTgt>
                                        </p:tgtEl>
                                        <p:attrNameLst>
                                          <p:attrName>style.rotation</p:attrName>
                                        </p:attrNameLst>
                                      </p:cBhvr>
                                      <p:tavLst>
                                        <p:tav tm="0">
                                          <p:val>
                                            <p:fltVal val="-45"/>
                                          </p:val>
                                        </p:tav>
                                        <p:tav tm="69900">
                                          <p:val>
                                            <p:fltVal val="45"/>
                                          </p:val>
                                        </p:tav>
                                        <p:tav tm="100000">
                                          <p:val>
                                            <p:fltVal val="0"/>
                                          </p:val>
                                        </p:tav>
                                      </p:tavLst>
                                    </p:anim>
                                    <p:anim calcmode="lin" valueType="num">
                                      <p:cBhvr>
                                        <p:cTn id="22" dur="114" fill="hold">
                                          <p:stCondLst>
                                            <p:cond delay="0"/>
                                          </p:stCondLst>
                                        </p:cTn>
                                        <p:tgtEl>
                                          <p:spTgt spid="149">
                                            <p:txEl>
                                              <p:pRg st="2" end="2"/>
                                            </p:txEl>
                                          </p:spTgt>
                                        </p:tgtEl>
                                        <p:attrNameLst>
                                          <p:attrName>ppt_y</p:attrName>
                                        </p:attrNameLst>
                                      </p:cBhvr>
                                      <p:tavLst>
                                        <p:tav tm="0">
                                          <p:val>
                                            <p:strVal val="#ppt_y-1"/>
                                          </p:val>
                                        </p:tav>
                                        <p:tav tm="100000">
                                          <p:val>
                                            <p:strVal val="#ppt_y-(0.354*#ppt_w-0.172*#ppt_h)"/>
                                          </p:val>
                                        </p:tav>
                                      </p:tavLst>
                                    </p:anim>
                                    <p:anim calcmode="lin" valueType="num">
                                      <p:cBhvr>
                                        <p:cTn id="23" dur="2" decel="50000" autoRev="1" fill="hold">
                                          <p:stCondLst>
                                            <p:cond delay="114"/>
                                          </p:stCondLst>
                                        </p:cTn>
                                        <p:tgtEl>
                                          <p:spTgt spid="149">
                                            <p:txEl>
                                              <p:pRg st="2" end="2"/>
                                            </p:txEl>
                                          </p:spTgt>
                                        </p:tgtEl>
                                        <p:attrNameLst>
                                          <p:attrName>ppt_y</p:attrName>
                                        </p:attrNameLst>
                                      </p:cBhvr>
                                      <p:tavLst>
                                        <p:tav tm="0">
                                          <p:val>
                                            <p:strVal val="#ppt_y-(0.354*#ppt_w-0.172*#ppt_h)"/>
                                          </p:val>
                                        </p:tav>
                                        <p:tav tm="100000">
                                          <p:val>
                                            <p:strVal val="#ppt_y-(0.354*#ppt_w-0.172*#ppt_h)-#ppt_h/2"/>
                                          </p:val>
                                        </p:tav>
                                      </p:tavLst>
                                    </p:anim>
                                    <p:anim calcmode="lin" valueType="num">
                                      <p:cBhvr>
                                        <p:cTn id="24" dur="1" fill="hold">
                                          <p:stCondLst>
                                            <p:cond delay="249"/>
                                          </p:stCondLst>
                                        </p:cTn>
                                        <p:tgtEl>
                                          <p:spTgt spid="149">
                                            <p:txEl>
                                              <p:pRg st="2" end="2"/>
                                            </p:txEl>
                                          </p:spTgt>
                                        </p:tgtEl>
                                        <p:attrNameLst>
                                          <p:attrName>ppt_y</p:attrName>
                                        </p:attrNameLst>
                                      </p:cBhvr>
                                      <p:tavLst>
                                        <p:tav tm="0">
                                          <p:val>
                                            <p:strVal val="#ppt_y-(0.354*#ppt_w-0.172*#ppt_h)"/>
                                          </p:val>
                                        </p:tav>
                                        <p:tav tm="100000">
                                          <p:val>
                                            <p:strVal val="#ppt_y"/>
                                          </p:val>
                                        </p:tav>
                                      </p:tavLst>
                                    </p:anim>
                                  </p:childTnLst>
                                </p:cTn>
                              </p:par>
                              <p:par>
                                <p:cTn id="25" presetID="38" presetClass="entr" presetSubtype="0" accel="50000" fill="hold" nodeType="withEffect">
                                  <p:stCondLst>
                                    <p:cond delay="0"/>
                                  </p:stCondLst>
                                  <p:iterate type="lt">
                                    <p:tmPct val="49927"/>
                                  </p:iterate>
                                  <p:childTnLst>
                                    <p:set>
                                      <p:cBhvr>
                                        <p:cTn id="26" dur="1" fill="hold">
                                          <p:stCondLst>
                                            <p:cond delay="0"/>
                                          </p:stCondLst>
                                        </p:cTn>
                                        <p:tgtEl>
                                          <p:spTgt spid="149">
                                            <p:txEl>
                                              <p:pRg st="2" end="2"/>
                                            </p:txEl>
                                          </p:spTgt>
                                        </p:tgtEl>
                                        <p:attrNameLst>
                                          <p:attrName>style.visibility</p:attrName>
                                        </p:attrNameLst>
                                      </p:cBhvr>
                                      <p:to>
                                        <p:strVal val="visible"/>
                                      </p:to>
                                    </p:set>
                                    <p:set>
                                      <p:cBhvr>
                                        <p:cTn id="27" dur="114" fill="hold">
                                          <p:stCondLst>
                                            <p:cond delay="0"/>
                                          </p:stCondLst>
                                        </p:cTn>
                                        <p:tgtEl>
                                          <p:spTgt spid="149">
                                            <p:txEl>
                                              <p:pRg st="2" end="2"/>
                                            </p:txEl>
                                          </p:spTgt>
                                        </p:tgtEl>
                                        <p:attrNameLst>
                                          <p:attrName>style.rotation</p:attrName>
                                        </p:attrNameLst>
                                      </p:cBhvr>
                                      <p:to>
                                        <p:strVal val="-45.0"/>
                                      </p:to>
                                    </p:set>
                                    <p:anim calcmode="lin" valueType="num">
                                      <p:cBhvr>
                                        <p:cTn id="28" dur="114" fill="hold">
                                          <p:stCondLst>
                                            <p:cond delay="114"/>
                                          </p:stCondLst>
                                        </p:cTn>
                                        <p:tgtEl>
                                          <p:spTgt spid="149">
                                            <p:txEl>
                                              <p:pRg st="2" end="2"/>
                                            </p:txEl>
                                          </p:spTgt>
                                        </p:tgtEl>
                                        <p:attrNameLst>
                                          <p:attrName>style.rotation</p:attrName>
                                        </p:attrNameLst>
                                      </p:cBhvr>
                                      <p:tavLst>
                                        <p:tav tm="0">
                                          <p:val>
                                            <p:fltVal val="-45"/>
                                          </p:val>
                                        </p:tav>
                                        <p:tav tm="69900">
                                          <p:val>
                                            <p:fltVal val="45"/>
                                          </p:val>
                                        </p:tav>
                                        <p:tav tm="100000">
                                          <p:val>
                                            <p:fltVal val="0"/>
                                          </p:val>
                                        </p:tav>
                                      </p:tavLst>
                                    </p:anim>
                                    <p:anim calcmode="lin" valueType="num">
                                      <p:cBhvr>
                                        <p:cTn id="29" dur="114" fill="hold">
                                          <p:stCondLst>
                                            <p:cond delay="0"/>
                                          </p:stCondLst>
                                        </p:cTn>
                                        <p:tgtEl>
                                          <p:spTgt spid="149">
                                            <p:txEl>
                                              <p:pRg st="2" end="2"/>
                                            </p:txEl>
                                          </p:spTgt>
                                        </p:tgtEl>
                                        <p:attrNameLst>
                                          <p:attrName>ppt_y</p:attrName>
                                        </p:attrNameLst>
                                      </p:cBhvr>
                                      <p:tavLst>
                                        <p:tav tm="0">
                                          <p:val>
                                            <p:strVal val="#ppt_y-1"/>
                                          </p:val>
                                        </p:tav>
                                        <p:tav tm="100000">
                                          <p:val>
                                            <p:strVal val="#ppt_y-(0.354*#ppt_w-0.172*#ppt_h)"/>
                                          </p:val>
                                        </p:tav>
                                      </p:tavLst>
                                    </p:anim>
                                    <p:anim calcmode="lin" valueType="num">
                                      <p:cBhvr>
                                        <p:cTn id="30" dur="2" decel="50000" autoRev="1" fill="hold">
                                          <p:stCondLst>
                                            <p:cond delay="114"/>
                                          </p:stCondLst>
                                        </p:cTn>
                                        <p:tgtEl>
                                          <p:spTgt spid="149">
                                            <p:txEl>
                                              <p:pRg st="2" end="2"/>
                                            </p:txEl>
                                          </p:spTgt>
                                        </p:tgtEl>
                                        <p:attrNameLst>
                                          <p:attrName>ppt_y</p:attrName>
                                        </p:attrNameLst>
                                      </p:cBhvr>
                                      <p:tavLst>
                                        <p:tav tm="0">
                                          <p:val>
                                            <p:strVal val="#ppt_y-(0.354*#ppt_w-0.172*#ppt_h)"/>
                                          </p:val>
                                        </p:tav>
                                        <p:tav tm="100000">
                                          <p:val>
                                            <p:strVal val="#ppt_y-(0.354*#ppt_w-0.172*#ppt_h)-#ppt_h/2"/>
                                          </p:val>
                                        </p:tav>
                                      </p:tavLst>
                                    </p:anim>
                                    <p:anim calcmode="lin" valueType="num">
                                      <p:cBhvr>
                                        <p:cTn id="31" dur="1" fill="hold">
                                          <p:stCondLst>
                                            <p:cond delay="249"/>
                                          </p:stCondLst>
                                        </p:cTn>
                                        <p:tgtEl>
                                          <p:spTgt spid="149">
                                            <p:txEl>
                                              <p:pRg st="2" end="2"/>
                                            </p:txEl>
                                          </p:spTgt>
                                        </p:tgtEl>
                                        <p:attrNameLst>
                                          <p:attrName>ppt_y</p:attrName>
                                        </p:attrNameLst>
                                      </p:cBhvr>
                                      <p:tavLst>
                                        <p:tav tm="0">
                                          <p:val>
                                            <p:strVal val="#ppt_y-(0.354*#ppt_w-0.172*#ppt_h)"/>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56" presetClass="entr" presetSubtype="0" fill="hold" nodeType="clickEffect">
                                  <p:stCondLst>
                                    <p:cond delay="0"/>
                                  </p:stCondLst>
                                  <p:iterate type="lt">
                                    <p:tmPct val="10000"/>
                                  </p:iterate>
                                  <p:childTnLst>
                                    <p:set>
                                      <p:cBhvr>
                                        <p:cTn id="35" dur="1" fill="hold">
                                          <p:stCondLst>
                                            <p:cond delay="0"/>
                                          </p:stCondLst>
                                        </p:cTn>
                                        <p:tgtEl>
                                          <p:spTgt spid="149">
                                            <p:txEl>
                                              <p:pRg st="3" end="3"/>
                                            </p:txEl>
                                          </p:spTgt>
                                        </p:tgtEl>
                                        <p:attrNameLst>
                                          <p:attrName>style.visibility</p:attrName>
                                        </p:attrNameLst>
                                      </p:cBhvr>
                                      <p:to>
                                        <p:strVal val="visible"/>
                                      </p:to>
                                    </p:set>
                                    <p:anim by="(-#ppt_w*2)" calcmode="lin" valueType="num">
                                      <p:cBhvr rctx="PPT">
                                        <p:cTn id="36" dur="500" autoRev="1" fill="hold">
                                          <p:stCondLst>
                                            <p:cond delay="0"/>
                                          </p:stCondLst>
                                        </p:cTn>
                                        <p:tgtEl>
                                          <p:spTgt spid="149">
                                            <p:txEl>
                                              <p:pRg st="3" end="3"/>
                                            </p:txEl>
                                          </p:spTgt>
                                        </p:tgtEl>
                                        <p:attrNameLst>
                                          <p:attrName>ppt_w</p:attrName>
                                        </p:attrNameLst>
                                      </p:cBhvr>
                                    </p:anim>
                                    <p:anim by="(#ppt_w*0.50)" calcmode="lin" valueType="num">
                                      <p:cBhvr>
                                        <p:cTn id="37" dur="500" decel="50000" autoRev="1" fill="hold">
                                          <p:stCondLst>
                                            <p:cond delay="0"/>
                                          </p:stCondLst>
                                        </p:cTn>
                                        <p:tgtEl>
                                          <p:spTgt spid="149">
                                            <p:txEl>
                                              <p:pRg st="3" end="3"/>
                                            </p:txEl>
                                          </p:spTgt>
                                        </p:tgtEl>
                                        <p:attrNameLst>
                                          <p:attrName>ppt_x</p:attrName>
                                        </p:attrNameLst>
                                      </p:cBhvr>
                                    </p:anim>
                                    <p:anim from="(-#ppt_h/2)" to="(#ppt_y)" calcmode="lin" valueType="num">
                                      <p:cBhvr>
                                        <p:cTn id="38" dur="1000" fill="hold">
                                          <p:stCondLst>
                                            <p:cond delay="0"/>
                                          </p:stCondLst>
                                        </p:cTn>
                                        <p:tgtEl>
                                          <p:spTgt spid="149">
                                            <p:txEl>
                                              <p:pRg st="3" end="3"/>
                                            </p:txEl>
                                          </p:spTgt>
                                        </p:tgtEl>
                                        <p:attrNameLst>
                                          <p:attrName>ppt_y</p:attrName>
                                        </p:attrNameLst>
                                      </p:cBhvr>
                                    </p:anim>
                                    <p:animRot by="21600000">
                                      <p:cBhvr>
                                        <p:cTn id="39" dur="1000" fill="hold">
                                          <p:stCondLst>
                                            <p:cond delay="0"/>
                                          </p:stCondLst>
                                        </p:cTn>
                                        <p:tgtEl>
                                          <p:spTgt spid="149">
                                            <p:txEl>
                                              <p:pRg st="3" end="3"/>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68502"/>
            <a:ext cx="10877139" cy="9610238"/>
          </a:xfrm>
          <a:prstGeom prst="rect">
            <a:avLst/>
          </a:prstGeom>
        </p:spPr>
        <p:txBody>
          <a:bodyPr anchor="t">
            <a:normAutofit/>
          </a:bodyPr>
          <a:lstStyle/>
          <a:p>
            <a:pPr marL="0" indent="0" defTabSz="808990">
              <a:spcBef>
                <a:spcPts val="3300"/>
              </a:spcBef>
              <a:buClrTx/>
              <a:buSzTx/>
              <a:buFontTx/>
              <a:buNone/>
              <a:defRPr sz="4900"/>
            </a:pPr>
            <a:r>
              <a:rPr lang="el-GR" dirty="0"/>
              <a:t>Μπορούμε να κάνουμε αυτήν τη διαδικασία ευκολότερη εκχωρώντας αυτές τις γραμμές κώδικα σε μια συνάρτηση. Θα ονομάσουμε αυτήν τη συνάρτηση </a:t>
            </a:r>
            <a:r>
              <a:rPr lang="en-US" dirty="0"/>
              <a:t>greet</a:t>
            </a:r>
            <a:r>
              <a:rPr lang="en" dirty="0"/>
              <a:t>_customer(). </a:t>
            </a:r>
            <a:r>
              <a:rPr lang="el-GR" dirty="0"/>
              <a:t>Οι παρενθέσεις είναι σημαντικές! Κάθε φορά που καλούμε την συνάρτηση εκτυπώνετε το παρακάτω μήνυμα:</a:t>
            </a:r>
          </a:p>
          <a:p>
            <a:pPr marL="0" indent="0" defTabSz="808990">
              <a:spcBef>
                <a:spcPts val="3300"/>
              </a:spcBef>
              <a:buClrTx/>
              <a:buSzTx/>
              <a:buFontTx/>
              <a:buNone/>
              <a:defRPr sz="4900"/>
            </a:pPr>
            <a:r>
              <a:rPr lang="en-US" sz="4900" dirty="0">
                <a:solidFill>
                  <a:srgbClr val="00B050"/>
                </a:solidFill>
              </a:rPr>
              <a:t>Welcome to Grocery</a:t>
            </a:r>
            <a:r>
              <a:rPr lang="el-GR" sz="4900" dirty="0">
                <a:solidFill>
                  <a:srgbClr val="00B050"/>
                </a:solidFill>
              </a:rPr>
              <a:t>.</a:t>
            </a:r>
            <a:br>
              <a:rPr lang="el-GR" sz="4900" dirty="0">
                <a:solidFill>
                  <a:srgbClr val="00B050"/>
                </a:solidFill>
              </a:rPr>
            </a:br>
            <a:r>
              <a:rPr lang="en-US" sz="4900" dirty="0">
                <a:solidFill>
                  <a:srgbClr val="00B050"/>
                </a:solidFill>
              </a:rPr>
              <a:t>Our special is mandarin</a:t>
            </a:r>
            <a:r>
              <a:rPr lang="el-GR" sz="4900" dirty="0">
                <a:solidFill>
                  <a:srgbClr val="00B050"/>
                </a:solidFill>
              </a:rPr>
              <a:t>.</a:t>
            </a:r>
            <a:br>
              <a:rPr lang="el-GR" sz="4900" dirty="0">
                <a:solidFill>
                  <a:srgbClr val="00B050"/>
                </a:solidFill>
              </a:rPr>
            </a:br>
            <a:r>
              <a:rPr lang="en-US" sz="4900" dirty="0">
                <a:solidFill>
                  <a:srgbClr val="00B050"/>
                </a:solidFill>
              </a:rPr>
              <a:t>Have fun shopping</a:t>
            </a:r>
            <a:r>
              <a:rPr lang="el-GR" sz="4900" dirty="0">
                <a:solidFill>
                  <a:srgbClr val="00B050"/>
                </a:solidFill>
              </a:rPr>
              <a:t>! </a:t>
            </a:r>
            <a:endParaRPr lang="en-US" sz="4900" dirty="0">
              <a:solidFill>
                <a:srgbClr val="00B050"/>
              </a:solidFill>
            </a:endParaRP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46</a:t>
            </a:fld>
            <a:endParaRPr/>
          </a:p>
        </p:txBody>
      </p:sp>
      <p:pic>
        <p:nvPicPr>
          <p:cNvPr id="9" name="Εικόνα 8">
            <a:extLst>
              <a:ext uri="{FF2B5EF4-FFF2-40B4-BE49-F238E27FC236}">
                <a16:creationId xmlns:a16="http://schemas.microsoft.com/office/drawing/2014/main" id="{922AE5FC-8F40-7E4D-A923-1CB7C7A5DE4B}"/>
              </a:ext>
            </a:extLst>
          </p:cNvPr>
          <p:cNvPicPr>
            <a:picLocks noChangeAspect="1"/>
          </p:cNvPicPr>
          <p:nvPr/>
        </p:nvPicPr>
        <p:blipFill>
          <a:blip r:embed="rId2"/>
          <a:stretch>
            <a:fillRect/>
          </a:stretch>
        </p:blipFill>
        <p:spPr>
          <a:xfrm>
            <a:off x="11214543" y="3838353"/>
            <a:ext cx="12959109" cy="7488000"/>
          </a:xfrm>
          <a:prstGeom prst="rect">
            <a:avLst/>
          </a:prstGeom>
        </p:spPr>
      </p:pic>
      <p:sp>
        <p:nvSpPr>
          <p:cNvPr id="2" name="TextBox 1">
            <a:extLst>
              <a:ext uri="{FF2B5EF4-FFF2-40B4-BE49-F238E27FC236}">
                <a16:creationId xmlns:a16="http://schemas.microsoft.com/office/drawing/2014/main" id="{CA96BA45-8E0A-7047-AB6F-00484699978F}"/>
              </a:ext>
            </a:extLst>
          </p:cNvPr>
          <p:cNvSpPr txBox="1"/>
          <p:nvPr/>
        </p:nvSpPr>
        <p:spPr>
          <a:xfrm>
            <a:off x="12749153" y="3799716"/>
            <a:ext cx="9060494" cy="70121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defTabSz="808990">
              <a:spcBef>
                <a:spcPts val="3300"/>
              </a:spcBef>
              <a:defRPr sz="4900"/>
            </a:pPr>
            <a:r>
              <a:rPr lang="en" sz="4400" dirty="0">
                <a:solidFill>
                  <a:schemeClr val="bg2">
                    <a:lumMod val="20000"/>
                    <a:lumOff val="80000"/>
                  </a:schemeClr>
                </a:solidFill>
                <a:latin typeface="Futura Medium" panose="020B0602020204020303" pitchFamily="34" charset="-79"/>
                <a:cs typeface="Futura Medium" panose="020B0602020204020303" pitchFamily="34" charset="-79"/>
              </a:rPr>
              <a:t>def greet_customer(): </a:t>
            </a:r>
            <a:endParaRPr lang="el-GR" sz="4400" dirty="0">
              <a:solidFill>
                <a:schemeClr val="bg2">
                  <a:lumMod val="20000"/>
                  <a:lumOff val="80000"/>
                </a:schemeClr>
              </a:solidFill>
              <a:latin typeface="Futura Medium" panose="020B0602020204020303" pitchFamily="34" charset="-79"/>
              <a:cs typeface="Futura Medium" panose="020B0602020204020303" pitchFamily="34" charset="-79"/>
            </a:endParaRPr>
          </a:p>
          <a:p>
            <a:pPr algn="l" defTabSz="808990">
              <a:spcBef>
                <a:spcPts val="3300"/>
              </a:spcBef>
              <a:defRPr sz="4900"/>
            </a:pPr>
            <a:r>
              <a:rPr lang="el-GR" sz="4400" dirty="0">
                <a:solidFill>
                  <a:schemeClr val="bg2">
                    <a:lumMod val="20000"/>
                    <a:lumOff val="80000"/>
                  </a:schemeClr>
                </a:solidFill>
                <a:latin typeface="Futura Medium" panose="020B0602020204020303" pitchFamily="34" charset="-79"/>
                <a:cs typeface="Futura Medium" panose="020B0602020204020303" pitchFamily="34" charset="-79"/>
              </a:rPr>
              <a:t>     </a:t>
            </a:r>
            <a:r>
              <a:rPr lang="en-US" sz="4400" dirty="0">
                <a:solidFill>
                  <a:schemeClr val="bg2">
                    <a:lumMod val="20000"/>
                    <a:lumOff val="80000"/>
                  </a:schemeClr>
                </a:solidFill>
                <a:latin typeface="Futura Medium" panose="020B0602020204020303" pitchFamily="34" charset="-79"/>
                <a:cs typeface="Futura Medium" panose="020B0602020204020303" pitchFamily="34" charset="-79"/>
              </a:rPr>
              <a:t>print(‘Welcome to Grocery’)</a:t>
            </a:r>
          </a:p>
          <a:p>
            <a:pPr algn="l" defTabSz="808990">
              <a:spcBef>
                <a:spcPts val="3300"/>
              </a:spcBef>
              <a:defRPr sz="4900"/>
            </a:pPr>
            <a:r>
              <a:rPr lang="en-US" sz="4400"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rPr>
              <a:t>	print(‘Our special is mandarin’)</a:t>
            </a:r>
          </a:p>
          <a:p>
            <a:pPr algn="l" defTabSz="808990">
              <a:spcBef>
                <a:spcPts val="3300"/>
              </a:spcBef>
              <a:defRPr sz="4900"/>
            </a:pPr>
            <a:r>
              <a:rPr lang="en-US" sz="4400"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rPr>
              <a:t>	</a:t>
            </a:r>
            <a:r>
              <a:rPr lang="en-US" sz="4400" dirty="0">
                <a:solidFill>
                  <a:schemeClr val="bg2">
                    <a:lumMod val="20000"/>
                    <a:lumOff val="80000"/>
                  </a:schemeClr>
                </a:solidFill>
                <a:latin typeface="Futura Medium" panose="020B0602020204020303" pitchFamily="34" charset="-79"/>
                <a:cs typeface="Futura Medium" panose="020B0602020204020303" pitchFamily="34" charset="-79"/>
              </a:rPr>
              <a:t>print(‘Have fun shopping’)</a:t>
            </a:r>
          </a:p>
          <a:p>
            <a:pPr algn="l" defTabSz="808990">
              <a:spcBef>
                <a:spcPts val="3300"/>
              </a:spcBef>
              <a:defRPr sz="4900"/>
            </a:pPr>
            <a:endParaRPr lang="en-US" sz="4400"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endParaRPr>
          </a:p>
          <a:p>
            <a:pPr algn="l" defTabSz="808990">
              <a:spcBef>
                <a:spcPts val="3300"/>
              </a:spcBef>
              <a:defRPr sz="4900"/>
            </a:pPr>
            <a:r>
              <a:rPr lang="en" sz="4400" dirty="0">
                <a:solidFill>
                  <a:schemeClr val="bg2">
                    <a:lumMod val="20000"/>
                    <a:lumOff val="80000"/>
                  </a:schemeClr>
                </a:solidFill>
                <a:latin typeface="Futura Medium" panose="020B0602020204020303" pitchFamily="34" charset="-79"/>
                <a:cs typeface="Futura Medium" panose="020B0602020204020303" pitchFamily="34" charset="-79"/>
              </a:rPr>
              <a:t>greet_customer():</a:t>
            </a:r>
            <a:endParaRPr lang="en-US" sz="4400"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endParaRPr>
          </a:p>
          <a:p>
            <a:pPr marL="0" marR="0" indent="0" algn="ctr" defTabSz="825500" rtl="0" fontAlgn="auto" latinLnBrk="0" hangingPunct="0">
              <a:lnSpc>
                <a:spcPct val="100000"/>
              </a:lnSpc>
              <a:spcBef>
                <a:spcPts val="0"/>
              </a:spcBef>
              <a:spcAft>
                <a:spcPts val="0"/>
              </a:spcAft>
              <a:buClrTx/>
              <a:buSzTx/>
              <a:buFontTx/>
              <a:buNone/>
              <a:tabLst/>
            </a:pPr>
            <a:endParaRPr kumimoji="0" lang="el-GR" sz="2400" b="0" i="0" u="none" strike="noStrike" cap="none" spc="0" normalizeH="0" baseline="0" dirty="0">
              <a:ln>
                <a:noFill/>
              </a:ln>
              <a:solidFill>
                <a:srgbClr val="414141"/>
              </a:solidFill>
              <a:effectLst/>
              <a:uFillTx/>
              <a:latin typeface="Futura Medium" panose="020B0602020204020303" pitchFamily="34" charset="-79"/>
              <a:cs typeface="Futura Medium" panose="020B0602020204020303" pitchFamily="34" charset="-79"/>
              <a:sym typeface="Palatino"/>
            </a:endParaRPr>
          </a:p>
        </p:txBody>
      </p:sp>
    </p:spTree>
    <p:extLst>
      <p:ext uri="{BB962C8B-B14F-4D97-AF65-F5344CB8AC3E}">
        <p14:creationId xmlns:p14="http://schemas.microsoft.com/office/powerpoint/2010/main" val="190521936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49">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149">
                                            <p:txEl>
                                              <p:pRg st="0" end="0"/>
                                            </p:txEl>
                                          </p:spTgt>
                                        </p:tgtEl>
                                        <p:attrNameLst>
                                          <p:attrName>ppt_w</p:attrName>
                                        </p:attrNameLst>
                                      </p:cBhvr>
                                    </p:anim>
                                    <p:anim by="(#ppt_w*0.50)" calcmode="lin" valueType="num">
                                      <p:cBhvr>
                                        <p:cTn id="8" dur="500" decel="50000" autoRev="1" fill="hold">
                                          <p:stCondLst>
                                            <p:cond delay="0"/>
                                          </p:stCondLst>
                                        </p:cTn>
                                        <p:tgtEl>
                                          <p:spTgt spid="149">
                                            <p:txEl>
                                              <p:pRg st="0" end="0"/>
                                            </p:txEl>
                                          </p:spTgt>
                                        </p:tgtEl>
                                        <p:attrNameLst>
                                          <p:attrName>ppt_x</p:attrName>
                                        </p:attrNameLst>
                                      </p:cBhvr>
                                    </p:anim>
                                    <p:anim from="(-#ppt_h/2)" to="(#ppt_y)" calcmode="lin" valueType="num">
                                      <p:cBhvr>
                                        <p:cTn id="9" dur="1000" fill="hold">
                                          <p:stCondLst>
                                            <p:cond delay="0"/>
                                          </p:stCondLst>
                                        </p:cTn>
                                        <p:tgtEl>
                                          <p:spTgt spid="149">
                                            <p:txEl>
                                              <p:pRg st="0" end="0"/>
                                            </p:txEl>
                                          </p:spTgt>
                                        </p:tgtEl>
                                        <p:attrNameLst>
                                          <p:attrName>ppt_y</p:attrName>
                                        </p:attrNameLst>
                                      </p:cBhvr>
                                    </p:anim>
                                    <p:animRot by="21600000">
                                      <p:cBhvr>
                                        <p:cTn id="10" dur="1000" fill="hold">
                                          <p:stCondLst>
                                            <p:cond delay="0"/>
                                          </p:stCondLst>
                                        </p:cTn>
                                        <p:tgtEl>
                                          <p:spTgt spid="149">
                                            <p:txEl>
                                              <p:pRg st="0" end="0"/>
                                            </p:txEl>
                                          </p:spTgt>
                                        </p:tgtEl>
                                        <p:attrNameLst>
                                          <p:attrName>r</p:attrName>
                                        </p:attrNameLst>
                                      </p:cBhvr>
                                    </p:animRot>
                                  </p:childTnLst>
                                </p:cTn>
                              </p:par>
                              <p:par>
                                <p:cTn id="11" presetID="38" presetClass="entr" presetSubtype="0" accel="50000" fill="hold" nodeType="withEffect">
                                  <p:stCondLst>
                                    <p:cond delay="0"/>
                                  </p:stCondLst>
                                  <p:iterate type="lt">
                                    <p:tmPct val="50000"/>
                                  </p:iterate>
                                  <p:childTnLst>
                                    <p:set>
                                      <p:cBhvr>
                                        <p:cTn id="12" dur="1" fill="hold">
                                          <p:stCondLst>
                                            <p:cond delay="0"/>
                                          </p:stCondLst>
                                        </p:cTn>
                                        <p:tgtEl>
                                          <p:spTgt spid="2">
                                            <p:txEl>
                                              <p:pRg st="0" end="0"/>
                                            </p:txEl>
                                          </p:spTgt>
                                        </p:tgtEl>
                                        <p:attrNameLst>
                                          <p:attrName>style.visibility</p:attrName>
                                        </p:attrNameLst>
                                      </p:cBhvr>
                                      <p:to>
                                        <p:strVal val="visible"/>
                                      </p:to>
                                    </p:set>
                                    <p:set>
                                      <p:cBhvr>
                                        <p:cTn id="13" dur="455" fill="hold">
                                          <p:stCondLst>
                                            <p:cond delay="0"/>
                                          </p:stCondLst>
                                        </p:cTn>
                                        <p:tgtEl>
                                          <p:spTgt spid="2">
                                            <p:txEl>
                                              <p:pRg st="0" end="0"/>
                                            </p:txEl>
                                          </p:spTgt>
                                        </p:tgtEl>
                                        <p:attrNameLst>
                                          <p:attrName>style.rotation</p:attrName>
                                        </p:attrNameLst>
                                      </p:cBhvr>
                                      <p:to>
                                        <p:strVal val="-45.0"/>
                                      </p:to>
                                    </p:set>
                                    <p:anim calcmode="lin" valueType="num">
                                      <p:cBhvr>
                                        <p:cTn id="14" dur="455" fill="hold">
                                          <p:stCondLst>
                                            <p:cond delay="455"/>
                                          </p:stCondLst>
                                        </p:cTn>
                                        <p:tgtEl>
                                          <p:spTgt spid="2">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15" dur="455" fill="hold">
                                          <p:stCondLst>
                                            <p:cond delay="0"/>
                                          </p:stCondLst>
                                        </p:cTn>
                                        <p:tgtEl>
                                          <p:spTgt spid="2">
                                            <p:txEl>
                                              <p:pRg st="0" end="0"/>
                                            </p:txEl>
                                          </p:spTgt>
                                        </p:tgtEl>
                                        <p:attrNameLst>
                                          <p:attrName>ppt_y</p:attrName>
                                        </p:attrNameLst>
                                      </p:cBhvr>
                                      <p:tavLst>
                                        <p:tav tm="0">
                                          <p:val>
                                            <p:strVal val="#ppt_y-1"/>
                                          </p:val>
                                        </p:tav>
                                        <p:tav tm="100000">
                                          <p:val>
                                            <p:strVal val="#ppt_y-(0.354*#ppt_w-0.172*#ppt_h)"/>
                                          </p:val>
                                        </p:tav>
                                      </p:tavLst>
                                    </p:anim>
                                    <p:anim calcmode="lin" valueType="num">
                                      <p:cBhvr>
                                        <p:cTn id="16" dur="156" decel="50000" autoRev="1" fill="hold">
                                          <p:stCondLst>
                                            <p:cond delay="455"/>
                                          </p:stCondLst>
                                        </p:cTn>
                                        <p:tgtEl>
                                          <p:spTgt spid="2">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17" dur="136" fill="hold">
                                          <p:stCondLst>
                                            <p:cond delay="864"/>
                                          </p:stCondLst>
                                        </p:cTn>
                                        <p:tgtEl>
                                          <p:spTgt spid="2">
                                            <p:txEl>
                                              <p:pRg st="0" end="0"/>
                                            </p:txEl>
                                          </p:spTgt>
                                        </p:tgtEl>
                                        <p:attrNameLst>
                                          <p:attrName>ppt_y</p:attrName>
                                        </p:attrNameLst>
                                      </p:cBhvr>
                                      <p:tavLst>
                                        <p:tav tm="0">
                                          <p:val>
                                            <p:strVal val="#ppt_y-(0.354*#ppt_w-0.172*#ppt_h)"/>
                                          </p:val>
                                        </p:tav>
                                        <p:tav tm="100000">
                                          <p:val>
                                            <p:strVal val="#ppt_y"/>
                                          </p:val>
                                        </p:tav>
                                      </p:tavLst>
                                    </p:anim>
                                  </p:childTnLst>
                                </p:cTn>
                              </p:par>
                              <p:par>
                                <p:cTn id="18" presetID="38" presetClass="entr" presetSubtype="0" accel="50000" fill="hold" nodeType="withEffect">
                                  <p:stCondLst>
                                    <p:cond delay="0"/>
                                  </p:stCondLst>
                                  <p:iterate type="lt">
                                    <p:tmPct val="50000"/>
                                  </p:iterate>
                                  <p:childTnLst>
                                    <p:set>
                                      <p:cBhvr>
                                        <p:cTn id="19" dur="1" fill="hold">
                                          <p:stCondLst>
                                            <p:cond delay="0"/>
                                          </p:stCondLst>
                                        </p:cTn>
                                        <p:tgtEl>
                                          <p:spTgt spid="2">
                                            <p:txEl>
                                              <p:pRg st="1" end="1"/>
                                            </p:txEl>
                                          </p:spTgt>
                                        </p:tgtEl>
                                        <p:attrNameLst>
                                          <p:attrName>style.visibility</p:attrName>
                                        </p:attrNameLst>
                                      </p:cBhvr>
                                      <p:to>
                                        <p:strVal val="visible"/>
                                      </p:to>
                                    </p:set>
                                    <p:set>
                                      <p:cBhvr>
                                        <p:cTn id="20" dur="455" fill="hold">
                                          <p:stCondLst>
                                            <p:cond delay="0"/>
                                          </p:stCondLst>
                                        </p:cTn>
                                        <p:tgtEl>
                                          <p:spTgt spid="2">
                                            <p:txEl>
                                              <p:pRg st="1" end="1"/>
                                            </p:txEl>
                                          </p:spTgt>
                                        </p:tgtEl>
                                        <p:attrNameLst>
                                          <p:attrName>style.rotation</p:attrName>
                                        </p:attrNameLst>
                                      </p:cBhvr>
                                      <p:to>
                                        <p:strVal val="-45.0"/>
                                      </p:to>
                                    </p:set>
                                    <p:anim calcmode="lin" valueType="num">
                                      <p:cBhvr>
                                        <p:cTn id="21" dur="455" fill="hold">
                                          <p:stCondLst>
                                            <p:cond delay="455"/>
                                          </p:stCondLst>
                                        </p:cTn>
                                        <p:tgtEl>
                                          <p:spTgt spid="2">
                                            <p:txEl>
                                              <p:pRg st="1" end="1"/>
                                            </p:txEl>
                                          </p:spTgt>
                                        </p:tgtEl>
                                        <p:attrNameLst>
                                          <p:attrName>style.rotation</p:attrName>
                                        </p:attrNameLst>
                                      </p:cBhvr>
                                      <p:tavLst>
                                        <p:tav tm="0">
                                          <p:val>
                                            <p:fltVal val="-45"/>
                                          </p:val>
                                        </p:tav>
                                        <p:tav tm="69900">
                                          <p:val>
                                            <p:fltVal val="45"/>
                                          </p:val>
                                        </p:tav>
                                        <p:tav tm="100000">
                                          <p:val>
                                            <p:fltVal val="0"/>
                                          </p:val>
                                        </p:tav>
                                      </p:tavLst>
                                    </p:anim>
                                    <p:anim calcmode="lin" valueType="num">
                                      <p:cBhvr>
                                        <p:cTn id="22" dur="455" fill="hold">
                                          <p:stCondLst>
                                            <p:cond delay="0"/>
                                          </p:stCondLst>
                                        </p:cTn>
                                        <p:tgtEl>
                                          <p:spTgt spid="2">
                                            <p:txEl>
                                              <p:pRg st="1" end="1"/>
                                            </p:txEl>
                                          </p:spTgt>
                                        </p:tgtEl>
                                        <p:attrNameLst>
                                          <p:attrName>ppt_y</p:attrName>
                                        </p:attrNameLst>
                                      </p:cBhvr>
                                      <p:tavLst>
                                        <p:tav tm="0">
                                          <p:val>
                                            <p:strVal val="#ppt_y-1"/>
                                          </p:val>
                                        </p:tav>
                                        <p:tav tm="100000">
                                          <p:val>
                                            <p:strVal val="#ppt_y-(0.354*#ppt_w-0.172*#ppt_h)"/>
                                          </p:val>
                                        </p:tav>
                                      </p:tavLst>
                                    </p:anim>
                                    <p:anim calcmode="lin" valueType="num">
                                      <p:cBhvr>
                                        <p:cTn id="23" dur="156" decel="50000" autoRev="1" fill="hold">
                                          <p:stCondLst>
                                            <p:cond delay="455"/>
                                          </p:stCondLst>
                                        </p:cTn>
                                        <p:tgtEl>
                                          <p:spTgt spid="2">
                                            <p:txEl>
                                              <p:pRg st="1" end="1"/>
                                            </p:txEl>
                                          </p:spTgt>
                                        </p:tgtEl>
                                        <p:attrNameLst>
                                          <p:attrName>ppt_y</p:attrName>
                                        </p:attrNameLst>
                                      </p:cBhvr>
                                      <p:tavLst>
                                        <p:tav tm="0">
                                          <p:val>
                                            <p:strVal val="#ppt_y-(0.354*#ppt_w-0.172*#ppt_h)"/>
                                          </p:val>
                                        </p:tav>
                                        <p:tav tm="100000">
                                          <p:val>
                                            <p:strVal val="#ppt_y-(0.354*#ppt_w-0.172*#ppt_h)-#ppt_h/2"/>
                                          </p:val>
                                        </p:tav>
                                      </p:tavLst>
                                    </p:anim>
                                    <p:anim calcmode="lin" valueType="num">
                                      <p:cBhvr>
                                        <p:cTn id="24" dur="136" fill="hold">
                                          <p:stCondLst>
                                            <p:cond delay="864"/>
                                          </p:stCondLst>
                                        </p:cTn>
                                        <p:tgtEl>
                                          <p:spTgt spid="2">
                                            <p:txEl>
                                              <p:pRg st="1" end="1"/>
                                            </p:txEl>
                                          </p:spTgt>
                                        </p:tgtEl>
                                        <p:attrNameLst>
                                          <p:attrName>ppt_y</p:attrName>
                                        </p:attrNameLst>
                                      </p:cBhvr>
                                      <p:tavLst>
                                        <p:tav tm="0">
                                          <p:val>
                                            <p:strVal val="#ppt_y-(0.354*#ppt_w-0.172*#ppt_h)"/>
                                          </p:val>
                                        </p:tav>
                                        <p:tav tm="100000">
                                          <p:val>
                                            <p:strVal val="#ppt_y"/>
                                          </p:val>
                                        </p:tav>
                                      </p:tavLst>
                                    </p:anim>
                                  </p:childTnLst>
                                </p:cTn>
                              </p:par>
                              <p:par>
                                <p:cTn id="25" presetID="38" presetClass="entr" presetSubtype="0" accel="50000" fill="hold" nodeType="withEffect">
                                  <p:stCondLst>
                                    <p:cond delay="0"/>
                                  </p:stCondLst>
                                  <p:iterate type="lt">
                                    <p:tmPct val="50000"/>
                                  </p:iterate>
                                  <p:childTnLst>
                                    <p:set>
                                      <p:cBhvr>
                                        <p:cTn id="26" dur="1" fill="hold">
                                          <p:stCondLst>
                                            <p:cond delay="0"/>
                                          </p:stCondLst>
                                        </p:cTn>
                                        <p:tgtEl>
                                          <p:spTgt spid="2">
                                            <p:txEl>
                                              <p:pRg st="2" end="2"/>
                                            </p:txEl>
                                          </p:spTgt>
                                        </p:tgtEl>
                                        <p:attrNameLst>
                                          <p:attrName>style.visibility</p:attrName>
                                        </p:attrNameLst>
                                      </p:cBhvr>
                                      <p:to>
                                        <p:strVal val="visible"/>
                                      </p:to>
                                    </p:set>
                                    <p:set>
                                      <p:cBhvr>
                                        <p:cTn id="27" dur="455" fill="hold">
                                          <p:stCondLst>
                                            <p:cond delay="0"/>
                                          </p:stCondLst>
                                        </p:cTn>
                                        <p:tgtEl>
                                          <p:spTgt spid="2">
                                            <p:txEl>
                                              <p:pRg st="2" end="2"/>
                                            </p:txEl>
                                          </p:spTgt>
                                        </p:tgtEl>
                                        <p:attrNameLst>
                                          <p:attrName>style.rotation</p:attrName>
                                        </p:attrNameLst>
                                      </p:cBhvr>
                                      <p:to>
                                        <p:strVal val="-45.0"/>
                                      </p:to>
                                    </p:set>
                                    <p:anim calcmode="lin" valueType="num">
                                      <p:cBhvr>
                                        <p:cTn id="28" dur="455" fill="hold">
                                          <p:stCondLst>
                                            <p:cond delay="455"/>
                                          </p:stCondLst>
                                        </p:cTn>
                                        <p:tgtEl>
                                          <p:spTgt spid="2">
                                            <p:txEl>
                                              <p:pRg st="2" end="2"/>
                                            </p:txEl>
                                          </p:spTgt>
                                        </p:tgtEl>
                                        <p:attrNameLst>
                                          <p:attrName>style.rotation</p:attrName>
                                        </p:attrNameLst>
                                      </p:cBhvr>
                                      <p:tavLst>
                                        <p:tav tm="0">
                                          <p:val>
                                            <p:fltVal val="-45"/>
                                          </p:val>
                                        </p:tav>
                                        <p:tav tm="69900">
                                          <p:val>
                                            <p:fltVal val="45"/>
                                          </p:val>
                                        </p:tav>
                                        <p:tav tm="100000">
                                          <p:val>
                                            <p:fltVal val="0"/>
                                          </p:val>
                                        </p:tav>
                                      </p:tavLst>
                                    </p:anim>
                                    <p:anim calcmode="lin" valueType="num">
                                      <p:cBhvr>
                                        <p:cTn id="29" dur="455" fill="hold">
                                          <p:stCondLst>
                                            <p:cond delay="0"/>
                                          </p:stCondLst>
                                        </p:cTn>
                                        <p:tgtEl>
                                          <p:spTgt spid="2">
                                            <p:txEl>
                                              <p:pRg st="2" end="2"/>
                                            </p:txEl>
                                          </p:spTgt>
                                        </p:tgtEl>
                                        <p:attrNameLst>
                                          <p:attrName>ppt_y</p:attrName>
                                        </p:attrNameLst>
                                      </p:cBhvr>
                                      <p:tavLst>
                                        <p:tav tm="0">
                                          <p:val>
                                            <p:strVal val="#ppt_y-1"/>
                                          </p:val>
                                        </p:tav>
                                        <p:tav tm="100000">
                                          <p:val>
                                            <p:strVal val="#ppt_y-(0.354*#ppt_w-0.172*#ppt_h)"/>
                                          </p:val>
                                        </p:tav>
                                      </p:tavLst>
                                    </p:anim>
                                    <p:anim calcmode="lin" valueType="num">
                                      <p:cBhvr>
                                        <p:cTn id="30" dur="156" decel="50000" autoRev="1" fill="hold">
                                          <p:stCondLst>
                                            <p:cond delay="455"/>
                                          </p:stCondLst>
                                        </p:cTn>
                                        <p:tgtEl>
                                          <p:spTgt spid="2">
                                            <p:txEl>
                                              <p:pRg st="2" end="2"/>
                                            </p:txEl>
                                          </p:spTgt>
                                        </p:tgtEl>
                                        <p:attrNameLst>
                                          <p:attrName>ppt_y</p:attrName>
                                        </p:attrNameLst>
                                      </p:cBhvr>
                                      <p:tavLst>
                                        <p:tav tm="0">
                                          <p:val>
                                            <p:strVal val="#ppt_y-(0.354*#ppt_w-0.172*#ppt_h)"/>
                                          </p:val>
                                        </p:tav>
                                        <p:tav tm="100000">
                                          <p:val>
                                            <p:strVal val="#ppt_y-(0.354*#ppt_w-0.172*#ppt_h)-#ppt_h/2"/>
                                          </p:val>
                                        </p:tav>
                                      </p:tavLst>
                                    </p:anim>
                                    <p:anim calcmode="lin" valueType="num">
                                      <p:cBhvr>
                                        <p:cTn id="31" dur="136" fill="hold">
                                          <p:stCondLst>
                                            <p:cond delay="864"/>
                                          </p:stCondLst>
                                        </p:cTn>
                                        <p:tgtEl>
                                          <p:spTgt spid="2">
                                            <p:txEl>
                                              <p:pRg st="2" end="2"/>
                                            </p:txEl>
                                          </p:spTgt>
                                        </p:tgtEl>
                                        <p:attrNameLst>
                                          <p:attrName>ppt_y</p:attrName>
                                        </p:attrNameLst>
                                      </p:cBhvr>
                                      <p:tavLst>
                                        <p:tav tm="0">
                                          <p:val>
                                            <p:strVal val="#ppt_y-(0.354*#ppt_w-0.172*#ppt_h)"/>
                                          </p:val>
                                        </p:tav>
                                        <p:tav tm="100000">
                                          <p:val>
                                            <p:strVal val="#ppt_y"/>
                                          </p:val>
                                        </p:tav>
                                      </p:tavLst>
                                    </p:anim>
                                  </p:childTnLst>
                                </p:cTn>
                              </p:par>
                              <p:par>
                                <p:cTn id="32" presetID="38" presetClass="entr" presetSubtype="0" accel="50000" fill="hold" nodeType="withEffect">
                                  <p:stCondLst>
                                    <p:cond delay="0"/>
                                  </p:stCondLst>
                                  <p:iterate type="lt">
                                    <p:tmPct val="50000"/>
                                  </p:iterate>
                                  <p:childTnLst>
                                    <p:set>
                                      <p:cBhvr>
                                        <p:cTn id="33" dur="1" fill="hold">
                                          <p:stCondLst>
                                            <p:cond delay="0"/>
                                          </p:stCondLst>
                                        </p:cTn>
                                        <p:tgtEl>
                                          <p:spTgt spid="2">
                                            <p:txEl>
                                              <p:pRg st="3" end="3"/>
                                            </p:txEl>
                                          </p:spTgt>
                                        </p:tgtEl>
                                        <p:attrNameLst>
                                          <p:attrName>style.visibility</p:attrName>
                                        </p:attrNameLst>
                                      </p:cBhvr>
                                      <p:to>
                                        <p:strVal val="visible"/>
                                      </p:to>
                                    </p:set>
                                    <p:set>
                                      <p:cBhvr>
                                        <p:cTn id="34" dur="455" fill="hold">
                                          <p:stCondLst>
                                            <p:cond delay="0"/>
                                          </p:stCondLst>
                                        </p:cTn>
                                        <p:tgtEl>
                                          <p:spTgt spid="2">
                                            <p:txEl>
                                              <p:pRg st="3" end="3"/>
                                            </p:txEl>
                                          </p:spTgt>
                                        </p:tgtEl>
                                        <p:attrNameLst>
                                          <p:attrName>style.rotation</p:attrName>
                                        </p:attrNameLst>
                                      </p:cBhvr>
                                      <p:to>
                                        <p:strVal val="-45.0"/>
                                      </p:to>
                                    </p:set>
                                    <p:anim calcmode="lin" valueType="num">
                                      <p:cBhvr>
                                        <p:cTn id="35" dur="455" fill="hold">
                                          <p:stCondLst>
                                            <p:cond delay="455"/>
                                          </p:stCondLst>
                                        </p:cTn>
                                        <p:tgtEl>
                                          <p:spTgt spid="2">
                                            <p:txEl>
                                              <p:pRg st="3" end="3"/>
                                            </p:txEl>
                                          </p:spTgt>
                                        </p:tgtEl>
                                        <p:attrNameLst>
                                          <p:attrName>style.rotation</p:attrName>
                                        </p:attrNameLst>
                                      </p:cBhvr>
                                      <p:tavLst>
                                        <p:tav tm="0">
                                          <p:val>
                                            <p:fltVal val="-45"/>
                                          </p:val>
                                        </p:tav>
                                        <p:tav tm="69900">
                                          <p:val>
                                            <p:fltVal val="45"/>
                                          </p:val>
                                        </p:tav>
                                        <p:tav tm="100000">
                                          <p:val>
                                            <p:fltVal val="0"/>
                                          </p:val>
                                        </p:tav>
                                      </p:tavLst>
                                    </p:anim>
                                    <p:anim calcmode="lin" valueType="num">
                                      <p:cBhvr>
                                        <p:cTn id="36" dur="455" fill="hold">
                                          <p:stCondLst>
                                            <p:cond delay="0"/>
                                          </p:stCondLst>
                                        </p:cTn>
                                        <p:tgtEl>
                                          <p:spTgt spid="2">
                                            <p:txEl>
                                              <p:pRg st="3" end="3"/>
                                            </p:txEl>
                                          </p:spTgt>
                                        </p:tgtEl>
                                        <p:attrNameLst>
                                          <p:attrName>ppt_y</p:attrName>
                                        </p:attrNameLst>
                                      </p:cBhvr>
                                      <p:tavLst>
                                        <p:tav tm="0">
                                          <p:val>
                                            <p:strVal val="#ppt_y-1"/>
                                          </p:val>
                                        </p:tav>
                                        <p:tav tm="100000">
                                          <p:val>
                                            <p:strVal val="#ppt_y-(0.354*#ppt_w-0.172*#ppt_h)"/>
                                          </p:val>
                                        </p:tav>
                                      </p:tavLst>
                                    </p:anim>
                                    <p:anim calcmode="lin" valueType="num">
                                      <p:cBhvr>
                                        <p:cTn id="37" dur="156" decel="50000" autoRev="1" fill="hold">
                                          <p:stCondLst>
                                            <p:cond delay="455"/>
                                          </p:stCondLst>
                                        </p:cTn>
                                        <p:tgtEl>
                                          <p:spTgt spid="2">
                                            <p:txEl>
                                              <p:pRg st="3" end="3"/>
                                            </p:txEl>
                                          </p:spTgt>
                                        </p:tgtEl>
                                        <p:attrNameLst>
                                          <p:attrName>ppt_y</p:attrName>
                                        </p:attrNameLst>
                                      </p:cBhvr>
                                      <p:tavLst>
                                        <p:tav tm="0">
                                          <p:val>
                                            <p:strVal val="#ppt_y-(0.354*#ppt_w-0.172*#ppt_h)"/>
                                          </p:val>
                                        </p:tav>
                                        <p:tav tm="100000">
                                          <p:val>
                                            <p:strVal val="#ppt_y-(0.354*#ppt_w-0.172*#ppt_h)-#ppt_h/2"/>
                                          </p:val>
                                        </p:tav>
                                      </p:tavLst>
                                    </p:anim>
                                    <p:anim calcmode="lin" valueType="num">
                                      <p:cBhvr>
                                        <p:cTn id="38" dur="136" fill="hold">
                                          <p:stCondLst>
                                            <p:cond delay="864"/>
                                          </p:stCondLst>
                                        </p:cTn>
                                        <p:tgtEl>
                                          <p:spTgt spid="2">
                                            <p:txEl>
                                              <p:pRg st="3" end="3"/>
                                            </p:txEl>
                                          </p:spTgt>
                                        </p:tgtEl>
                                        <p:attrNameLst>
                                          <p:attrName>ppt_y</p:attrName>
                                        </p:attrNameLst>
                                      </p:cBhvr>
                                      <p:tavLst>
                                        <p:tav tm="0">
                                          <p:val>
                                            <p:strVal val="#ppt_y-(0.354*#ppt_w-0.172*#ppt_h)"/>
                                          </p:val>
                                        </p:tav>
                                        <p:tav tm="100000">
                                          <p:val>
                                            <p:strVal val="#ppt_y"/>
                                          </p:val>
                                        </p:tav>
                                      </p:tavLst>
                                    </p:anim>
                                  </p:childTnLst>
                                </p:cTn>
                              </p:par>
                              <p:par>
                                <p:cTn id="39" presetID="38" presetClass="entr" presetSubtype="0" accel="50000" fill="hold" nodeType="withEffect">
                                  <p:stCondLst>
                                    <p:cond delay="0"/>
                                  </p:stCondLst>
                                  <p:iterate type="lt">
                                    <p:tmPct val="50000"/>
                                  </p:iterate>
                                  <p:childTnLst>
                                    <p:set>
                                      <p:cBhvr>
                                        <p:cTn id="40" dur="1" fill="hold">
                                          <p:stCondLst>
                                            <p:cond delay="0"/>
                                          </p:stCondLst>
                                        </p:cTn>
                                        <p:tgtEl>
                                          <p:spTgt spid="2">
                                            <p:txEl>
                                              <p:pRg st="5" end="5"/>
                                            </p:txEl>
                                          </p:spTgt>
                                        </p:tgtEl>
                                        <p:attrNameLst>
                                          <p:attrName>style.visibility</p:attrName>
                                        </p:attrNameLst>
                                      </p:cBhvr>
                                      <p:to>
                                        <p:strVal val="visible"/>
                                      </p:to>
                                    </p:set>
                                    <p:set>
                                      <p:cBhvr>
                                        <p:cTn id="41" dur="455" fill="hold">
                                          <p:stCondLst>
                                            <p:cond delay="0"/>
                                          </p:stCondLst>
                                        </p:cTn>
                                        <p:tgtEl>
                                          <p:spTgt spid="2">
                                            <p:txEl>
                                              <p:pRg st="5" end="5"/>
                                            </p:txEl>
                                          </p:spTgt>
                                        </p:tgtEl>
                                        <p:attrNameLst>
                                          <p:attrName>style.rotation</p:attrName>
                                        </p:attrNameLst>
                                      </p:cBhvr>
                                      <p:to>
                                        <p:strVal val="-45.0"/>
                                      </p:to>
                                    </p:set>
                                    <p:anim calcmode="lin" valueType="num">
                                      <p:cBhvr>
                                        <p:cTn id="42" dur="455" fill="hold">
                                          <p:stCondLst>
                                            <p:cond delay="455"/>
                                          </p:stCondLst>
                                        </p:cTn>
                                        <p:tgtEl>
                                          <p:spTgt spid="2">
                                            <p:txEl>
                                              <p:pRg st="5" end="5"/>
                                            </p:txEl>
                                          </p:spTgt>
                                        </p:tgtEl>
                                        <p:attrNameLst>
                                          <p:attrName>style.rotation</p:attrName>
                                        </p:attrNameLst>
                                      </p:cBhvr>
                                      <p:tavLst>
                                        <p:tav tm="0">
                                          <p:val>
                                            <p:fltVal val="-45"/>
                                          </p:val>
                                        </p:tav>
                                        <p:tav tm="69900">
                                          <p:val>
                                            <p:fltVal val="45"/>
                                          </p:val>
                                        </p:tav>
                                        <p:tav tm="100000">
                                          <p:val>
                                            <p:fltVal val="0"/>
                                          </p:val>
                                        </p:tav>
                                      </p:tavLst>
                                    </p:anim>
                                    <p:anim calcmode="lin" valueType="num">
                                      <p:cBhvr>
                                        <p:cTn id="43" dur="455" fill="hold">
                                          <p:stCondLst>
                                            <p:cond delay="0"/>
                                          </p:stCondLst>
                                        </p:cTn>
                                        <p:tgtEl>
                                          <p:spTgt spid="2">
                                            <p:txEl>
                                              <p:pRg st="5" end="5"/>
                                            </p:txEl>
                                          </p:spTgt>
                                        </p:tgtEl>
                                        <p:attrNameLst>
                                          <p:attrName>ppt_y</p:attrName>
                                        </p:attrNameLst>
                                      </p:cBhvr>
                                      <p:tavLst>
                                        <p:tav tm="0">
                                          <p:val>
                                            <p:strVal val="#ppt_y-1"/>
                                          </p:val>
                                        </p:tav>
                                        <p:tav tm="100000">
                                          <p:val>
                                            <p:strVal val="#ppt_y-(0.354*#ppt_w-0.172*#ppt_h)"/>
                                          </p:val>
                                        </p:tav>
                                      </p:tavLst>
                                    </p:anim>
                                    <p:anim calcmode="lin" valueType="num">
                                      <p:cBhvr>
                                        <p:cTn id="44" dur="156" decel="50000" autoRev="1" fill="hold">
                                          <p:stCondLst>
                                            <p:cond delay="455"/>
                                          </p:stCondLst>
                                        </p:cTn>
                                        <p:tgtEl>
                                          <p:spTgt spid="2">
                                            <p:txEl>
                                              <p:pRg st="5" end="5"/>
                                            </p:txEl>
                                          </p:spTgt>
                                        </p:tgtEl>
                                        <p:attrNameLst>
                                          <p:attrName>ppt_y</p:attrName>
                                        </p:attrNameLst>
                                      </p:cBhvr>
                                      <p:tavLst>
                                        <p:tav tm="0">
                                          <p:val>
                                            <p:strVal val="#ppt_y-(0.354*#ppt_w-0.172*#ppt_h)"/>
                                          </p:val>
                                        </p:tav>
                                        <p:tav tm="100000">
                                          <p:val>
                                            <p:strVal val="#ppt_y-(0.354*#ppt_w-0.172*#ppt_h)-#ppt_h/2"/>
                                          </p:val>
                                        </p:tav>
                                      </p:tavLst>
                                    </p:anim>
                                    <p:anim calcmode="lin" valueType="num">
                                      <p:cBhvr>
                                        <p:cTn id="45" dur="136" fill="hold">
                                          <p:stCondLst>
                                            <p:cond delay="864"/>
                                          </p:stCondLst>
                                        </p:cTn>
                                        <p:tgtEl>
                                          <p:spTgt spid="2">
                                            <p:txEl>
                                              <p:pRg st="5" end="5"/>
                                            </p:txEl>
                                          </p:spTgt>
                                        </p:tgtEl>
                                        <p:attrNameLst>
                                          <p:attrName>ppt_y</p:attrName>
                                        </p:attrNameLst>
                                      </p:cBhvr>
                                      <p:tavLst>
                                        <p:tav tm="0">
                                          <p:val>
                                            <p:strVal val="#ppt_y-(0.354*#ppt_w-0.172*#ppt_h)"/>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56" presetClass="entr" presetSubtype="0" fill="hold" nodeType="clickEffect">
                                  <p:stCondLst>
                                    <p:cond delay="0"/>
                                  </p:stCondLst>
                                  <p:iterate type="lt">
                                    <p:tmPct val="10000"/>
                                  </p:iterate>
                                  <p:childTnLst>
                                    <p:set>
                                      <p:cBhvr>
                                        <p:cTn id="49" dur="1" fill="hold">
                                          <p:stCondLst>
                                            <p:cond delay="0"/>
                                          </p:stCondLst>
                                        </p:cTn>
                                        <p:tgtEl>
                                          <p:spTgt spid="149">
                                            <p:txEl>
                                              <p:pRg st="1" end="1"/>
                                            </p:txEl>
                                          </p:spTgt>
                                        </p:tgtEl>
                                        <p:attrNameLst>
                                          <p:attrName>style.visibility</p:attrName>
                                        </p:attrNameLst>
                                      </p:cBhvr>
                                      <p:to>
                                        <p:strVal val="visible"/>
                                      </p:to>
                                    </p:set>
                                    <p:anim by="(-#ppt_w*2)" calcmode="lin" valueType="num">
                                      <p:cBhvr rctx="PPT">
                                        <p:cTn id="50" dur="500" autoRev="1" fill="hold">
                                          <p:stCondLst>
                                            <p:cond delay="0"/>
                                          </p:stCondLst>
                                        </p:cTn>
                                        <p:tgtEl>
                                          <p:spTgt spid="149">
                                            <p:txEl>
                                              <p:pRg st="1" end="1"/>
                                            </p:txEl>
                                          </p:spTgt>
                                        </p:tgtEl>
                                        <p:attrNameLst>
                                          <p:attrName>ppt_w</p:attrName>
                                        </p:attrNameLst>
                                      </p:cBhvr>
                                    </p:anim>
                                    <p:anim by="(#ppt_w*0.50)" calcmode="lin" valueType="num">
                                      <p:cBhvr>
                                        <p:cTn id="51" dur="500" decel="50000" autoRev="1" fill="hold">
                                          <p:stCondLst>
                                            <p:cond delay="0"/>
                                          </p:stCondLst>
                                        </p:cTn>
                                        <p:tgtEl>
                                          <p:spTgt spid="149">
                                            <p:txEl>
                                              <p:pRg st="1" end="1"/>
                                            </p:txEl>
                                          </p:spTgt>
                                        </p:tgtEl>
                                        <p:attrNameLst>
                                          <p:attrName>ppt_x</p:attrName>
                                        </p:attrNameLst>
                                      </p:cBhvr>
                                    </p:anim>
                                    <p:anim from="(-#ppt_h/2)" to="(#ppt_y)" calcmode="lin" valueType="num">
                                      <p:cBhvr>
                                        <p:cTn id="52" dur="1000" fill="hold">
                                          <p:stCondLst>
                                            <p:cond delay="0"/>
                                          </p:stCondLst>
                                        </p:cTn>
                                        <p:tgtEl>
                                          <p:spTgt spid="149">
                                            <p:txEl>
                                              <p:pRg st="1" end="1"/>
                                            </p:txEl>
                                          </p:spTgt>
                                        </p:tgtEl>
                                        <p:attrNameLst>
                                          <p:attrName>ppt_y</p:attrName>
                                        </p:attrNameLst>
                                      </p:cBhvr>
                                    </p:anim>
                                    <p:animRot by="21600000">
                                      <p:cBhvr>
                                        <p:cTn id="53" dur="1000" fill="hold">
                                          <p:stCondLst>
                                            <p:cond delay="0"/>
                                          </p:stCondLst>
                                        </p:cTn>
                                        <p:tgtEl>
                                          <p:spTgt spid="149">
                                            <p:txEl>
                                              <p:pRg st="1" end="1"/>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LEARN PYTHON: SYNTAX"/>
          <p:cNvSpPr txBox="1">
            <a:spLocks noGrp="1"/>
          </p:cNvSpPr>
          <p:nvPr>
            <p:ph type="title"/>
          </p:nvPr>
        </p:nvSpPr>
        <p:spPr>
          <a:prstGeom prst="rect">
            <a:avLst/>
          </a:prstGeom>
        </p:spPr>
        <p:txBody>
          <a:bodyPr/>
          <a:lstStyle/>
          <a:p>
            <a:r>
              <a:rPr dirty="0"/>
              <a:t>LEARN PYTHON: </a:t>
            </a:r>
            <a:r>
              <a:rPr lang="en-US" dirty="0"/>
              <a:t>FUNCTIONS</a:t>
            </a:r>
            <a:endParaRPr dirty="0"/>
          </a:p>
        </p:txBody>
      </p:sp>
      <p:sp>
        <p:nvSpPr>
          <p:cNvPr id="266" name="Οδηγίες (01. Syntax / 10. Exponents.py)…"/>
          <p:cNvSpPr txBox="1">
            <a:spLocks noGrp="1"/>
          </p:cNvSpPr>
          <p:nvPr>
            <p:ph type="body" sz="half" idx="1"/>
          </p:nvPr>
        </p:nvSpPr>
        <p:spPr>
          <a:xfrm>
            <a:off x="952500" y="3797300"/>
            <a:ext cx="13309377" cy="8928100"/>
          </a:xfrm>
          <a:prstGeom prst="rect">
            <a:avLst/>
          </a:prstGeom>
        </p:spPr>
        <p:txBody>
          <a:bodyPr anchor="t"/>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a:t>
            </a:r>
            <a:r>
              <a:rPr lang="en-US" dirty="0"/>
              <a:t>2</a:t>
            </a:r>
            <a:r>
              <a:rPr dirty="0"/>
              <a:t>.</a:t>
            </a:r>
            <a:r>
              <a:rPr lang="en-US" dirty="0"/>
              <a:t> Functions</a:t>
            </a:r>
            <a:r>
              <a:rPr dirty="0"/>
              <a:t> / </a:t>
            </a:r>
            <a:r>
              <a:rPr lang="en-US" dirty="0"/>
              <a:t>02</a:t>
            </a:r>
            <a:r>
              <a:rPr dirty="0"/>
              <a:t>. </a:t>
            </a:r>
            <a:r>
              <a:rPr lang="en-US" dirty="0"/>
              <a:t>What is a </a:t>
            </a:r>
            <a:r>
              <a:rPr lang="en-US" dirty="0" err="1"/>
              <a:t>Function</a:t>
            </a:r>
            <a:r>
              <a:rPr dirty="0" err="1"/>
              <a:t>.py</a:t>
            </a:r>
            <a:r>
              <a:rPr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dirty="0"/>
              <a:t> </a:t>
            </a:r>
            <a:r>
              <a:rPr lang="en-US" dirty="0"/>
              <a:t>Έ</a:t>
            </a:r>
            <a:r>
              <a:rPr lang="el-GR" dirty="0"/>
              <a:t>χουμε δημιουργήσει μια συνάρτηση για εσάς που ονομάζεται </a:t>
            </a:r>
            <a:r>
              <a:rPr lang="en" sz="3822" dirty="0" err="1">
                <a:sym typeface="Avenir Next Regular"/>
              </a:rPr>
              <a:t>greet_customer</a:t>
            </a:r>
            <a:r>
              <a:rPr lang="en" dirty="0"/>
              <a:t>.</a:t>
            </a:r>
            <a:endParaRPr lang="el-GR"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n" dirty="0"/>
              <a:t> </a:t>
            </a:r>
            <a:r>
              <a:rPr lang="el-GR" dirty="0"/>
              <a:t>Καλέστε αυτήν τη συνάρτηση για να δείτε τι εκτυπώνεται. </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dirty="0"/>
              <a:t>Τώρα καλέστε την ξανά</a:t>
            </a:r>
            <a:r>
              <a:rPr dirty="0"/>
              <a:t>.</a:t>
            </a:r>
          </a:p>
        </p:txBody>
      </p:sp>
      <p:sp>
        <p:nvSpPr>
          <p:cNvPr id="267"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47</a:t>
            </a:fld>
            <a:endParaRPr/>
          </a:p>
        </p:txBody>
      </p:sp>
      <p:pic>
        <p:nvPicPr>
          <p:cNvPr id="268"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6" name="Picture 2">
            <a:extLst>
              <a:ext uri="{FF2B5EF4-FFF2-40B4-BE49-F238E27FC236}">
                <a16:creationId xmlns:a16="http://schemas.microsoft.com/office/drawing/2014/main" id="{1B9ABEFE-D4FD-5441-AA41-A30C572351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07850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Scale>
                                      <p:cBhvr>
                                        <p:cTn id="7" dur="1000" decel="50000" fill="hold">
                                          <p:stCondLst>
                                            <p:cond delay="0"/>
                                          </p:stCondLst>
                                        </p:cTn>
                                        <p:tgtEl>
                                          <p:spTgt spid="26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68"/>
                                        </p:tgtEl>
                                        <p:attrNameLst>
                                          <p:attrName>ppt_x</p:attrName>
                                          <p:attrName>ppt_y</p:attrName>
                                        </p:attrNameLst>
                                      </p:cBhvr>
                                    </p:animMotion>
                                    <p:animEffect transition="in" filter="fade">
                                      <p:cBhvr>
                                        <p:cTn id="9" dur="1000"/>
                                        <p:tgtEl>
                                          <p:spTgt spid="268"/>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66">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66">
                                            <p:txEl>
                                              <p:pRg st="1" end="1"/>
                                            </p:txEl>
                                          </p:spTgt>
                                        </p:tgtEl>
                                        <p:attrNameLst>
                                          <p:attrName>ppt_w</p:attrName>
                                        </p:attrNameLst>
                                      </p:cBhvr>
                                    </p:anim>
                                    <p:anim by="(#ppt_w*0.50)" calcmode="lin" valueType="num">
                                      <p:cBhvr>
                                        <p:cTn id="13" dur="500" decel="50000" autoRev="1" fill="hold">
                                          <p:stCondLst>
                                            <p:cond delay="0"/>
                                          </p:stCondLst>
                                        </p:cTn>
                                        <p:tgtEl>
                                          <p:spTgt spid="266">
                                            <p:txEl>
                                              <p:pRg st="1" end="1"/>
                                            </p:txEl>
                                          </p:spTgt>
                                        </p:tgtEl>
                                        <p:attrNameLst>
                                          <p:attrName>ppt_x</p:attrName>
                                        </p:attrNameLst>
                                      </p:cBhvr>
                                    </p:anim>
                                    <p:anim from="(-#ppt_h/2)" to="(#ppt_y)" calcmode="lin" valueType="num">
                                      <p:cBhvr>
                                        <p:cTn id="14" dur="1000" fill="hold">
                                          <p:stCondLst>
                                            <p:cond delay="0"/>
                                          </p:stCondLst>
                                        </p:cTn>
                                        <p:tgtEl>
                                          <p:spTgt spid="266">
                                            <p:txEl>
                                              <p:pRg st="1" end="1"/>
                                            </p:txEl>
                                          </p:spTgt>
                                        </p:tgtEl>
                                        <p:attrNameLst>
                                          <p:attrName>ppt_y</p:attrName>
                                        </p:attrNameLst>
                                      </p:cBhvr>
                                    </p:anim>
                                    <p:animRot by="21600000">
                                      <p:cBhvr>
                                        <p:cTn id="15" dur="1000" fill="hold">
                                          <p:stCondLst>
                                            <p:cond delay="0"/>
                                          </p:stCondLst>
                                        </p:cTn>
                                        <p:tgtEl>
                                          <p:spTgt spid="266">
                                            <p:txEl>
                                              <p:pRg st="1" end="1"/>
                                            </p:txEl>
                                          </p:spTgt>
                                        </p:tgtEl>
                                        <p:attrNameLst>
                                          <p:attrName>r</p:attrName>
                                        </p:attrNameLst>
                                      </p:cBhvr>
                                    </p:animRot>
                                  </p:childTnLst>
                                </p:cTn>
                              </p:par>
                            </p:childTnLst>
                          </p:cTn>
                        </p:par>
                        <p:par>
                          <p:cTn id="16" fill="hold">
                            <p:stCondLst>
                              <p:cond delay="7400"/>
                            </p:stCondLst>
                            <p:childTnLst>
                              <p:par>
                                <p:cTn id="17" presetID="56" presetClass="entr" presetSubtype="0" fill="hold" nodeType="afterEffect">
                                  <p:stCondLst>
                                    <p:cond delay="0"/>
                                  </p:stCondLst>
                                  <p:iterate type="lt">
                                    <p:tmPct val="10000"/>
                                  </p:iterate>
                                  <p:childTnLst>
                                    <p:set>
                                      <p:cBhvr>
                                        <p:cTn id="18" dur="1" fill="hold">
                                          <p:stCondLst>
                                            <p:cond delay="0"/>
                                          </p:stCondLst>
                                        </p:cTn>
                                        <p:tgtEl>
                                          <p:spTgt spid="266">
                                            <p:txEl>
                                              <p:pRg st="2" end="2"/>
                                            </p:txEl>
                                          </p:spTgt>
                                        </p:tgtEl>
                                        <p:attrNameLst>
                                          <p:attrName>style.visibility</p:attrName>
                                        </p:attrNameLst>
                                      </p:cBhvr>
                                      <p:to>
                                        <p:strVal val="visible"/>
                                      </p:to>
                                    </p:set>
                                    <p:anim by="(-#ppt_w*2)" calcmode="lin" valueType="num">
                                      <p:cBhvr rctx="PPT">
                                        <p:cTn id="19" dur="500" autoRev="1" fill="hold">
                                          <p:stCondLst>
                                            <p:cond delay="0"/>
                                          </p:stCondLst>
                                        </p:cTn>
                                        <p:tgtEl>
                                          <p:spTgt spid="266">
                                            <p:txEl>
                                              <p:pRg st="2" end="2"/>
                                            </p:txEl>
                                          </p:spTgt>
                                        </p:tgtEl>
                                        <p:attrNameLst>
                                          <p:attrName>ppt_w</p:attrName>
                                        </p:attrNameLst>
                                      </p:cBhvr>
                                    </p:anim>
                                    <p:anim by="(#ppt_w*0.50)" calcmode="lin" valueType="num">
                                      <p:cBhvr>
                                        <p:cTn id="20" dur="500" decel="50000" autoRev="1" fill="hold">
                                          <p:stCondLst>
                                            <p:cond delay="0"/>
                                          </p:stCondLst>
                                        </p:cTn>
                                        <p:tgtEl>
                                          <p:spTgt spid="266">
                                            <p:txEl>
                                              <p:pRg st="2" end="2"/>
                                            </p:txEl>
                                          </p:spTgt>
                                        </p:tgtEl>
                                        <p:attrNameLst>
                                          <p:attrName>ppt_x</p:attrName>
                                        </p:attrNameLst>
                                      </p:cBhvr>
                                    </p:anim>
                                    <p:anim from="(-#ppt_h/2)" to="(#ppt_y)" calcmode="lin" valueType="num">
                                      <p:cBhvr>
                                        <p:cTn id="21" dur="1000" fill="hold">
                                          <p:stCondLst>
                                            <p:cond delay="0"/>
                                          </p:stCondLst>
                                        </p:cTn>
                                        <p:tgtEl>
                                          <p:spTgt spid="266">
                                            <p:txEl>
                                              <p:pRg st="2" end="2"/>
                                            </p:txEl>
                                          </p:spTgt>
                                        </p:tgtEl>
                                        <p:attrNameLst>
                                          <p:attrName>ppt_y</p:attrName>
                                        </p:attrNameLst>
                                      </p:cBhvr>
                                    </p:anim>
                                    <p:animRot by="21600000">
                                      <p:cBhvr>
                                        <p:cTn id="22" dur="1000" fill="hold">
                                          <p:stCondLst>
                                            <p:cond delay="0"/>
                                          </p:stCondLst>
                                        </p:cTn>
                                        <p:tgtEl>
                                          <p:spTgt spid="266">
                                            <p:txEl>
                                              <p:pRg st="2" end="2"/>
                                            </p:txEl>
                                          </p:spTgt>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56" presetClass="entr" presetSubtype="0" fill="hold" nodeType="clickEffect">
                                  <p:stCondLst>
                                    <p:cond delay="0"/>
                                  </p:stCondLst>
                                  <p:iterate type="lt">
                                    <p:tmPct val="10000"/>
                                  </p:iterate>
                                  <p:childTnLst>
                                    <p:set>
                                      <p:cBhvr>
                                        <p:cTn id="26" dur="1" fill="hold">
                                          <p:stCondLst>
                                            <p:cond delay="0"/>
                                          </p:stCondLst>
                                        </p:cTn>
                                        <p:tgtEl>
                                          <p:spTgt spid="266">
                                            <p:txEl>
                                              <p:pRg st="3" end="3"/>
                                            </p:txEl>
                                          </p:spTgt>
                                        </p:tgtEl>
                                        <p:attrNameLst>
                                          <p:attrName>style.visibility</p:attrName>
                                        </p:attrNameLst>
                                      </p:cBhvr>
                                      <p:to>
                                        <p:strVal val="visible"/>
                                      </p:to>
                                    </p:set>
                                    <p:anim by="(-#ppt_w*2)" calcmode="lin" valueType="num">
                                      <p:cBhvr rctx="PPT">
                                        <p:cTn id="27" dur="500" autoRev="1" fill="hold">
                                          <p:stCondLst>
                                            <p:cond delay="0"/>
                                          </p:stCondLst>
                                        </p:cTn>
                                        <p:tgtEl>
                                          <p:spTgt spid="266">
                                            <p:txEl>
                                              <p:pRg st="3" end="3"/>
                                            </p:txEl>
                                          </p:spTgt>
                                        </p:tgtEl>
                                        <p:attrNameLst>
                                          <p:attrName>ppt_w</p:attrName>
                                        </p:attrNameLst>
                                      </p:cBhvr>
                                    </p:anim>
                                    <p:anim by="(#ppt_w*0.50)" calcmode="lin" valueType="num">
                                      <p:cBhvr>
                                        <p:cTn id="28" dur="500" decel="50000" autoRev="1" fill="hold">
                                          <p:stCondLst>
                                            <p:cond delay="0"/>
                                          </p:stCondLst>
                                        </p:cTn>
                                        <p:tgtEl>
                                          <p:spTgt spid="266">
                                            <p:txEl>
                                              <p:pRg st="3" end="3"/>
                                            </p:txEl>
                                          </p:spTgt>
                                        </p:tgtEl>
                                        <p:attrNameLst>
                                          <p:attrName>ppt_x</p:attrName>
                                        </p:attrNameLst>
                                      </p:cBhvr>
                                    </p:anim>
                                    <p:anim from="(-#ppt_h/2)" to="(#ppt_y)" calcmode="lin" valueType="num">
                                      <p:cBhvr>
                                        <p:cTn id="29" dur="1000" fill="hold">
                                          <p:stCondLst>
                                            <p:cond delay="0"/>
                                          </p:stCondLst>
                                        </p:cTn>
                                        <p:tgtEl>
                                          <p:spTgt spid="266">
                                            <p:txEl>
                                              <p:pRg st="3" end="3"/>
                                            </p:txEl>
                                          </p:spTgt>
                                        </p:tgtEl>
                                        <p:attrNameLst>
                                          <p:attrName>ppt_y</p:attrName>
                                        </p:attrNameLst>
                                      </p:cBhvr>
                                    </p:anim>
                                    <p:animRot by="21600000">
                                      <p:cBhvr>
                                        <p:cTn id="30" dur="1000" fill="hold">
                                          <p:stCondLst>
                                            <p:cond delay="0"/>
                                          </p:stCondLst>
                                        </p:cTn>
                                        <p:tgtEl>
                                          <p:spTgt spid="266">
                                            <p:txEl>
                                              <p:pRg st="3" end="3"/>
                                            </p:txEl>
                                          </p:spTgt>
                                        </p:tgtEl>
                                        <p:attrNameLst>
                                          <p:attrName>r</p:attrName>
                                        </p:attrNameLst>
                                      </p:cBhvr>
                                    </p:animRot>
                                  </p:childTnLst>
                                </p:cTn>
                              </p:par>
                            </p:childTnLst>
                          </p:cTn>
                        </p:par>
                      </p:childTnLst>
                    </p:cTn>
                  </p:par>
                  <p:par>
                    <p:cTn id="31" fill="hold">
                      <p:stCondLst>
                        <p:cond delay="indefinite"/>
                      </p:stCondLst>
                      <p:childTnLst>
                        <p:par>
                          <p:cTn id="32" fill="hold">
                            <p:stCondLst>
                              <p:cond delay="0"/>
                            </p:stCondLst>
                            <p:childTnLst>
                              <p:par>
                                <p:cTn id="33" presetID="22" presetClass="exit" presetSubtype="4" fill="hold" nodeType="clickEffect">
                                  <p:stCondLst>
                                    <p:cond delay="0"/>
                                  </p:stCondLst>
                                  <p:childTnLst>
                                    <p:animEffect transition="out" filter="wipe(down)">
                                      <p:cBhvr>
                                        <p:cTn id="34" dur="500"/>
                                        <p:tgtEl>
                                          <p:spTgt spid="268"/>
                                        </p:tgtEl>
                                      </p:cBhvr>
                                    </p:animEffect>
                                    <p:set>
                                      <p:cBhvr>
                                        <p:cTn id="35" dur="1" fill="hold">
                                          <p:stCondLst>
                                            <p:cond delay="499"/>
                                          </p:stCondLst>
                                        </p:cTn>
                                        <p:tgtEl>
                                          <p:spTgt spid="268"/>
                                        </p:tgtEl>
                                        <p:attrNameLst>
                                          <p:attrName>style.visibility</p:attrName>
                                        </p:attrNameLst>
                                      </p:cBhvr>
                                      <p:to>
                                        <p:strVal val="hidden"/>
                                      </p:to>
                                    </p:set>
                                  </p:childTnLst>
                                </p:cTn>
                              </p:par>
                              <p:par>
                                <p:cTn id="36" presetID="21" presetClass="entr" presetSubtype="1"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heel(1)">
                                      <p:cBhvr>
                                        <p:cTn id="38"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68502"/>
            <a:ext cx="22479000" cy="9610238"/>
          </a:xfrm>
          <a:prstGeom prst="rect">
            <a:avLst/>
          </a:prstGeom>
        </p:spPr>
        <p:txBody>
          <a:bodyPr anchor="t">
            <a:normAutofit/>
          </a:bodyPr>
          <a:lstStyle/>
          <a:p>
            <a:pPr marL="0" indent="0" defTabSz="808990">
              <a:spcBef>
                <a:spcPts val="3300"/>
              </a:spcBef>
              <a:buClrTx/>
              <a:buSzTx/>
              <a:buFontTx/>
              <a:buNone/>
              <a:defRPr sz="4900"/>
            </a:pPr>
            <a:r>
              <a:rPr lang="el-GR" sz="4900" b="1" dirty="0">
                <a:solidFill>
                  <a:schemeClr val="tx2"/>
                </a:solidFill>
              </a:rPr>
              <a:t>Γράψτε μια συνάρτηση</a:t>
            </a:r>
          </a:p>
          <a:p>
            <a:pPr marL="0" indent="0" defTabSz="808990">
              <a:spcBef>
                <a:spcPts val="3300"/>
              </a:spcBef>
              <a:buClrTx/>
              <a:buSzTx/>
              <a:buFontTx/>
              <a:buNone/>
              <a:defRPr sz="4900"/>
            </a:pPr>
            <a:r>
              <a:rPr lang="el-GR" sz="4900" dirty="0">
                <a:solidFill>
                  <a:schemeClr val="tx2"/>
                </a:solidFill>
              </a:rPr>
              <a:t>Έχουμε δει την αξία των απλών συναρτήσεων για τη διαμόρφωση του κώδικα. </a:t>
            </a:r>
          </a:p>
          <a:p>
            <a:pPr marL="0" indent="0" defTabSz="808990">
              <a:spcBef>
                <a:spcPts val="3300"/>
              </a:spcBef>
              <a:buClrTx/>
              <a:buSzTx/>
              <a:buFontTx/>
              <a:buNone/>
              <a:defRPr sz="4900"/>
            </a:pPr>
            <a:r>
              <a:rPr lang="el-GR" sz="4900" dirty="0">
                <a:solidFill>
                  <a:schemeClr val="tx2"/>
                </a:solidFill>
              </a:rPr>
              <a:t>Τώρα πρέπει να καταλάβουμε πώς να γράψουμε μια συνάρτηση. </a:t>
            </a:r>
          </a:p>
          <a:p>
            <a:pPr marL="0" indent="0" defTabSz="808990">
              <a:spcBef>
                <a:spcPts val="3300"/>
              </a:spcBef>
              <a:buClrTx/>
              <a:buSzTx/>
              <a:buFontTx/>
              <a:buNone/>
              <a:defRPr sz="4900"/>
            </a:pPr>
            <a:r>
              <a:rPr lang="el-GR" sz="4900" dirty="0">
                <a:solidFill>
                  <a:schemeClr val="tx2"/>
                </a:solidFill>
              </a:rPr>
              <a:t>Για να γράψετε μια συνάρτηση, πρέπει να έχετε μια επικεφαλίδα και ένα μπλοκ κώδικα με εσοχή.</a:t>
            </a:r>
          </a:p>
          <a:p>
            <a:pPr marL="0" indent="0" defTabSz="808990">
              <a:spcBef>
                <a:spcPts val="3300"/>
              </a:spcBef>
              <a:buClrTx/>
              <a:buSzTx/>
              <a:buFontTx/>
              <a:buNone/>
              <a:defRPr sz="4900"/>
            </a:pPr>
            <a:r>
              <a:rPr lang="el-GR" sz="4900" dirty="0">
                <a:solidFill>
                  <a:schemeClr val="tx2"/>
                </a:solidFill>
              </a:rPr>
              <a:t> Η επικεφαλίδα ξεκινά με τη λέξη-κλειδί </a:t>
            </a:r>
            <a:r>
              <a:rPr lang="en-US" sz="4900" b="1" dirty="0">
                <a:solidFill>
                  <a:schemeClr val="tx2"/>
                </a:solidFill>
              </a:rPr>
              <a:t>def</a:t>
            </a:r>
            <a:r>
              <a:rPr lang="en-US" sz="4900" dirty="0">
                <a:solidFill>
                  <a:schemeClr val="tx2"/>
                </a:solidFill>
              </a:rPr>
              <a:t> </a:t>
            </a:r>
            <a:r>
              <a:rPr lang="el-GR" sz="4900" dirty="0">
                <a:solidFill>
                  <a:schemeClr val="tx2"/>
                </a:solidFill>
              </a:rPr>
              <a:t>και το όνομα της συνάρτησης, ακολουθούμενη από παρενθέσεις &amp; άνω και κάτω τελεία. Το μπλοκ κώδικα με εσοχή εκτελεί κάποιο είδος λειτουργίας. </a:t>
            </a:r>
            <a:endParaRPr lang="en-US" sz="4900" dirty="0">
              <a:solidFill>
                <a:schemeClr val="tx2"/>
              </a:solidFill>
            </a:endParaRP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48</a:t>
            </a:fld>
            <a:endParaRPr/>
          </a:p>
        </p:txBody>
      </p:sp>
    </p:spTree>
    <p:extLst>
      <p:ext uri="{BB962C8B-B14F-4D97-AF65-F5344CB8AC3E}">
        <p14:creationId xmlns:p14="http://schemas.microsoft.com/office/powerpoint/2010/main" val="9809958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49">
                                            <p:txEl>
                                              <p:pRg st="1" end="1"/>
                                            </p:txEl>
                                          </p:spTgt>
                                        </p:tgtEl>
                                        <p:attrNameLst>
                                          <p:attrName>style.visibility</p:attrName>
                                        </p:attrNameLst>
                                      </p:cBhvr>
                                      <p:to>
                                        <p:strVal val="visible"/>
                                      </p:to>
                                    </p:set>
                                    <p:anim by="(-#ppt_w*2)" calcmode="lin" valueType="num">
                                      <p:cBhvr rctx="PPT">
                                        <p:cTn id="7" dur="500" autoRev="1" fill="hold">
                                          <p:stCondLst>
                                            <p:cond delay="0"/>
                                          </p:stCondLst>
                                        </p:cTn>
                                        <p:tgtEl>
                                          <p:spTgt spid="149">
                                            <p:txEl>
                                              <p:pRg st="1" end="1"/>
                                            </p:txEl>
                                          </p:spTgt>
                                        </p:tgtEl>
                                        <p:attrNameLst>
                                          <p:attrName>ppt_w</p:attrName>
                                        </p:attrNameLst>
                                      </p:cBhvr>
                                    </p:anim>
                                    <p:anim by="(#ppt_w*0.50)" calcmode="lin" valueType="num">
                                      <p:cBhvr>
                                        <p:cTn id="8" dur="500" decel="50000" autoRev="1" fill="hold">
                                          <p:stCondLst>
                                            <p:cond delay="0"/>
                                          </p:stCondLst>
                                        </p:cTn>
                                        <p:tgtEl>
                                          <p:spTgt spid="149">
                                            <p:txEl>
                                              <p:pRg st="1" end="1"/>
                                            </p:txEl>
                                          </p:spTgt>
                                        </p:tgtEl>
                                        <p:attrNameLst>
                                          <p:attrName>ppt_x</p:attrName>
                                        </p:attrNameLst>
                                      </p:cBhvr>
                                    </p:anim>
                                    <p:anim from="(-#ppt_h/2)" to="(#ppt_y)" calcmode="lin" valueType="num">
                                      <p:cBhvr>
                                        <p:cTn id="9" dur="1000" fill="hold">
                                          <p:stCondLst>
                                            <p:cond delay="0"/>
                                          </p:stCondLst>
                                        </p:cTn>
                                        <p:tgtEl>
                                          <p:spTgt spid="149">
                                            <p:txEl>
                                              <p:pRg st="1" end="1"/>
                                            </p:txEl>
                                          </p:spTgt>
                                        </p:tgtEl>
                                        <p:attrNameLst>
                                          <p:attrName>ppt_y</p:attrName>
                                        </p:attrNameLst>
                                      </p:cBhvr>
                                    </p:anim>
                                    <p:animRot by="21600000">
                                      <p:cBhvr>
                                        <p:cTn id="10" dur="1000" fill="hold">
                                          <p:stCondLst>
                                            <p:cond delay="0"/>
                                          </p:stCondLst>
                                        </p:cTn>
                                        <p:tgtEl>
                                          <p:spTgt spid="149">
                                            <p:txEl>
                                              <p:pRg st="1" end="1"/>
                                            </p:txEl>
                                          </p:spTgt>
                                        </p:tgtEl>
                                        <p:attrNameLst>
                                          <p:attrName>r</p:attrName>
                                        </p:attrNameLst>
                                      </p:cBhvr>
                                    </p:animRot>
                                  </p:childTnLst>
                                </p:cTn>
                              </p:par>
                              <p:par>
                                <p:cTn id="11" presetID="56" presetClass="entr" presetSubtype="0" fill="hold" nodeType="withEffect">
                                  <p:stCondLst>
                                    <p:cond delay="0"/>
                                  </p:stCondLst>
                                  <p:iterate type="lt">
                                    <p:tmPct val="10000"/>
                                  </p:iterate>
                                  <p:childTnLst>
                                    <p:set>
                                      <p:cBhvr>
                                        <p:cTn id="12" dur="1" fill="hold">
                                          <p:stCondLst>
                                            <p:cond delay="0"/>
                                          </p:stCondLst>
                                        </p:cTn>
                                        <p:tgtEl>
                                          <p:spTgt spid="149">
                                            <p:txEl>
                                              <p:pRg st="2" end="2"/>
                                            </p:txEl>
                                          </p:spTgt>
                                        </p:tgtEl>
                                        <p:attrNameLst>
                                          <p:attrName>style.visibility</p:attrName>
                                        </p:attrNameLst>
                                      </p:cBhvr>
                                      <p:to>
                                        <p:strVal val="visible"/>
                                      </p:to>
                                    </p:set>
                                    <p:anim by="(-#ppt_w*2)" calcmode="lin" valueType="num">
                                      <p:cBhvr rctx="PPT">
                                        <p:cTn id="13" dur="500" autoRev="1" fill="hold">
                                          <p:stCondLst>
                                            <p:cond delay="0"/>
                                          </p:stCondLst>
                                        </p:cTn>
                                        <p:tgtEl>
                                          <p:spTgt spid="149">
                                            <p:txEl>
                                              <p:pRg st="2" end="2"/>
                                            </p:txEl>
                                          </p:spTgt>
                                        </p:tgtEl>
                                        <p:attrNameLst>
                                          <p:attrName>ppt_w</p:attrName>
                                        </p:attrNameLst>
                                      </p:cBhvr>
                                    </p:anim>
                                    <p:anim by="(#ppt_w*0.50)" calcmode="lin" valueType="num">
                                      <p:cBhvr>
                                        <p:cTn id="14" dur="500" decel="50000" autoRev="1" fill="hold">
                                          <p:stCondLst>
                                            <p:cond delay="0"/>
                                          </p:stCondLst>
                                        </p:cTn>
                                        <p:tgtEl>
                                          <p:spTgt spid="149">
                                            <p:txEl>
                                              <p:pRg st="2" end="2"/>
                                            </p:txEl>
                                          </p:spTgt>
                                        </p:tgtEl>
                                        <p:attrNameLst>
                                          <p:attrName>ppt_x</p:attrName>
                                        </p:attrNameLst>
                                      </p:cBhvr>
                                    </p:anim>
                                    <p:anim from="(-#ppt_h/2)" to="(#ppt_y)" calcmode="lin" valueType="num">
                                      <p:cBhvr>
                                        <p:cTn id="15" dur="1000" fill="hold">
                                          <p:stCondLst>
                                            <p:cond delay="0"/>
                                          </p:stCondLst>
                                        </p:cTn>
                                        <p:tgtEl>
                                          <p:spTgt spid="149">
                                            <p:txEl>
                                              <p:pRg st="2" end="2"/>
                                            </p:txEl>
                                          </p:spTgt>
                                        </p:tgtEl>
                                        <p:attrNameLst>
                                          <p:attrName>ppt_y</p:attrName>
                                        </p:attrNameLst>
                                      </p:cBhvr>
                                    </p:anim>
                                    <p:animRot by="21600000">
                                      <p:cBhvr>
                                        <p:cTn id="16" dur="1000" fill="hold">
                                          <p:stCondLst>
                                            <p:cond delay="0"/>
                                          </p:stCondLst>
                                        </p:cTn>
                                        <p:tgtEl>
                                          <p:spTgt spid="149">
                                            <p:txEl>
                                              <p:pRg st="2" end="2"/>
                                            </p:txEl>
                                          </p:spTgt>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56" presetClass="entr" presetSubtype="0" fill="hold" nodeType="clickEffect">
                                  <p:stCondLst>
                                    <p:cond delay="0"/>
                                  </p:stCondLst>
                                  <p:iterate type="lt">
                                    <p:tmPct val="10000"/>
                                  </p:iterate>
                                  <p:childTnLst>
                                    <p:set>
                                      <p:cBhvr>
                                        <p:cTn id="20" dur="1" fill="hold">
                                          <p:stCondLst>
                                            <p:cond delay="0"/>
                                          </p:stCondLst>
                                        </p:cTn>
                                        <p:tgtEl>
                                          <p:spTgt spid="149">
                                            <p:txEl>
                                              <p:pRg st="3" end="3"/>
                                            </p:txEl>
                                          </p:spTgt>
                                        </p:tgtEl>
                                        <p:attrNameLst>
                                          <p:attrName>style.visibility</p:attrName>
                                        </p:attrNameLst>
                                      </p:cBhvr>
                                      <p:to>
                                        <p:strVal val="visible"/>
                                      </p:to>
                                    </p:set>
                                    <p:anim by="(-#ppt_w*2)" calcmode="lin" valueType="num">
                                      <p:cBhvr rctx="PPT">
                                        <p:cTn id="21" dur="500" autoRev="1" fill="hold">
                                          <p:stCondLst>
                                            <p:cond delay="0"/>
                                          </p:stCondLst>
                                        </p:cTn>
                                        <p:tgtEl>
                                          <p:spTgt spid="149">
                                            <p:txEl>
                                              <p:pRg st="3" end="3"/>
                                            </p:txEl>
                                          </p:spTgt>
                                        </p:tgtEl>
                                        <p:attrNameLst>
                                          <p:attrName>ppt_w</p:attrName>
                                        </p:attrNameLst>
                                      </p:cBhvr>
                                    </p:anim>
                                    <p:anim by="(#ppt_w*0.50)" calcmode="lin" valueType="num">
                                      <p:cBhvr>
                                        <p:cTn id="22" dur="500" decel="50000" autoRev="1" fill="hold">
                                          <p:stCondLst>
                                            <p:cond delay="0"/>
                                          </p:stCondLst>
                                        </p:cTn>
                                        <p:tgtEl>
                                          <p:spTgt spid="149">
                                            <p:txEl>
                                              <p:pRg st="3" end="3"/>
                                            </p:txEl>
                                          </p:spTgt>
                                        </p:tgtEl>
                                        <p:attrNameLst>
                                          <p:attrName>ppt_x</p:attrName>
                                        </p:attrNameLst>
                                      </p:cBhvr>
                                    </p:anim>
                                    <p:anim from="(-#ppt_h/2)" to="(#ppt_y)" calcmode="lin" valueType="num">
                                      <p:cBhvr>
                                        <p:cTn id="23" dur="1000" fill="hold">
                                          <p:stCondLst>
                                            <p:cond delay="0"/>
                                          </p:stCondLst>
                                        </p:cTn>
                                        <p:tgtEl>
                                          <p:spTgt spid="149">
                                            <p:txEl>
                                              <p:pRg st="3" end="3"/>
                                            </p:txEl>
                                          </p:spTgt>
                                        </p:tgtEl>
                                        <p:attrNameLst>
                                          <p:attrName>ppt_y</p:attrName>
                                        </p:attrNameLst>
                                      </p:cBhvr>
                                    </p:anim>
                                    <p:animRot by="21600000">
                                      <p:cBhvr>
                                        <p:cTn id="24" dur="1000" fill="hold">
                                          <p:stCondLst>
                                            <p:cond delay="0"/>
                                          </p:stCondLst>
                                        </p:cTn>
                                        <p:tgtEl>
                                          <p:spTgt spid="149">
                                            <p:txEl>
                                              <p:pRg st="3" end="3"/>
                                            </p:txEl>
                                          </p:spTgt>
                                        </p:tgtEl>
                                        <p:attrNameLst>
                                          <p:attrName>r</p:attrName>
                                        </p:attrNameLst>
                                      </p:cBhvr>
                                    </p:animRot>
                                  </p:childTnLst>
                                </p:cTn>
                              </p:par>
                              <p:par>
                                <p:cTn id="25" presetID="56" presetClass="entr" presetSubtype="0" fill="hold" nodeType="withEffect">
                                  <p:stCondLst>
                                    <p:cond delay="0"/>
                                  </p:stCondLst>
                                  <p:iterate type="lt">
                                    <p:tmPct val="10000"/>
                                  </p:iterate>
                                  <p:childTnLst>
                                    <p:set>
                                      <p:cBhvr>
                                        <p:cTn id="26" dur="1" fill="hold">
                                          <p:stCondLst>
                                            <p:cond delay="0"/>
                                          </p:stCondLst>
                                        </p:cTn>
                                        <p:tgtEl>
                                          <p:spTgt spid="149">
                                            <p:txEl>
                                              <p:pRg st="4" end="4"/>
                                            </p:txEl>
                                          </p:spTgt>
                                        </p:tgtEl>
                                        <p:attrNameLst>
                                          <p:attrName>style.visibility</p:attrName>
                                        </p:attrNameLst>
                                      </p:cBhvr>
                                      <p:to>
                                        <p:strVal val="visible"/>
                                      </p:to>
                                    </p:set>
                                    <p:anim by="(-#ppt_w*2)" calcmode="lin" valueType="num">
                                      <p:cBhvr rctx="PPT">
                                        <p:cTn id="27" dur="500" autoRev="1" fill="hold">
                                          <p:stCondLst>
                                            <p:cond delay="0"/>
                                          </p:stCondLst>
                                        </p:cTn>
                                        <p:tgtEl>
                                          <p:spTgt spid="149">
                                            <p:txEl>
                                              <p:pRg st="4" end="4"/>
                                            </p:txEl>
                                          </p:spTgt>
                                        </p:tgtEl>
                                        <p:attrNameLst>
                                          <p:attrName>ppt_w</p:attrName>
                                        </p:attrNameLst>
                                      </p:cBhvr>
                                    </p:anim>
                                    <p:anim by="(#ppt_w*0.50)" calcmode="lin" valueType="num">
                                      <p:cBhvr>
                                        <p:cTn id="28" dur="500" decel="50000" autoRev="1" fill="hold">
                                          <p:stCondLst>
                                            <p:cond delay="0"/>
                                          </p:stCondLst>
                                        </p:cTn>
                                        <p:tgtEl>
                                          <p:spTgt spid="149">
                                            <p:txEl>
                                              <p:pRg st="4" end="4"/>
                                            </p:txEl>
                                          </p:spTgt>
                                        </p:tgtEl>
                                        <p:attrNameLst>
                                          <p:attrName>ppt_x</p:attrName>
                                        </p:attrNameLst>
                                      </p:cBhvr>
                                    </p:anim>
                                    <p:anim from="(-#ppt_h/2)" to="(#ppt_y)" calcmode="lin" valueType="num">
                                      <p:cBhvr>
                                        <p:cTn id="29" dur="1000" fill="hold">
                                          <p:stCondLst>
                                            <p:cond delay="0"/>
                                          </p:stCondLst>
                                        </p:cTn>
                                        <p:tgtEl>
                                          <p:spTgt spid="149">
                                            <p:txEl>
                                              <p:pRg st="4" end="4"/>
                                            </p:txEl>
                                          </p:spTgt>
                                        </p:tgtEl>
                                        <p:attrNameLst>
                                          <p:attrName>ppt_y</p:attrName>
                                        </p:attrNameLst>
                                      </p:cBhvr>
                                    </p:anim>
                                    <p:animRot by="21600000">
                                      <p:cBhvr>
                                        <p:cTn id="30" dur="1000" fill="hold">
                                          <p:stCondLst>
                                            <p:cond delay="0"/>
                                          </p:stCondLst>
                                        </p:cTn>
                                        <p:tgtEl>
                                          <p:spTgt spid="149">
                                            <p:txEl>
                                              <p:pRg st="4" end="4"/>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68502"/>
            <a:ext cx="10877139" cy="9610238"/>
          </a:xfrm>
          <a:prstGeom prst="rect">
            <a:avLst/>
          </a:prstGeom>
        </p:spPr>
        <p:txBody>
          <a:bodyPr anchor="t">
            <a:normAutofit/>
          </a:bodyPr>
          <a:lstStyle/>
          <a:p>
            <a:pPr marL="0" indent="0" defTabSz="808990">
              <a:spcBef>
                <a:spcPts val="3300"/>
              </a:spcBef>
              <a:buClrTx/>
              <a:buSzTx/>
              <a:buFontTx/>
              <a:buNone/>
              <a:defRPr sz="4900"/>
            </a:pPr>
            <a:r>
              <a:rPr lang="el-GR" sz="4900" b="1" dirty="0">
                <a:solidFill>
                  <a:schemeClr val="tx2"/>
                </a:solidFill>
              </a:rPr>
              <a:t>Αυτή η σύνταξη μοιάζει με:</a:t>
            </a:r>
            <a:endParaRPr lang="el-GR" sz="4900" dirty="0">
              <a:solidFill>
                <a:schemeClr val="tx2"/>
              </a:solidFill>
            </a:endParaRPr>
          </a:p>
          <a:p>
            <a:pPr defTabSz="808990">
              <a:spcBef>
                <a:spcPts val="3300"/>
              </a:spcBef>
              <a:buClrTx/>
              <a:buSzTx/>
              <a:defRPr sz="4900"/>
            </a:pPr>
            <a:r>
              <a:rPr lang="el-GR" sz="4900" dirty="0">
                <a:solidFill>
                  <a:schemeClr val="tx2"/>
                </a:solidFill>
              </a:rPr>
              <a:t>Η λέξη-κλειδί </a:t>
            </a:r>
            <a:r>
              <a:rPr lang="en-US" sz="4900" b="1" dirty="0">
                <a:solidFill>
                  <a:schemeClr val="tx2"/>
                </a:solidFill>
              </a:rPr>
              <a:t>def</a:t>
            </a:r>
            <a:r>
              <a:rPr lang="en-US" sz="4900" dirty="0">
                <a:solidFill>
                  <a:schemeClr val="tx2"/>
                </a:solidFill>
              </a:rPr>
              <a:t> </a:t>
            </a:r>
            <a:r>
              <a:rPr lang="el-GR" sz="4900" dirty="0">
                <a:solidFill>
                  <a:schemeClr val="tx2"/>
                </a:solidFill>
              </a:rPr>
              <a:t>λέει στην </a:t>
            </a:r>
            <a:r>
              <a:rPr lang="en-US" sz="4900" dirty="0">
                <a:solidFill>
                  <a:schemeClr val="tx2"/>
                </a:solidFill>
              </a:rPr>
              <a:t>Python </a:t>
            </a:r>
            <a:r>
              <a:rPr lang="el-GR" sz="4900" dirty="0">
                <a:solidFill>
                  <a:schemeClr val="tx2"/>
                </a:solidFill>
              </a:rPr>
              <a:t>ότι ορίζουμε μια συνάρτηση. </a:t>
            </a:r>
          </a:p>
          <a:p>
            <a:pPr defTabSz="808990">
              <a:spcBef>
                <a:spcPts val="3300"/>
              </a:spcBef>
              <a:buClrTx/>
              <a:buSzTx/>
              <a:defRPr sz="4900"/>
            </a:pPr>
            <a:r>
              <a:rPr lang="el-GR" sz="4900" dirty="0">
                <a:solidFill>
                  <a:schemeClr val="tx2"/>
                </a:solidFill>
              </a:rPr>
              <a:t>Αυτή η συνάρτηση ονομάζεται </a:t>
            </a:r>
            <a:r>
              <a:rPr lang="en" sz="4900" b="1" dirty="0">
                <a:solidFill>
                  <a:schemeClr val="tx2"/>
                </a:solidFill>
              </a:rPr>
              <a:t>function_name</a:t>
            </a:r>
            <a:r>
              <a:rPr lang="en-US" sz="4900" b="1" dirty="0">
                <a:solidFill>
                  <a:schemeClr val="tx2"/>
                </a:solidFill>
              </a:rPr>
              <a:t>. </a:t>
            </a:r>
            <a:endParaRPr lang="el-GR" sz="4900" b="1" dirty="0">
              <a:solidFill>
                <a:schemeClr val="tx2"/>
              </a:solidFill>
            </a:endParaRPr>
          </a:p>
          <a:p>
            <a:pPr defTabSz="808990">
              <a:spcBef>
                <a:spcPts val="3300"/>
              </a:spcBef>
              <a:buClrTx/>
              <a:buSzTx/>
              <a:defRPr sz="4900"/>
            </a:pPr>
            <a:r>
              <a:rPr lang="el-GR" sz="4900" dirty="0">
                <a:solidFill>
                  <a:schemeClr val="tx2"/>
                </a:solidFill>
              </a:rPr>
              <a:t>Ό, τι έχει εσοχή μετά την : είναι αυτό που εκτελείται όταν καλείται η συνάρτηση </a:t>
            </a:r>
            <a:r>
              <a:rPr lang="en" sz="4900" b="1" dirty="0">
                <a:solidFill>
                  <a:schemeClr val="tx2"/>
                </a:solidFill>
              </a:rPr>
              <a:t>function_name</a:t>
            </a:r>
            <a:r>
              <a:rPr lang="el-GR" sz="4900" b="1" dirty="0">
                <a:solidFill>
                  <a:schemeClr val="tx2"/>
                </a:solidFill>
              </a:rPr>
              <a:t>()</a:t>
            </a:r>
            <a:r>
              <a:rPr lang="en-US" sz="4900" dirty="0">
                <a:solidFill>
                  <a:schemeClr val="tx2"/>
                </a:solidFill>
              </a:rPr>
              <a:t>. </a:t>
            </a: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49</a:t>
            </a:fld>
            <a:endParaRPr/>
          </a:p>
        </p:txBody>
      </p:sp>
      <p:pic>
        <p:nvPicPr>
          <p:cNvPr id="9" name="Εικόνα 8">
            <a:extLst>
              <a:ext uri="{FF2B5EF4-FFF2-40B4-BE49-F238E27FC236}">
                <a16:creationId xmlns:a16="http://schemas.microsoft.com/office/drawing/2014/main" id="{F4CD8C69-9F25-2847-92A4-30999FEC7943}"/>
              </a:ext>
            </a:extLst>
          </p:cNvPr>
          <p:cNvPicPr>
            <a:picLocks noChangeAspect="1"/>
          </p:cNvPicPr>
          <p:nvPr/>
        </p:nvPicPr>
        <p:blipFill>
          <a:blip r:embed="rId2"/>
          <a:stretch>
            <a:fillRect/>
          </a:stretch>
        </p:blipFill>
        <p:spPr>
          <a:xfrm>
            <a:off x="10853036" y="4168100"/>
            <a:ext cx="12959109" cy="7488000"/>
          </a:xfrm>
          <a:prstGeom prst="rect">
            <a:avLst/>
          </a:prstGeom>
        </p:spPr>
      </p:pic>
      <p:sp>
        <p:nvSpPr>
          <p:cNvPr id="5" name="TextBox 4">
            <a:extLst>
              <a:ext uri="{FF2B5EF4-FFF2-40B4-BE49-F238E27FC236}">
                <a16:creationId xmlns:a16="http://schemas.microsoft.com/office/drawing/2014/main" id="{5027FC40-FFEB-054E-8E20-9FF91BD99BA4}"/>
              </a:ext>
            </a:extLst>
          </p:cNvPr>
          <p:cNvSpPr txBox="1"/>
          <p:nvPr/>
        </p:nvSpPr>
        <p:spPr>
          <a:xfrm>
            <a:off x="12807421" y="4809401"/>
            <a:ext cx="9138179" cy="53040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dirty="0">
                <a:solidFill>
                  <a:schemeClr val="bg2">
                    <a:lumMod val="20000"/>
                    <a:lumOff val="80000"/>
                  </a:schemeClr>
                </a:solidFill>
                <a:latin typeface="Futura Medium" panose="020B0602020204020303" pitchFamily="34" charset="-79"/>
                <a:cs typeface="Futura Medium" panose="020B0602020204020303" pitchFamily="34" charset="-79"/>
              </a:rPr>
              <a:t>def </a:t>
            </a:r>
            <a:r>
              <a:rPr lang="en-US" dirty="0">
                <a:solidFill>
                  <a:schemeClr val="bg2">
                    <a:lumMod val="20000"/>
                    <a:lumOff val="80000"/>
                  </a:schemeClr>
                </a:solidFill>
                <a:latin typeface="Futura Medium" panose="020B0602020204020303" pitchFamily="34" charset="-79"/>
                <a:cs typeface="Futura Medium" panose="020B0602020204020303" pitchFamily="34" charset="-79"/>
              </a:rPr>
              <a:t>function_name</a:t>
            </a:r>
            <a:r>
              <a:rPr lang="en" dirty="0">
                <a:solidFill>
                  <a:schemeClr val="bg2">
                    <a:lumMod val="20000"/>
                    <a:lumOff val="80000"/>
                  </a:schemeClr>
                </a:solidFill>
                <a:latin typeface="Futura Medium" panose="020B0602020204020303" pitchFamily="34" charset="-79"/>
                <a:cs typeface="Futura Medium" panose="020B0602020204020303" pitchFamily="34" charset="-79"/>
              </a:rPr>
              <a:t>(): </a:t>
            </a:r>
            <a:endParaRPr lang="el-GR" dirty="0">
              <a:solidFill>
                <a:schemeClr val="bg2">
                  <a:lumMod val="20000"/>
                  <a:lumOff val="80000"/>
                </a:schemeClr>
              </a:solidFill>
              <a:latin typeface="Futura Medium" panose="020B0602020204020303" pitchFamily="34" charset="-79"/>
              <a:cs typeface="Futura Medium" panose="020B0602020204020303" pitchFamily="34" charset="-79"/>
            </a:endParaRPr>
          </a:p>
          <a:p>
            <a:pPr algn="l" defTabSz="808990">
              <a:spcBef>
                <a:spcPts val="3300"/>
              </a:spcBef>
              <a:defRPr sz="4900"/>
            </a:pPr>
            <a:r>
              <a:rPr lang="el-GR" dirty="0">
                <a:solidFill>
                  <a:schemeClr val="bg2">
                    <a:lumMod val="20000"/>
                    <a:lumOff val="80000"/>
                  </a:schemeClr>
                </a:solidFill>
                <a:latin typeface="Futura Medium" panose="020B0602020204020303" pitchFamily="34" charset="-79"/>
                <a:cs typeface="Futura Medium" panose="020B0602020204020303" pitchFamily="34" charset="-79"/>
              </a:rPr>
              <a:t>     	</a:t>
            </a:r>
            <a:r>
              <a:rPr lang="en-US" dirty="0">
                <a:solidFill>
                  <a:schemeClr val="bg2">
                    <a:lumMod val="20000"/>
                    <a:lumOff val="80000"/>
                  </a:schemeClr>
                </a:solidFill>
                <a:latin typeface="Futura Medium" panose="020B0602020204020303" pitchFamily="34" charset="-79"/>
                <a:cs typeface="Futura Medium" panose="020B0602020204020303" pitchFamily="34" charset="-79"/>
              </a:rPr>
              <a:t>some code</a:t>
            </a:r>
            <a:endParaRPr lang="en-US"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endParaRPr>
          </a:p>
          <a:p>
            <a:pPr algn="l" defTabSz="808990">
              <a:spcBef>
                <a:spcPts val="3300"/>
              </a:spcBef>
              <a:defRPr sz="4900"/>
            </a:pPr>
            <a:endParaRPr lang="en-US"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endParaRPr>
          </a:p>
          <a:p>
            <a:pPr algn="l" defTabSz="808990">
              <a:spcBef>
                <a:spcPts val="3300"/>
              </a:spcBef>
              <a:defRPr sz="4900"/>
            </a:pPr>
            <a:r>
              <a:rPr lang="en-US"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rPr>
              <a:t>function_name()</a:t>
            </a:r>
          </a:p>
          <a:p>
            <a:pPr marL="0" marR="0" indent="0" algn="ctr" defTabSz="825500" rtl="0" fontAlgn="auto" latinLnBrk="0" hangingPunct="0">
              <a:lnSpc>
                <a:spcPct val="100000"/>
              </a:lnSpc>
              <a:spcBef>
                <a:spcPts val="0"/>
              </a:spcBef>
              <a:spcAft>
                <a:spcPts val="0"/>
              </a:spcAft>
              <a:buClrTx/>
              <a:buSzTx/>
              <a:buFontTx/>
              <a:buNone/>
              <a:tabLst/>
            </a:pPr>
            <a:endParaRPr kumimoji="0" lang="el-GR" sz="3200" b="0" i="0" u="none" strike="noStrike" cap="none" spc="0" normalizeH="0" baseline="0" dirty="0">
              <a:ln>
                <a:noFill/>
              </a:ln>
              <a:solidFill>
                <a:srgbClr val="414141"/>
              </a:solidFill>
              <a:effectLst/>
              <a:uFillTx/>
              <a:latin typeface="Futura Medium" panose="020B0602020204020303" pitchFamily="34" charset="-79"/>
              <a:cs typeface="Futura Medium" panose="020B0602020204020303" pitchFamily="34" charset="-79"/>
              <a:sym typeface="Palatino"/>
            </a:endParaRPr>
          </a:p>
        </p:txBody>
      </p:sp>
    </p:spTree>
    <p:extLst>
      <p:ext uri="{BB962C8B-B14F-4D97-AF65-F5344CB8AC3E}">
        <p14:creationId xmlns:p14="http://schemas.microsoft.com/office/powerpoint/2010/main" val="36015568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49">
                                            <p:txEl>
                                              <p:pRg st="1" end="1"/>
                                            </p:txEl>
                                          </p:spTgt>
                                        </p:tgtEl>
                                        <p:attrNameLst>
                                          <p:attrName>style.visibility</p:attrName>
                                        </p:attrNameLst>
                                      </p:cBhvr>
                                      <p:to>
                                        <p:strVal val="visible"/>
                                      </p:to>
                                    </p:set>
                                    <p:anim by="(-#ppt_w*2)" calcmode="lin" valueType="num">
                                      <p:cBhvr rctx="PPT">
                                        <p:cTn id="7" dur="500" autoRev="1" fill="hold">
                                          <p:stCondLst>
                                            <p:cond delay="0"/>
                                          </p:stCondLst>
                                        </p:cTn>
                                        <p:tgtEl>
                                          <p:spTgt spid="149">
                                            <p:txEl>
                                              <p:pRg st="1" end="1"/>
                                            </p:txEl>
                                          </p:spTgt>
                                        </p:tgtEl>
                                        <p:attrNameLst>
                                          <p:attrName>ppt_w</p:attrName>
                                        </p:attrNameLst>
                                      </p:cBhvr>
                                    </p:anim>
                                    <p:anim by="(#ppt_w*0.50)" calcmode="lin" valueType="num">
                                      <p:cBhvr>
                                        <p:cTn id="8" dur="500" decel="50000" autoRev="1" fill="hold">
                                          <p:stCondLst>
                                            <p:cond delay="0"/>
                                          </p:stCondLst>
                                        </p:cTn>
                                        <p:tgtEl>
                                          <p:spTgt spid="149">
                                            <p:txEl>
                                              <p:pRg st="1" end="1"/>
                                            </p:txEl>
                                          </p:spTgt>
                                        </p:tgtEl>
                                        <p:attrNameLst>
                                          <p:attrName>ppt_x</p:attrName>
                                        </p:attrNameLst>
                                      </p:cBhvr>
                                    </p:anim>
                                    <p:anim from="(-#ppt_h/2)" to="(#ppt_y)" calcmode="lin" valueType="num">
                                      <p:cBhvr>
                                        <p:cTn id="9" dur="1000" fill="hold">
                                          <p:stCondLst>
                                            <p:cond delay="0"/>
                                          </p:stCondLst>
                                        </p:cTn>
                                        <p:tgtEl>
                                          <p:spTgt spid="149">
                                            <p:txEl>
                                              <p:pRg st="1" end="1"/>
                                            </p:txEl>
                                          </p:spTgt>
                                        </p:tgtEl>
                                        <p:attrNameLst>
                                          <p:attrName>ppt_y</p:attrName>
                                        </p:attrNameLst>
                                      </p:cBhvr>
                                    </p:anim>
                                    <p:animRot by="21600000">
                                      <p:cBhvr>
                                        <p:cTn id="10" dur="1000" fill="hold">
                                          <p:stCondLst>
                                            <p:cond delay="0"/>
                                          </p:stCondLst>
                                        </p:cTn>
                                        <p:tgtEl>
                                          <p:spTgt spid="149">
                                            <p:txEl>
                                              <p:pRg st="1" end="1"/>
                                            </p:txEl>
                                          </p:spTgt>
                                        </p:tgtEl>
                                        <p:attrNameLst>
                                          <p:attrName>r</p:attrName>
                                        </p:attrNameLst>
                                      </p:cBhvr>
                                    </p:animRot>
                                  </p:childTnLst>
                                </p:cTn>
                              </p:par>
                              <p:par>
                                <p:cTn id="11" presetID="38" presetClass="entr" presetSubtype="0" accel="50000" fill="hold" nodeType="withEffect">
                                  <p:stCondLst>
                                    <p:cond delay="0"/>
                                  </p:stCondLst>
                                  <p:iterate type="lt">
                                    <p:tmPct val="50000"/>
                                  </p:iterate>
                                  <p:childTnLst>
                                    <p:set>
                                      <p:cBhvr>
                                        <p:cTn id="12" dur="1" fill="hold">
                                          <p:stCondLst>
                                            <p:cond delay="0"/>
                                          </p:stCondLst>
                                        </p:cTn>
                                        <p:tgtEl>
                                          <p:spTgt spid="5">
                                            <p:txEl>
                                              <p:pRg st="0" end="0"/>
                                            </p:txEl>
                                          </p:spTgt>
                                        </p:tgtEl>
                                        <p:attrNameLst>
                                          <p:attrName>style.visibility</p:attrName>
                                        </p:attrNameLst>
                                      </p:cBhvr>
                                      <p:to>
                                        <p:strVal val="visible"/>
                                      </p:to>
                                    </p:set>
                                    <p:set>
                                      <p:cBhvr>
                                        <p:cTn id="13" dur="455" fill="hold">
                                          <p:stCondLst>
                                            <p:cond delay="0"/>
                                          </p:stCondLst>
                                        </p:cTn>
                                        <p:tgtEl>
                                          <p:spTgt spid="5">
                                            <p:txEl>
                                              <p:pRg st="0" end="0"/>
                                            </p:txEl>
                                          </p:spTgt>
                                        </p:tgtEl>
                                        <p:attrNameLst>
                                          <p:attrName>style.rotation</p:attrName>
                                        </p:attrNameLst>
                                      </p:cBhvr>
                                      <p:to>
                                        <p:strVal val="-45.0"/>
                                      </p:to>
                                    </p:set>
                                    <p:anim calcmode="lin" valueType="num">
                                      <p:cBhvr>
                                        <p:cTn id="14" dur="455" fill="hold">
                                          <p:stCondLst>
                                            <p:cond delay="455"/>
                                          </p:stCondLst>
                                        </p:cTn>
                                        <p:tgtEl>
                                          <p:spTgt spid="5">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15" dur="455" fill="hold">
                                          <p:stCondLst>
                                            <p:cond delay="0"/>
                                          </p:stCondLst>
                                        </p:cTn>
                                        <p:tgtEl>
                                          <p:spTgt spid="5">
                                            <p:txEl>
                                              <p:pRg st="0" end="0"/>
                                            </p:txEl>
                                          </p:spTgt>
                                        </p:tgtEl>
                                        <p:attrNameLst>
                                          <p:attrName>ppt_y</p:attrName>
                                        </p:attrNameLst>
                                      </p:cBhvr>
                                      <p:tavLst>
                                        <p:tav tm="0">
                                          <p:val>
                                            <p:strVal val="#ppt_y-1"/>
                                          </p:val>
                                        </p:tav>
                                        <p:tav tm="100000">
                                          <p:val>
                                            <p:strVal val="#ppt_y-(0.354*#ppt_w-0.172*#ppt_h)"/>
                                          </p:val>
                                        </p:tav>
                                      </p:tavLst>
                                    </p:anim>
                                    <p:anim calcmode="lin" valueType="num">
                                      <p:cBhvr>
                                        <p:cTn id="16" dur="156" decel="50000" autoRev="1" fill="hold">
                                          <p:stCondLst>
                                            <p:cond delay="455"/>
                                          </p:stCondLst>
                                        </p:cTn>
                                        <p:tgtEl>
                                          <p:spTgt spid="5">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17" dur="136" fill="hold">
                                          <p:stCondLst>
                                            <p:cond delay="864"/>
                                          </p:stCondLst>
                                        </p:cTn>
                                        <p:tgtEl>
                                          <p:spTgt spid="5">
                                            <p:txEl>
                                              <p:pRg st="0" end="0"/>
                                            </p:txEl>
                                          </p:spTgt>
                                        </p:tgtEl>
                                        <p:attrNameLst>
                                          <p:attrName>ppt_y</p:attrName>
                                        </p:attrNameLst>
                                      </p:cBhvr>
                                      <p:tavLst>
                                        <p:tav tm="0">
                                          <p:val>
                                            <p:strVal val="#ppt_y-(0.354*#ppt_w-0.172*#ppt_h)"/>
                                          </p:val>
                                        </p:tav>
                                        <p:tav tm="100000">
                                          <p:val>
                                            <p:strVal val="#ppt_y"/>
                                          </p:val>
                                        </p:tav>
                                      </p:tavLst>
                                    </p:anim>
                                  </p:childTnLst>
                                </p:cTn>
                              </p:par>
                              <p:par>
                                <p:cTn id="18" presetID="56" presetClass="entr" presetSubtype="0" fill="hold" nodeType="withEffect">
                                  <p:stCondLst>
                                    <p:cond delay="0"/>
                                  </p:stCondLst>
                                  <p:iterate type="lt">
                                    <p:tmPct val="10000"/>
                                  </p:iterate>
                                  <p:childTnLst>
                                    <p:set>
                                      <p:cBhvr>
                                        <p:cTn id="19" dur="1" fill="hold">
                                          <p:stCondLst>
                                            <p:cond delay="0"/>
                                          </p:stCondLst>
                                        </p:cTn>
                                        <p:tgtEl>
                                          <p:spTgt spid="149">
                                            <p:txEl>
                                              <p:pRg st="2" end="2"/>
                                            </p:txEl>
                                          </p:spTgt>
                                        </p:tgtEl>
                                        <p:attrNameLst>
                                          <p:attrName>style.visibility</p:attrName>
                                        </p:attrNameLst>
                                      </p:cBhvr>
                                      <p:to>
                                        <p:strVal val="visible"/>
                                      </p:to>
                                    </p:set>
                                    <p:anim by="(-#ppt_w*2)" calcmode="lin" valueType="num">
                                      <p:cBhvr rctx="PPT">
                                        <p:cTn id="20" dur="500" autoRev="1" fill="hold">
                                          <p:stCondLst>
                                            <p:cond delay="0"/>
                                          </p:stCondLst>
                                        </p:cTn>
                                        <p:tgtEl>
                                          <p:spTgt spid="149">
                                            <p:txEl>
                                              <p:pRg st="2" end="2"/>
                                            </p:txEl>
                                          </p:spTgt>
                                        </p:tgtEl>
                                        <p:attrNameLst>
                                          <p:attrName>ppt_w</p:attrName>
                                        </p:attrNameLst>
                                      </p:cBhvr>
                                    </p:anim>
                                    <p:anim by="(#ppt_w*0.50)" calcmode="lin" valueType="num">
                                      <p:cBhvr>
                                        <p:cTn id="21" dur="500" decel="50000" autoRev="1" fill="hold">
                                          <p:stCondLst>
                                            <p:cond delay="0"/>
                                          </p:stCondLst>
                                        </p:cTn>
                                        <p:tgtEl>
                                          <p:spTgt spid="149">
                                            <p:txEl>
                                              <p:pRg st="2" end="2"/>
                                            </p:txEl>
                                          </p:spTgt>
                                        </p:tgtEl>
                                        <p:attrNameLst>
                                          <p:attrName>ppt_x</p:attrName>
                                        </p:attrNameLst>
                                      </p:cBhvr>
                                    </p:anim>
                                    <p:anim from="(-#ppt_h/2)" to="(#ppt_y)" calcmode="lin" valueType="num">
                                      <p:cBhvr>
                                        <p:cTn id="22" dur="1000" fill="hold">
                                          <p:stCondLst>
                                            <p:cond delay="0"/>
                                          </p:stCondLst>
                                        </p:cTn>
                                        <p:tgtEl>
                                          <p:spTgt spid="149">
                                            <p:txEl>
                                              <p:pRg st="2" end="2"/>
                                            </p:txEl>
                                          </p:spTgt>
                                        </p:tgtEl>
                                        <p:attrNameLst>
                                          <p:attrName>ppt_y</p:attrName>
                                        </p:attrNameLst>
                                      </p:cBhvr>
                                    </p:anim>
                                    <p:animRot by="21600000">
                                      <p:cBhvr>
                                        <p:cTn id="23" dur="1000" fill="hold">
                                          <p:stCondLst>
                                            <p:cond delay="0"/>
                                          </p:stCondLst>
                                        </p:cTn>
                                        <p:tgtEl>
                                          <p:spTgt spid="149">
                                            <p:txEl>
                                              <p:pRg st="2" end="2"/>
                                            </p:txEl>
                                          </p:spTgt>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56" presetClass="entr" presetSubtype="0" fill="hold" nodeType="clickEffect">
                                  <p:stCondLst>
                                    <p:cond delay="0"/>
                                  </p:stCondLst>
                                  <p:iterate type="lt">
                                    <p:tmPct val="10000"/>
                                  </p:iterate>
                                  <p:childTnLst>
                                    <p:set>
                                      <p:cBhvr>
                                        <p:cTn id="27" dur="1" fill="hold">
                                          <p:stCondLst>
                                            <p:cond delay="0"/>
                                          </p:stCondLst>
                                        </p:cTn>
                                        <p:tgtEl>
                                          <p:spTgt spid="149">
                                            <p:txEl>
                                              <p:pRg st="3" end="3"/>
                                            </p:txEl>
                                          </p:spTgt>
                                        </p:tgtEl>
                                        <p:attrNameLst>
                                          <p:attrName>style.visibility</p:attrName>
                                        </p:attrNameLst>
                                      </p:cBhvr>
                                      <p:to>
                                        <p:strVal val="visible"/>
                                      </p:to>
                                    </p:set>
                                    <p:anim by="(-#ppt_w*2)" calcmode="lin" valueType="num">
                                      <p:cBhvr rctx="PPT">
                                        <p:cTn id="28" dur="500" autoRev="1" fill="hold">
                                          <p:stCondLst>
                                            <p:cond delay="0"/>
                                          </p:stCondLst>
                                        </p:cTn>
                                        <p:tgtEl>
                                          <p:spTgt spid="149">
                                            <p:txEl>
                                              <p:pRg st="3" end="3"/>
                                            </p:txEl>
                                          </p:spTgt>
                                        </p:tgtEl>
                                        <p:attrNameLst>
                                          <p:attrName>ppt_w</p:attrName>
                                        </p:attrNameLst>
                                      </p:cBhvr>
                                    </p:anim>
                                    <p:anim by="(#ppt_w*0.50)" calcmode="lin" valueType="num">
                                      <p:cBhvr>
                                        <p:cTn id="29" dur="500" decel="50000" autoRev="1" fill="hold">
                                          <p:stCondLst>
                                            <p:cond delay="0"/>
                                          </p:stCondLst>
                                        </p:cTn>
                                        <p:tgtEl>
                                          <p:spTgt spid="149">
                                            <p:txEl>
                                              <p:pRg st="3" end="3"/>
                                            </p:txEl>
                                          </p:spTgt>
                                        </p:tgtEl>
                                        <p:attrNameLst>
                                          <p:attrName>ppt_x</p:attrName>
                                        </p:attrNameLst>
                                      </p:cBhvr>
                                    </p:anim>
                                    <p:anim from="(-#ppt_h/2)" to="(#ppt_y)" calcmode="lin" valueType="num">
                                      <p:cBhvr>
                                        <p:cTn id="30" dur="1000" fill="hold">
                                          <p:stCondLst>
                                            <p:cond delay="0"/>
                                          </p:stCondLst>
                                        </p:cTn>
                                        <p:tgtEl>
                                          <p:spTgt spid="149">
                                            <p:txEl>
                                              <p:pRg st="3" end="3"/>
                                            </p:txEl>
                                          </p:spTgt>
                                        </p:tgtEl>
                                        <p:attrNameLst>
                                          <p:attrName>ppt_y</p:attrName>
                                        </p:attrNameLst>
                                      </p:cBhvr>
                                    </p:anim>
                                    <p:animRot by="21600000">
                                      <p:cBhvr>
                                        <p:cTn id="31" dur="1000" fill="hold">
                                          <p:stCondLst>
                                            <p:cond delay="0"/>
                                          </p:stCondLst>
                                        </p:cTn>
                                        <p:tgtEl>
                                          <p:spTgt spid="149">
                                            <p:txEl>
                                              <p:pRg st="3" end="3"/>
                                            </p:txEl>
                                          </p:spTgt>
                                        </p:tgtEl>
                                        <p:attrNameLst>
                                          <p:attrName>r</p:attrName>
                                        </p:attrNameLst>
                                      </p:cBhvr>
                                    </p:animRot>
                                  </p:childTnLst>
                                </p:cTn>
                              </p:par>
                              <p:par>
                                <p:cTn id="32" presetID="38" presetClass="entr" presetSubtype="0" accel="50000" fill="hold" nodeType="withEffect">
                                  <p:stCondLst>
                                    <p:cond delay="0"/>
                                  </p:stCondLst>
                                  <p:iterate type="lt">
                                    <p:tmPct val="50000"/>
                                  </p:iterate>
                                  <p:childTnLst>
                                    <p:set>
                                      <p:cBhvr>
                                        <p:cTn id="33" dur="1" fill="hold">
                                          <p:stCondLst>
                                            <p:cond delay="0"/>
                                          </p:stCondLst>
                                        </p:cTn>
                                        <p:tgtEl>
                                          <p:spTgt spid="5">
                                            <p:txEl>
                                              <p:pRg st="1" end="1"/>
                                            </p:txEl>
                                          </p:spTgt>
                                        </p:tgtEl>
                                        <p:attrNameLst>
                                          <p:attrName>style.visibility</p:attrName>
                                        </p:attrNameLst>
                                      </p:cBhvr>
                                      <p:to>
                                        <p:strVal val="visible"/>
                                      </p:to>
                                    </p:set>
                                    <p:set>
                                      <p:cBhvr>
                                        <p:cTn id="34" dur="455" fill="hold">
                                          <p:stCondLst>
                                            <p:cond delay="0"/>
                                          </p:stCondLst>
                                        </p:cTn>
                                        <p:tgtEl>
                                          <p:spTgt spid="5">
                                            <p:txEl>
                                              <p:pRg st="1" end="1"/>
                                            </p:txEl>
                                          </p:spTgt>
                                        </p:tgtEl>
                                        <p:attrNameLst>
                                          <p:attrName>style.rotation</p:attrName>
                                        </p:attrNameLst>
                                      </p:cBhvr>
                                      <p:to>
                                        <p:strVal val="-45.0"/>
                                      </p:to>
                                    </p:set>
                                    <p:anim calcmode="lin" valueType="num">
                                      <p:cBhvr>
                                        <p:cTn id="35" dur="455" fill="hold">
                                          <p:stCondLst>
                                            <p:cond delay="455"/>
                                          </p:stCondLst>
                                        </p:cTn>
                                        <p:tgtEl>
                                          <p:spTgt spid="5">
                                            <p:txEl>
                                              <p:pRg st="1" end="1"/>
                                            </p:txEl>
                                          </p:spTgt>
                                        </p:tgtEl>
                                        <p:attrNameLst>
                                          <p:attrName>style.rotation</p:attrName>
                                        </p:attrNameLst>
                                      </p:cBhvr>
                                      <p:tavLst>
                                        <p:tav tm="0">
                                          <p:val>
                                            <p:fltVal val="-45"/>
                                          </p:val>
                                        </p:tav>
                                        <p:tav tm="69900">
                                          <p:val>
                                            <p:fltVal val="45"/>
                                          </p:val>
                                        </p:tav>
                                        <p:tav tm="100000">
                                          <p:val>
                                            <p:fltVal val="0"/>
                                          </p:val>
                                        </p:tav>
                                      </p:tavLst>
                                    </p:anim>
                                    <p:anim calcmode="lin" valueType="num">
                                      <p:cBhvr>
                                        <p:cTn id="36" dur="455" fill="hold">
                                          <p:stCondLst>
                                            <p:cond delay="0"/>
                                          </p:stCondLst>
                                        </p:cTn>
                                        <p:tgtEl>
                                          <p:spTgt spid="5">
                                            <p:txEl>
                                              <p:pRg st="1" end="1"/>
                                            </p:txEl>
                                          </p:spTgt>
                                        </p:tgtEl>
                                        <p:attrNameLst>
                                          <p:attrName>ppt_y</p:attrName>
                                        </p:attrNameLst>
                                      </p:cBhvr>
                                      <p:tavLst>
                                        <p:tav tm="0">
                                          <p:val>
                                            <p:strVal val="#ppt_y-1"/>
                                          </p:val>
                                        </p:tav>
                                        <p:tav tm="100000">
                                          <p:val>
                                            <p:strVal val="#ppt_y-(0.354*#ppt_w-0.172*#ppt_h)"/>
                                          </p:val>
                                        </p:tav>
                                      </p:tavLst>
                                    </p:anim>
                                    <p:anim calcmode="lin" valueType="num">
                                      <p:cBhvr>
                                        <p:cTn id="37" dur="156" decel="50000" autoRev="1" fill="hold">
                                          <p:stCondLst>
                                            <p:cond delay="455"/>
                                          </p:stCondLst>
                                        </p:cTn>
                                        <p:tgtEl>
                                          <p:spTgt spid="5">
                                            <p:txEl>
                                              <p:pRg st="1" end="1"/>
                                            </p:txEl>
                                          </p:spTgt>
                                        </p:tgtEl>
                                        <p:attrNameLst>
                                          <p:attrName>ppt_y</p:attrName>
                                        </p:attrNameLst>
                                      </p:cBhvr>
                                      <p:tavLst>
                                        <p:tav tm="0">
                                          <p:val>
                                            <p:strVal val="#ppt_y-(0.354*#ppt_w-0.172*#ppt_h)"/>
                                          </p:val>
                                        </p:tav>
                                        <p:tav tm="100000">
                                          <p:val>
                                            <p:strVal val="#ppt_y-(0.354*#ppt_w-0.172*#ppt_h)-#ppt_h/2"/>
                                          </p:val>
                                        </p:tav>
                                      </p:tavLst>
                                    </p:anim>
                                    <p:anim calcmode="lin" valueType="num">
                                      <p:cBhvr>
                                        <p:cTn id="38" dur="136" fill="hold">
                                          <p:stCondLst>
                                            <p:cond delay="864"/>
                                          </p:stCondLst>
                                        </p:cTn>
                                        <p:tgtEl>
                                          <p:spTgt spid="5">
                                            <p:txEl>
                                              <p:pRg st="1" end="1"/>
                                            </p:txEl>
                                          </p:spTgt>
                                        </p:tgtEl>
                                        <p:attrNameLst>
                                          <p:attrName>ppt_y</p:attrName>
                                        </p:attrNameLst>
                                      </p:cBhvr>
                                      <p:tavLst>
                                        <p:tav tm="0">
                                          <p:val>
                                            <p:strVal val="#ppt_y-(0.354*#ppt_w-0.172*#ppt_h)"/>
                                          </p:val>
                                        </p:tav>
                                        <p:tav tm="100000">
                                          <p:val>
                                            <p:strVal val="#ppt_y"/>
                                          </p:val>
                                        </p:tav>
                                      </p:tavLst>
                                    </p:anim>
                                  </p:childTnLst>
                                </p:cTn>
                              </p:par>
                              <p:par>
                                <p:cTn id="39" presetID="38" presetClass="entr" presetSubtype="0" accel="50000" fill="hold" nodeType="withEffect">
                                  <p:stCondLst>
                                    <p:cond delay="0"/>
                                  </p:stCondLst>
                                  <p:iterate type="lt">
                                    <p:tmPct val="50000"/>
                                  </p:iterate>
                                  <p:childTnLst>
                                    <p:set>
                                      <p:cBhvr>
                                        <p:cTn id="40" dur="1" fill="hold">
                                          <p:stCondLst>
                                            <p:cond delay="0"/>
                                          </p:stCondLst>
                                        </p:cTn>
                                        <p:tgtEl>
                                          <p:spTgt spid="5">
                                            <p:txEl>
                                              <p:pRg st="3" end="3"/>
                                            </p:txEl>
                                          </p:spTgt>
                                        </p:tgtEl>
                                        <p:attrNameLst>
                                          <p:attrName>style.visibility</p:attrName>
                                        </p:attrNameLst>
                                      </p:cBhvr>
                                      <p:to>
                                        <p:strVal val="visible"/>
                                      </p:to>
                                    </p:set>
                                    <p:set>
                                      <p:cBhvr>
                                        <p:cTn id="41" dur="455" fill="hold">
                                          <p:stCondLst>
                                            <p:cond delay="0"/>
                                          </p:stCondLst>
                                        </p:cTn>
                                        <p:tgtEl>
                                          <p:spTgt spid="5">
                                            <p:txEl>
                                              <p:pRg st="3" end="3"/>
                                            </p:txEl>
                                          </p:spTgt>
                                        </p:tgtEl>
                                        <p:attrNameLst>
                                          <p:attrName>style.rotation</p:attrName>
                                        </p:attrNameLst>
                                      </p:cBhvr>
                                      <p:to>
                                        <p:strVal val="-45.0"/>
                                      </p:to>
                                    </p:set>
                                    <p:anim calcmode="lin" valueType="num">
                                      <p:cBhvr>
                                        <p:cTn id="42" dur="455" fill="hold">
                                          <p:stCondLst>
                                            <p:cond delay="455"/>
                                          </p:stCondLst>
                                        </p:cTn>
                                        <p:tgtEl>
                                          <p:spTgt spid="5">
                                            <p:txEl>
                                              <p:pRg st="3" end="3"/>
                                            </p:txEl>
                                          </p:spTgt>
                                        </p:tgtEl>
                                        <p:attrNameLst>
                                          <p:attrName>style.rotation</p:attrName>
                                        </p:attrNameLst>
                                      </p:cBhvr>
                                      <p:tavLst>
                                        <p:tav tm="0">
                                          <p:val>
                                            <p:fltVal val="-45"/>
                                          </p:val>
                                        </p:tav>
                                        <p:tav tm="69900">
                                          <p:val>
                                            <p:fltVal val="45"/>
                                          </p:val>
                                        </p:tav>
                                        <p:tav tm="100000">
                                          <p:val>
                                            <p:fltVal val="0"/>
                                          </p:val>
                                        </p:tav>
                                      </p:tavLst>
                                    </p:anim>
                                    <p:anim calcmode="lin" valueType="num">
                                      <p:cBhvr>
                                        <p:cTn id="43" dur="455" fill="hold">
                                          <p:stCondLst>
                                            <p:cond delay="0"/>
                                          </p:stCondLst>
                                        </p:cTn>
                                        <p:tgtEl>
                                          <p:spTgt spid="5">
                                            <p:txEl>
                                              <p:pRg st="3" end="3"/>
                                            </p:txEl>
                                          </p:spTgt>
                                        </p:tgtEl>
                                        <p:attrNameLst>
                                          <p:attrName>ppt_y</p:attrName>
                                        </p:attrNameLst>
                                      </p:cBhvr>
                                      <p:tavLst>
                                        <p:tav tm="0">
                                          <p:val>
                                            <p:strVal val="#ppt_y-1"/>
                                          </p:val>
                                        </p:tav>
                                        <p:tav tm="100000">
                                          <p:val>
                                            <p:strVal val="#ppt_y-(0.354*#ppt_w-0.172*#ppt_h)"/>
                                          </p:val>
                                        </p:tav>
                                      </p:tavLst>
                                    </p:anim>
                                    <p:anim calcmode="lin" valueType="num">
                                      <p:cBhvr>
                                        <p:cTn id="44" dur="156" decel="50000" autoRev="1" fill="hold">
                                          <p:stCondLst>
                                            <p:cond delay="455"/>
                                          </p:stCondLst>
                                        </p:cTn>
                                        <p:tgtEl>
                                          <p:spTgt spid="5">
                                            <p:txEl>
                                              <p:pRg st="3" end="3"/>
                                            </p:txEl>
                                          </p:spTgt>
                                        </p:tgtEl>
                                        <p:attrNameLst>
                                          <p:attrName>ppt_y</p:attrName>
                                        </p:attrNameLst>
                                      </p:cBhvr>
                                      <p:tavLst>
                                        <p:tav tm="0">
                                          <p:val>
                                            <p:strVal val="#ppt_y-(0.354*#ppt_w-0.172*#ppt_h)"/>
                                          </p:val>
                                        </p:tav>
                                        <p:tav tm="100000">
                                          <p:val>
                                            <p:strVal val="#ppt_y-(0.354*#ppt_w-0.172*#ppt_h)-#ppt_h/2"/>
                                          </p:val>
                                        </p:tav>
                                      </p:tavLst>
                                    </p:anim>
                                    <p:anim calcmode="lin" valueType="num">
                                      <p:cBhvr>
                                        <p:cTn id="45" dur="136" fill="hold">
                                          <p:stCondLst>
                                            <p:cond delay="864"/>
                                          </p:stCondLst>
                                        </p:cTn>
                                        <p:tgtEl>
                                          <p:spTgt spid="5">
                                            <p:txEl>
                                              <p:pRg st="3" end="3"/>
                                            </p:txEl>
                                          </p:spTgt>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58" name="Το πρώτο πράγμα που πρόκειται να κάνουμε είναι να δείξουμε πώς να πείτε σε έναν υπολογιστή να αγνοήσει μέρος ενός προγράμματος.…"/>
          <p:cNvSpPr txBox="1">
            <a:spLocks noGrp="1"/>
          </p:cNvSpPr>
          <p:nvPr>
            <p:ph type="body" idx="1"/>
          </p:nvPr>
        </p:nvSpPr>
        <p:spPr>
          <a:prstGeom prst="rect">
            <a:avLst/>
          </a:prstGeom>
        </p:spPr>
        <p:txBody>
          <a:bodyPr/>
          <a:lstStyle/>
          <a:p>
            <a:pPr marL="0" indent="0">
              <a:buClrTx/>
              <a:buSzTx/>
              <a:buFontTx/>
              <a:buNone/>
            </a:pPr>
            <a:r>
              <a:rPr dirty="0" err="1"/>
              <a:t>Το</a:t>
            </a:r>
            <a:r>
              <a:rPr dirty="0"/>
              <a:t> π</a:t>
            </a:r>
            <a:r>
              <a:rPr dirty="0" err="1"/>
              <a:t>ρώτο</a:t>
            </a:r>
            <a:r>
              <a:rPr dirty="0"/>
              <a:t> π</a:t>
            </a:r>
            <a:r>
              <a:rPr dirty="0" err="1"/>
              <a:t>ράγμ</a:t>
            </a:r>
            <a:r>
              <a:rPr dirty="0"/>
              <a:t>α π</a:t>
            </a:r>
            <a:r>
              <a:rPr dirty="0" err="1"/>
              <a:t>ου</a:t>
            </a:r>
            <a:r>
              <a:rPr dirty="0"/>
              <a:t> π</a:t>
            </a:r>
            <a:r>
              <a:rPr dirty="0" err="1"/>
              <a:t>ρόκειτ</a:t>
            </a:r>
            <a:r>
              <a:rPr dirty="0"/>
              <a:t>α</a:t>
            </a:r>
            <a:r>
              <a:rPr dirty="0" err="1"/>
              <a:t>ι</a:t>
            </a:r>
            <a:r>
              <a:rPr dirty="0"/>
              <a:t> </a:t>
            </a:r>
            <a:r>
              <a:rPr dirty="0" err="1"/>
              <a:t>ν</a:t>
            </a:r>
            <a:r>
              <a:rPr dirty="0"/>
              <a:t>α </a:t>
            </a:r>
            <a:r>
              <a:rPr dirty="0" err="1"/>
              <a:t>κάνουμε</a:t>
            </a:r>
            <a:r>
              <a:rPr dirty="0"/>
              <a:t> </a:t>
            </a:r>
            <a:r>
              <a:rPr dirty="0" err="1"/>
              <a:t>είν</a:t>
            </a:r>
            <a:r>
              <a:rPr dirty="0"/>
              <a:t>α</a:t>
            </a:r>
            <a:r>
              <a:rPr dirty="0" err="1"/>
              <a:t>ι</a:t>
            </a:r>
            <a:r>
              <a:rPr dirty="0"/>
              <a:t> </a:t>
            </a:r>
            <a:r>
              <a:rPr dirty="0" err="1"/>
              <a:t>ν</a:t>
            </a:r>
            <a:r>
              <a:rPr dirty="0"/>
              <a:t>α </a:t>
            </a:r>
            <a:r>
              <a:rPr dirty="0" err="1"/>
              <a:t>δείξουμε</a:t>
            </a:r>
            <a:r>
              <a:rPr dirty="0"/>
              <a:t> π</a:t>
            </a:r>
            <a:r>
              <a:rPr dirty="0" err="1"/>
              <a:t>ώς</a:t>
            </a:r>
            <a:r>
              <a:rPr dirty="0"/>
              <a:t> </a:t>
            </a:r>
            <a:r>
              <a:rPr dirty="0" err="1"/>
              <a:t>ν</a:t>
            </a:r>
            <a:r>
              <a:rPr dirty="0"/>
              <a:t>α π</a:t>
            </a:r>
            <a:r>
              <a:rPr dirty="0" err="1"/>
              <a:t>είτε</a:t>
            </a:r>
            <a:r>
              <a:rPr dirty="0"/>
              <a:t> </a:t>
            </a:r>
            <a:r>
              <a:rPr dirty="0" err="1"/>
              <a:t>σε</a:t>
            </a:r>
            <a:r>
              <a:rPr dirty="0"/>
              <a:t> </a:t>
            </a:r>
            <a:r>
              <a:rPr dirty="0" err="1"/>
              <a:t>έν</a:t>
            </a:r>
            <a:r>
              <a:rPr dirty="0"/>
              <a:t>α</a:t>
            </a:r>
            <a:r>
              <a:rPr dirty="0" err="1"/>
              <a:t>ν</a:t>
            </a:r>
            <a:r>
              <a:rPr dirty="0"/>
              <a:t> </a:t>
            </a:r>
            <a:r>
              <a:rPr dirty="0" err="1"/>
              <a:t>υ</a:t>
            </a:r>
            <a:r>
              <a:rPr dirty="0"/>
              <a:t>π</a:t>
            </a:r>
            <a:r>
              <a:rPr dirty="0" err="1"/>
              <a:t>ολογιστή</a:t>
            </a:r>
            <a:r>
              <a:rPr dirty="0"/>
              <a:t> </a:t>
            </a:r>
            <a:r>
              <a:rPr dirty="0" err="1"/>
              <a:t>ν</a:t>
            </a:r>
            <a:r>
              <a:rPr dirty="0"/>
              <a:t>α α</a:t>
            </a:r>
            <a:r>
              <a:rPr dirty="0" err="1"/>
              <a:t>γνοήσει</a:t>
            </a:r>
            <a:r>
              <a:rPr dirty="0"/>
              <a:t> </a:t>
            </a:r>
            <a:r>
              <a:rPr dirty="0" err="1"/>
              <a:t>μέρος</a:t>
            </a:r>
            <a:r>
              <a:rPr dirty="0"/>
              <a:t> </a:t>
            </a:r>
            <a:r>
              <a:rPr dirty="0" err="1"/>
              <a:t>ενός</a:t>
            </a:r>
            <a:r>
              <a:rPr dirty="0"/>
              <a:t> π</a:t>
            </a:r>
            <a:r>
              <a:rPr dirty="0" err="1"/>
              <a:t>ρογράμμ</a:t>
            </a:r>
            <a:r>
              <a:rPr dirty="0"/>
              <a:t>α</a:t>
            </a:r>
            <a:r>
              <a:rPr dirty="0" err="1"/>
              <a:t>τος</a:t>
            </a:r>
            <a:r>
              <a:rPr dirty="0"/>
              <a:t>. </a:t>
            </a:r>
          </a:p>
          <a:p>
            <a:pPr marL="0" indent="0">
              <a:buClrTx/>
              <a:buSzTx/>
              <a:buFontTx/>
              <a:buNone/>
            </a:pPr>
            <a:endParaRPr dirty="0"/>
          </a:p>
          <a:p>
            <a:pPr marL="0" indent="0">
              <a:buClrTx/>
              <a:buSzTx/>
              <a:buFontTx/>
              <a:buNone/>
            </a:pPr>
            <a:r>
              <a:rPr dirty="0"/>
              <a:t>Κείμενο π</a:t>
            </a:r>
            <a:r>
              <a:rPr dirty="0" err="1"/>
              <a:t>ου</a:t>
            </a:r>
            <a:r>
              <a:rPr dirty="0"/>
              <a:t> </a:t>
            </a:r>
            <a:r>
              <a:rPr dirty="0" err="1"/>
              <a:t>γράφετ</a:t>
            </a:r>
            <a:r>
              <a:rPr dirty="0"/>
              <a:t>α</a:t>
            </a:r>
            <a:r>
              <a:rPr dirty="0" err="1"/>
              <a:t>ι</a:t>
            </a:r>
            <a:r>
              <a:rPr dirty="0"/>
              <a:t> </a:t>
            </a:r>
            <a:r>
              <a:rPr dirty="0" err="1"/>
              <a:t>σε</a:t>
            </a:r>
            <a:r>
              <a:rPr dirty="0"/>
              <a:t> </a:t>
            </a:r>
            <a:r>
              <a:rPr dirty="0" err="1"/>
              <a:t>έν</a:t>
            </a:r>
            <a:r>
              <a:rPr dirty="0"/>
              <a:t>α π</a:t>
            </a:r>
            <a:r>
              <a:rPr dirty="0" err="1"/>
              <a:t>ρόγρ</a:t>
            </a:r>
            <a:r>
              <a:rPr dirty="0"/>
              <a:t>α</a:t>
            </a:r>
            <a:r>
              <a:rPr dirty="0" err="1"/>
              <a:t>μμ</a:t>
            </a:r>
            <a:r>
              <a:rPr dirty="0"/>
              <a:t>α α</a:t>
            </a:r>
            <a:r>
              <a:rPr dirty="0" err="1"/>
              <a:t>λλά</a:t>
            </a:r>
            <a:r>
              <a:rPr dirty="0"/>
              <a:t> </a:t>
            </a:r>
            <a:r>
              <a:rPr dirty="0" err="1"/>
              <a:t>δεν</a:t>
            </a:r>
            <a:r>
              <a:rPr dirty="0"/>
              <a:t> </a:t>
            </a:r>
            <a:r>
              <a:rPr dirty="0" err="1"/>
              <a:t>εκτελείτ</a:t>
            </a:r>
            <a:r>
              <a:rPr dirty="0"/>
              <a:t>α</a:t>
            </a:r>
            <a:r>
              <a:rPr dirty="0" err="1"/>
              <a:t>ι</a:t>
            </a:r>
            <a:r>
              <a:rPr dirty="0"/>
              <a:t> απ</a:t>
            </a:r>
            <a:r>
              <a:rPr dirty="0" err="1"/>
              <a:t>ό</a:t>
            </a:r>
            <a:r>
              <a:rPr dirty="0"/>
              <a:t> </a:t>
            </a:r>
            <a:r>
              <a:rPr dirty="0" err="1"/>
              <a:t>τον</a:t>
            </a:r>
            <a:r>
              <a:rPr dirty="0"/>
              <a:t> </a:t>
            </a:r>
            <a:r>
              <a:rPr dirty="0" err="1"/>
              <a:t>υ</a:t>
            </a:r>
            <a:r>
              <a:rPr dirty="0"/>
              <a:t>π</a:t>
            </a:r>
            <a:r>
              <a:rPr dirty="0" err="1"/>
              <a:t>ολογιστή</a:t>
            </a:r>
            <a:r>
              <a:rPr dirty="0"/>
              <a:t> </a:t>
            </a:r>
            <a:r>
              <a:rPr dirty="0" err="1"/>
              <a:t>ονομάζετ</a:t>
            </a:r>
            <a:r>
              <a:rPr dirty="0"/>
              <a:t>α</a:t>
            </a:r>
            <a:r>
              <a:rPr dirty="0" err="1"/>
              <a:t>ι</a:t>
            </a:r>
            <a:r>
              <a:rPr dirty="0"/>
              <a:t> </a:t>
            </a:r>
            <a:r>
              <a:rPr dirty="0" err="1"/>
              <a:t>σχόλιο</a:t>
            </a:r>
            <a:r>
              <a:rPr dirty="0"/>
              <a:t>. </a:t>
            </a:r>
            <a:r>
              <a:rPr dirty="0" err="1"/>
              <a:t>Η</a:t>
            </a:r>
            <a:r>
              <a:rPr dirty="0"/>
              <a:t> Python </a:t>
            </a:r>
            <a:r>
              <a:rPr dirty="0" err="1"/>
              <a:t>ερμηνεύει</a:t>
            </a:r>
            <a:r>
              <a:rPr dirty="0"/>
              <a:t> </a:t>
            </a:r>
            <a:r>
              <a:rPr dirty="0" err="1"/>
              <a:t>οτιδή</a:t>
            </a:r>
            <a:r>
              <a:rPr dirty="0"/>
              <a:t>π</a:t>
            </a:r>
            <a:r>
              <a:rPr dirty="0" err="1"/>
              <a:t>οτε</a:t>
            </a:r>
            <a:r>
              <a:rPr dirty="0"/>
              <a:t> </a:t>
            </a:r>
            <a:r>
              <a:rPr dirty="0" err="1"/>
              <a:t>μετά</a:t>
            </a:r>
            <a:r>
              <a:rPr dirty="0"/>
              <a:t> </a:t>
            </a:r>
            <a:r>
              <a:rPr dirty="0" err="1"/>
              <a:t>το</a:t>
            </a:r>
            <a:r>
              <a:rPr dirty="0"/>
              <a:t> # </a:t>
            </a:r>
            <a:r>
              <a:rPr dirty="0" err="1"/>
              <a:t>ως</a:t>
            </a:r>
            <a:r>
              <a:rPr dirty="0"/>
              <a:t> </a:t>
            </a:r>
            <a:r>
              <a:rPr dirty="0" err="1"/>
              <a:t>σχόλιο</a:t>
            </a:r>
            <a:r>
              <a:rPr dirty="0"/>
              <a:t>.</a:t>
            </a:r>
          </a:p>
        </p:txBody>
      </p:sp>
      <p:sp>
        <p:nvSpPr>
          <p:cNvPr id="159"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animEffect transition="in" filter="dissolve">
                                      <p:cBhvr>
                                        <p:cTn id="7" dur="500"/>
                                        <p:tgtEl>
                                          <p:spTgt spid="1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58">
                                            <p:txEl>
                                              <p:pRg st="2" end="2"/>
                                            </p:txEl>
                                          </p:spTgt>
                                        </p:tgtEl>
                                        <p:attrNameLst>
                                          <p:attrName>style.visibility</p:attrName>
                                        </p:attrNameLst>
                                      </p:cBhvr>
                                      <p:to>
                                        <p:strVal val="visible"/>
                                      </p:to>
                                    </p:set>
                                    <p:anim calcmode="lin" valueType="num">
                                      <p:cBhvr additive="base">
                                        <p:cTn id="12" dur="500" fill="hold"/>
                                        <p:tgtEl>
                                          <p:spTgt spid="158">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5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LEARN PYTHON: SYNTAX"/>
          <p:cNvSpPr txBox="1">
            <a:spLocks noGrp="1"/>
          </p:cNvSpPr>
          <p:nvPr>
            <p:ph type="title"/>
          </p:nvPr>
        </p:nvSpPr>
        <p:spPr>
          <a:prstGeom prst="rect">
            <a:avLst/>
          </a:prstGeom>
        </p:spPr>
        <p:txBody>
          <a:bodyPr/>
          <a:lstStyle/>
          <a:p>
            <a:r>
              <a:rPr dirty="0"/>
              <a:t>LEARN PYTHON: </a:t>
            </a:r>
            <a:r>
              <a:rPr lang="en-US" dirty="0"/>
              <a:t>FUNCTIONS</a:t>
            </a:r>
            <a:endParaRPr dirty="0"/>
          </a:p>
        </p:txBody>
      </p:sp>
      <p:sp>
        <p:nvSpPr>
          <p:cNvPr id="266" name="Οδηγίες (01. Syntax / 10. Exponents.py)…"/>
          <p:cNvSpPr txBox="1">
            <a:spLocks noGrp="1"/>
          </p:cNvSpPr>
          <p:nvPr>
            <p:ph type="body" sz="half" idx="1"/>
          </p:nvPr>
        </p:nvSpPr>
        <p:spPr>
          <a:xfrm>
            <a:off x="952500" y="3797300"/>
            <a:ext cx="13309377" cy="8928100"/>
          </a:xfrm>
          <a:prstGeom prst="rect">
            <a:avLst/>
          </a:prstGeom>
        </p:spPr>
        <p:txBody>
          <a:bodyPr anchor="t">
            <a:normAutofit/>
          </a:bodyPr>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sz="4000" dirty="0" err="1"/>
              <a:t>Οδηγίες</a:t>
            </a:r>
            <a:r>
              <a:rPr sz="4000" dirty="0"/>
              <a:t> (0</a:t>
            </a:r>
            <a:r>
              <a:rPr lang="en-US" sz="4000" dirty="0"/>
              <a:t>2</a:t>
            </a:r>
            <a:r>
              <a:rPr sz="4000" dirty="0"/>
              <a:t>.</a:t>
            </a:r>
            <a:r>
              <a:rPr lang="en-US" sz="4000" dirty="0"/>
              <a:t> Functions</a:t>
            </a:r>
            <a:r>
              <a:rPr sz="4000" dirty="0"/>
              <a:t> / </a:t>
            </a:r>
            <a:r>
              <a:rPr lang="en-US" sz="4000" dirty="0"/>
              <a:t>03</a:t>
            </a:r>
            <a:r>
              <a:rPr sz="4000" dirty="0"/>
              <a:t>. </a:t>
            </a:r>
            <a:r>
              <a:rPr lang="en-US" sz="4000" dirty="0"/>
              <a:t>Write a Function</a:t>
            </a:r>
            <a:r>
              <a:rPr sz="4000" dirty="0"/>
              <a:t>.py)</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sz="4000" dirty="0"/>
              <a:t> </a:t>
            </a:r>
            <a:r>
              <a:rPr lang="el-GR" sz="4000" dirty="0"/>
              <a:t>Γράψτε μια συνάρτηση που ονομάζεται </a:t>
            </a:r>
            <a:r>
              <a:rPr lang="en-US" sz="4000" dirty="0" err="1"/>
              <a:t>loading_screen</a:t>
            </a:r>
            <a:r>
              <a:rPr lang="en-US" sz="4000" dirty="0"/>
              <a:t> </a:t>
            </a:r>
            <a:r>
              <a:rPr lang="el-GR" sz="4000" dirty="0"/>
              <a:t>και εκτυπώνει:</a:t>
            </a:r>
          </a:p>
          <a:p>
            <a:pPr marL="0" lvl="1" indent="0" defTabSz="751205">
              <a:spcBef>
                <a:spcPts val="2200"/>
              </a:spcBef>
              <a:buClr>
                <a:srgbClr val="000000"/>
              </a:buClr>
              <a:buSzPct val="100000"/>
              <a:buNone/>
              <a:defRPr sz="3822">
                <a:latin typeface="Avenir Next Regular"/>
                <a:ea typeface="Avenir Next Regular"/>
                <a:cs typeface="Avenir Next Regular"/>
                <a:sym typeface="Avenir Next Regular"/>
              </a:defRPr>
            </a:pPr>
            <a:r>
              <a:rPr lang="el-GR" sz="4000" dirty="0"/>
              <a:t>"Αυτή η σελίδα φορτώνει ..." στην κονσόλα.</a:t>
            </a:r>
            <a:r>
              <a:rPr lang="en" sz="4000" dirty="0"/>
              <a:t> </a:t>
            </a:r>
            <a:endParaRPr lang="el-GR" sz="4000" dirty="0"/>
          </a:p>
          <a:p>
            <a:pPr marL="0" lvl="1" indent="0" defTabSz="751205">
              <a:spcBef>
                <a:spcPts val="2200"/>
              </a:spcBef>
              <a:buClr>
                <a:srgbClr val="000000"/>
              </a:buClr>
              <a:buSzPct val="100000"/>
              <a:buNone/>
              <a:defRPr sz="3822">
                <a:latin typeface="Avenir Next Regular"/>
                <a:ea typeface="Avenir Next Regular"/>
                <a:cs typeface="Avenir Next Regular"/>
                <a:sym typeface="Avenir Next Regular"/>
              </a:defRPr>
            </a:pPr>
            <a:endParaRPr lang="el-GR" sz="4000"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Καλέστε αυτήν τη συνάρτηση για να δείτε τι εκτυπώνεται.</a:t>
            </a:r>
            <a:endParaRPr sz="4000" dirty="0"/>
          </a:p>
        </p:txBody>
      </p:sp>
      <p:sp>
        <p:nvSpPr>
          <p:cNvPr id="267"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50</a:t>
            </a:fld>
            <a:endParaRPr/>
          </a:p>
        </p:txBody>
      </p:sp>
      <p:pic>
        <p:nvPicPr>
          <p:cNvPr id="268"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10" name="Picture 2">
            <a:extLst>
              <a:ext uri="{FF2B5EF4-FFF2-40B4-BE49-F238E27FC236}">
                <a16:creationId xmlns:a16="http://schemas.microsoft.com/office/drawing/2014/main" id="{8C987CA7-57B0-2648-91A3-6A2426B632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9786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Scale>
                                      <p:cBhvr>
                                        <p:cTn id="7" dur="1000" decel="50000" fill="hold">
                                          <p:stCondLst>
                                            <p:cond delay="0"/>
                                          </p:stCondLst>
                                        </p:cTn>
                                        <p:tgtEl>
                                          <p:spTgt spid="26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68"/>
                                        </p:tgtEl>
                                        <p:attrNameLst>
                                          <p:attrName>ppt_x</p:attrName>
                                          <p:attrName>ppt_y</p:attrName>
                                        </p:attrNameLst>
                                      </p:cBhvr>
                                    </p:animMotion>
                                    <p:animEffect transition="in" filter="fade">
                                      <p:cBhvr>
                                        <p:cTn id="9" dur="1000"/>
                                        <p:tgtEl>
                                          <p:spTgt spid="268"/>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66">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66">
                                            <p:txEl>
                                              <p:pRg st="1" end="1"/>
                                            </p:txEl>
                                          </p:spTgt>
                                        </p:tgtEl>
                                        <p:attrNameLst>
                                          <p:attrName>ppt_w</p:attrName>
                                        </p:attrNameLst>
                                      </p:cBhvr>
                                    </p:anim>
                                    <p:anim by="(#ppt_w*0.50)" calcmode="lin" valueType="num">
                                      <p:cBhvr>
                                        <p:cTn id="13" dur="500" decel="50000" autoRev="1" fill="hold">
                                          <p:stCondLst>
                                            <p:cond delay="0"/>
                                          </p:stCondLst>
                                        </p:cTn>
                                        <p:tgtEl>
                                          <p:spTgt spid="266">
                                            <p:txEl>
                                              <p:pRg st="1" end="1"/>
                                            </p:txEl>
                                          </p:spTgt>
                                        </p:tgtEl>
                                        <p:attrNameLst>
                                          <p:attrName>ppt_x</p:attrName>
                                        </p:attrNameLst>
                                      </p:cBhvr>
                                    </p:anim>
                                    <p:anim from="(-#ppt_h/2)" to="(#ppt_y)" calcmode="lin" valueType="num">
                                      <p:cBhvr>
                                        <p:cTn id="14" dur="1000" fill="hold">
                                          <p:stCondLst>
                                            <p:cond delay="0"/>
                                          </p:stCondLst>
                                        </p:cTn>
                                        <p:tgtEl>
                                          <p:spTgt spid="266">
                                            <p:txEl>
                                              <p:pRg st="1" end="1"/>
                                            </p:txEl>
                                          </p:spTgt>
                                        </p:tgtEl>
                                        <p:attrNameLst>
                                          <p:attrName>ppt_y</p:attrName>
                                        </p:attrNameLst>
                                      </p:cBhvr>
                                    </p:anim>
                                    <p:animRot by="21600000">
                                      <p:cBhvr>
                                        <p:cTn id="15" dur="1000" fill="hold">
                                          <p:stCondLst>
                                            <p:cond delay="0"/>
                                          </p:stCondLst>
                                        </p:cTn>
                                        <p:tgtEl>
                                          <p:spTgt spid="266">
                                            <p:txEl>
                                              <p:pRg st="1" end="1"/>
                                            </p:txEl>
                                          </p:spTgt>
                                        </p:tgtEl>
                                        <p:attrNameLst>
                                          <p:attrName>r</p:attrName>
                                        </p:attrNameLst>
                                      </p:cBhvr>
                                    </p:animRot>
                                  </p:childTnLst>
                                </p:cTn>
                              </p:par>
                            </p:childTnLst>
                          </p:cTn>
                        </p:par>
                        <p:par>
                          <p:cTn id="16" fill="hold">
                            <p:stCondLst>
                              <p:cond delay="6700"/>
                            </p:stCondLst>
                            <p:childTnLst>
                              <p:par>
                                <p:cTn id="17" presetID="56" presetClass="entr" presetSubtype="0" fill="hold" nodeType="afterEffect">
                                  <p:stCondLst>
                                    <p:cond delay="0"/>
                                  </p:stCondLst>
                                  <p:iterate type="lt">
                                    <p:tmPct val="10000"/>
                                  </p:iterate>
                                  <p:childTnLst>
                                    <p:set>
                                      <p:cBhvr>
                                        <p:cTn id="18" dur="1" fill="hold">
                                          <p:stCondLst>
                                            <p:cond delay="0"/>
                                          </p:stCondLst>
                                        </p:cTn>
                                        <p:tgtEl>
                                          <p:spTgt spid="266">
                                            <p:txEl>
                                              <p:pRg st="2" end="2"/>
                                            </p:txEl>
                                          </p:spTgt>
                                        </p:tgtEl>
                                        <p:attrNameLst>
                                          <p:attrName>style.visibility</p:attrName>
                                        </p:attrNameLst>
                                      </p:cBhvr>
                                      <p:to>
                                        <p:strVal val="visible"/>
                                      </p:to>
                                    </p:set>
                                    <p:anim by="(-#ppt_w*2)" calcmode="lin" valueType="num">
                                      <p:cBhvr rctx="PPT">
                                        <p:cTn id="19" dur="500" autoRev="1" fill="hold">
                                          <p:stCondLst>
                                            <p:cond delay="0"/>
                                          </p:stCondLst>
                                        </p:cTn>
                                        <p:tgtEl>
                                          <p:spTgt spid="266">
                                            <p:txEl>
                                              <p:pRg st="2" end="2"/>
                                            </p:txEl>
                                          </p:spTgt>
                                        </p:tgtEl>
                                        <p:attrNameLst>
                                          <p:attrName>ppt_w</p:attrName>
                                        </p:attrNameLst>
                                      </p:cBhvr>
                                    </p:anim>
                                    <p:anim by="(#ppt_w*0.50)" calcmode="lin" valueType="num">
                                      <p:cBhvr>
                                        <p:cTn id="20" dur="500" decel="50000" autoRev="1" fill="hold">
                                          <p:stCondLst>
                                            <p:cond delay="0"/>
                                          </p:stCondLst>
                                        </p:cTn>
                                        <p:tgtEl>
                                          <p:spTgt spid="266">
                                            <p:txEl>
                                              <p:pRg st="2" end="2"/>
                                            </p:txEl>
                                          </p:spTgt>
                                        </p:tgtEl>
                                        <p:attrNameLst>
                                          <p:attrName>ppt_x</p:attrName>
                                        </p:attrNameLst>
                                      </p:cBhvr>
                                    </p:anim>
                                    <p:anim from="(-#ppt_h/2)" to="(#ppt_y)" calcmode="lin" valueType="num">
                                      <p:cBhvr>
                                        <p:cTn id="21" dur="1000" fill="hold">
                                          <p:stCondLst>
                                            <p:cond delay="0"/>
                                          </p:stCondLst>
                                        </p:cTn>
                                        <p:tgtEl>
                                          <p:spTgt spid="266">
                                            <p:txEl>
                                              <p:pRg st="2" end="2"/>
                                            </p:txEl>
                                          </p:spTgt>
                                        </p:tgtEl>
                                        <p:attrNameLst>
                                          <p:attrName>ppt_y</p:attrName>
                                        </p:attrNameLst>
                                      </p:cBhvr>
                                    </p:anim>
                                    <p:animRot by="21600000">
                                      <p:cBhvr>
                                        <p:cTn id="22" dur="1000" fill="hold">
                                          <p:stCondLst>
                                            <p:cond delay="0"/>
                                          </p:stCondLst>
                                        </p:cTn>
                                        <p:tgtEl>
                                          <p:spTgt spid="266">
                                            <p:txEl>
                                              <p:pRg st="2" end="2"/>
                                            </p:txEl>
                                          </p:spTgt>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56" presetClass="entr" presetSubtype="0" fill="hold" nodeType="clickEffect">
                                  <p:stCondLst>
                                    <p:cond delay="0"/>
                                  </p:stCondLst>
                                  <p:iterate type="lt">
                                    <p:tmPct val="10000"/>
                                  </p:iterate>
                                  <p:childTnLst>
                                    <p:set>
                                      <p:cBhvr>
                                        <p:cTn id="26" dur="1" fill="hold">
                                          <p:stCondLst>
                                            <p:cond delay="0"/>
                                          </p:stCondLst>
                                        </p:cTn>
                                        <p:tgtEl>
                                          <p:spTgt spid="266">
                                            <p:txEl>
                                              <p:pRg st="4" end="4"/>
                                            </p:txEl>
                                          </p:spTgt>
                                        </p:tgtEl>
                                        <p:attrNameLst>
                                          <p:attrName>style.visibility</p:attrName>
                                        </p:attrNameLst>
                                      </p:cBhvr>
                                      <p:to>
                                        <p:strVal val="visible"/>
                                      </p:to>
                                    </p:set>
                                    <p:anim by="(-#ppt_w*2)" calcmode="lin" valueType="num">
                                      <p:cBhvr rctx="PPT">
                                        <p:cTn id="27" dur="500" autoRev="1" fill="hold">
                                          <p:stCondLst>
                                            <p:cond delay="0"/>
                                          </p:stCondLst>
                                        </p:cTn>
                                        <p:tgtEl>
                                          <p:spTgt spid="266">
                                            <p:txEl>
                                              <p:pRg st="4" end="4"/>
                                            </p:txEl>
                                          </p:spTgt>
                                        </p:tgtEl>
                                        <p:attrNameLst>
                                          <p:attrName>ppt_w</p:attrName>
                                        </p:attrNameLst>
                                      </p:cBhvr>
                                    </p:anim>
                                    <p:anim by="(#ppt_w*0.50)" calcmode="lin" valueType="num">
                                      <p:cBhvr>
                                        <p:cTn id="28" dur="500" decel="50000" autoRev="1" fill="hold">
                                          <p:stCondLst>
                                            <p:cond delay="0"/>
                                          </p:stCondLst>
                                        </p:cTn>
                                        <p:tgtEl>
                                          <p:spTgt spid="266">
                                            <p:txEl>
                                              <p:pRg st="4" end="4"/>
                                            </p:txEl>
                                          </p:spTgt>
                                        </p:tgtEl>
                                        <p:attrNameLst>
                                          <p:attrName>ppt_x</p:attrName>
                                        </p:attrNameLst>
                                      </p:cBhvr>
                                    </p:anim>
                                    <p:anim from="(-#ppt_h/2)" to="(#ppt_y)" calcmode="lin" valueType="num">
                                      <p:cBhvr>
                                        <p:cTn id="29" dur="1000" fill="hold">
                                          <p:stCondLst>
                                            <p:cond delay="0"/>
                                          </p:stCondLst>
                                        </p:cTn>
                                        <p:tgtEl>
                                          <p:spTgt spid="266">
                                            <p:txEl>
                                              <p:pRg st="4" end="4"/>
                                            </p:txEl>
                                          </p:spTgt>
                                        </p:tgtEl>
                                        <p:attrNameLst>
                                          <p:attrName>ppt_y</p:attrName>
                                        </p:attrNameLst>
                                      </p:cBhvr>
                                    </p:anim>
                                    <p:animRot by="21600000">
                                      <p:cBhvr>
                                        <p:cTn id="30" dur="1000" fill="hold">
                                          <p:stCondLst>
                                            <p:cond delay="0"/>
                                          </p:stCondLst>
                                        </p:cTn>
                                        <p:tgtEl>
                                          <p:spTgt spid="266">
                                            <p:txEl>
                                              <p:pRg st="4" end="4"/>
                                            </p:txEl>
                                          </p:spTgt>
                                        </p:tgtEl>
                                        <p:attrNameLst>
                                          <p:attrName>r</p:attrName>
                                        </p:attrNameLst>
                                      </p:cBhvr>
                                    </p:animRot>
                                  </p:childTnLst>
                                </p:cTn>
                              </p:par>
                            </p:childTnLst>
                          </p:cTn>
                        </p:par>
                      </p:childTnLst>
                    </p:cTn>
                  </p:par>
                  <p:par>
                    <p:cTn id="31" fill="hold">
                      <p:stCondLst>
                        <p:cond delay="indefinite"/>
                      </p:stCondLst>
                      <p:childTnLst>
                        <p:par>
                          <p:cTn id="32" fill="hold">
                            <p:stCondLst>
                              <p:cond delay="0"/>
                            </p:stCondLst>
                            <p:childTnLst>
                              <p:par>
                                <p:cTn id="33" presetID="22" presetClass="exit" presetSubtype="4" fill="hold" nodeType="clickEffect">
                                  <p:stCondLst>
                                    <p:cond delay="0"/>
                                  </p:stCondLst>
                                  <p:childTnLst>
                                    <p:animEffect transition="out" filter="wipe(down)">
                                      <p:cBhvr>
                                        <p:cTn id="34" dur="500"/>
                                        <p:tgtEl>
                                          <p:spTgt spid="268"/>
                                        </p:tgtEl>
                                      </p:cBhvr>
                                    </p:animEffect>
                                    <p:set>
                                      <p:cBhvr>
                                        <p:cTn id="35" dur="1" fill="hold">
                                          <p:stCondLst>
                                            <p:cond delay="499"/>
                                          </p:stCondLst>
                                        </p:cTn>
                                        <p:tgtEl>
                                          <p:spTgt spid="268"/>
                                        </p:tgtEl>
                                        <p:attrNameLst>
                                          <p:attrName>style.visibility</p:attrName>
                                        </p:attrNameLst>
                                      </p:cBhvr>
                                      <p:to>
                                        <p:strVal val="hidden"/>
                                      </p:to>
                                    </p:set>
                                  </p:childTnLst>
                                </p:cTn>
                              </p:par>
                              <p:par>
                                <p:cTn id="36" presetID="21" presetClass="entr" presetSubtype="1"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heel(1)">
                                      <p:cBhvr>
                                        <p:cTn id="38"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68502"/>
            <a:ext cx="10615723" cy="9610238"/>
          </a:xfrm>
          <a:prstGeom prst="rect">
            <a:avLst/>
          </a:prstGeom>
        </p:spPr>
        <p:txBody>
          <a:bodyPr anchor="t">
            <a:normAutofit/>
          </a:bodyPr>
          <a:lstStyle/>
          <a:p>
            <a:pPr marL="0" indent="0" defTabSz="808990">
              <a:spcBef>
                <a:spcPts val="3300"/>
              </a:spcBef>
              <a:buClrTx/>
              <a:buSzTx/>
              <a:buFontTx/>
              <a:buNone/>
              <a:defRPr sz="4900"/>
            </a:pPr>
            <a:r>
              <a:rPr lang="el-GR" sz="4900" b="1" dirty="0">
                <a:solidFill>
                  <a:schemeClr val="tx2"/>
                </a:solidFill>
              </a:rPr>
              <a:t>Εσοχή (</a:t>
            </a:r>
            <a:r>
              <a:rPr lang="en-US" sz="4900" b="1" dirty="0">
                <a:solidFill>
                  <a:schemeClr val="tx2"/>
                </a:solidFill>
              </a:rPr>
              <a:t>TAB</a:t>
            </a:r>
            <a:r>
              <a:rPr lang="el-GR" sz="4900" b="1" dirty="0">
                <a:solidFill>
                  <a:schemeClr val="tx2"/>
                </a:solidFill>
              </a:rPr>
              <a:t>)</a:t>
            </a:r>
          </a:p>
          <a:p>
            <a:pPr marL="0" indent="0" defTabSz="808990">
              <a:spcBef>
                <a:spcPts val="3300"/>
              </a:spcBef>
              <a:buClrTx/>
              <a:buSzTx/>
              <a:buFontTx/>
              <a:buNone/>
              <a:defRPr sz="4900"/>
            </a:pPr>
            <a:r>
              <a:rPr lang="el-GR" sz="4900" dirty="0">
                <a:solidFill>
                  <a:schemeClr val="tx2"/>
                </a:solidFill>
              </a:rPr>
              <a:t>Εξετάστε αυτήν τη λειτουργία:</a:t>
            </a:r>
          </a:p>
          <a:p>
            <a:pPr defTabSz="808990">
              <a:spcBef>
                <a:spcPts val="3300"/>
              </a:spcBef>
              <a:buClrTx/>
              <a:buSzTx/>
              <a:defRPr sz="4900"/>
            </a:pPr>
            <a:r>
              <a:rPr lang="el-GR" sz="4900" dirty="0">
                <a:solidFill>
                  <a:schemeClr val="tx2"/>
                </a:solidFill>
              </a:rPr>
              <a:t>Οι δηλώσεις εκτύπωσης εκτελούνται όλες μαζί όταν καλείται η συν</a:t>
            </a:r>
            <a:r>
              <a:rPr lang="en" sz="4900" dirty="0">
                <a:solidFill>
                  <a:schemeClr val="tx2"/>
                </a:solidFill>
              </a:rPr>
              <a:t>ά</a:t>
            </a:r>
            <a:r>
              <a:rPr lang="el-GR" sz="4900" dirty="0" err="1">
                <a:solidFill>
                  <a:schemeClr val="tx2"/>
                </a:solidFill>
              </a:rPr>
              <a:t>ρτηση</a:t>
            </a:r>
            <a:r>
              <a:rPr lang="el-GR" sz="4900" dirty="0">
                <a:solidFill>
                  <a:schemeClr val="tx2"/>
                </a:solidFill>
              </a:rPr>
              <a:t>. Αυτό συμβαίνει επειδή έχουν το ίδιο επίπεδο εσοχής. </a:t>
            </a: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51</a:t>
            </a:fld>
            <a:endParaRPr/>
          </a:p>
        </p:txBody>
      </p:sp>
      <p:pic>
        <p:nvPicPr>
          <p:cNvPr id="7" name="Εικόνα 6">
            <a:extLst>
              <a:ext uri="{FF2B5EF4-FFF2-40B4-BE49-F238E27FC236}">
                <a16:creationId xmlns:a16="http://schemas.microsoft.com/office/drawing/2014/main" id="{F84081C5-A9C2-944D-9DF7-AACDC67C71DC}"/>
              </a:ext>
            </a:extLst>
          </p:cNvPr>
          <p:cNvPicPr>
            <a:picLocks noChangeAspect="1"/>
          </p:cNvPicPr>
          <p:nvPr/>
        </p:nvPicPr>
        <p:blipFill>
          <a:blip r:embed="rId2"/>
          <a:stretch>
            <a:fillRect/>
          </a:stretch>
        </p:blipFill>
        <p:spPr>
          <a:xfrm>
            <a:off x="10853036" y="4168100"/>
            <a:ext cx="12959109" cy="7488000"/>
          </a:xfrm>
          <a:prstGeom prst="rect">
            <a:avLst/>
          </a:prstGeom>
        </p:spPr>
      </p:pic>
      <p:sp>
        <p:nvSpPr>
          <p:cNvPr id="2" name="TextBox 1">
            <a:extLst>
              <a:ext uri="{FF2B5EF4-FFF2-40B4-BE49-F238E27FC236}">
                <a16:creationId xmlns:a16="http://schemas.microsoft.com/office/drawing/2014/main" id="{FB65252E-03DF-7340-8758-35211889B996}"/>
              </a:ext>
            </a:extLst>
          </p:cNvPr>
          <p:cNvSpPr txBox="1"/>
          <p:nvPr/>
        </p:nvSpPr>
        <p:spPr>
          <a:xfrm>
            <a:off x="12644329" y="4310975"/>
            <a:ext cx="8929796" cy="64812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dirty="0">
                <a:solidFill>
                  <a:schemeClr val="bg2">
                    <a:lumMod val="20000"/>
                    <a:lumOff val="80000"/>
                  </a:schemeClr>
                </a:solidFill>
                <a:latin typeface="Futura Medium" panose="020B0602020204020303" pitchFamily="34" charset="-79"/>
                <a:cs typeface="Futura Medium" panose="020B0602020204020303" pitchFamily="34" charset="-79"/>
              </a:rPr>
              <a:t>def </a:t>
            </a:r>
            <a:r>
              <a:rPr lang="en-US" dirty="0">
                <a:solidFill>
                  <a:schemeClr val="bg2">
                    <a:lumMod val="20000"/>
                    <a:lumOff val="80000"/>
                  </a:schemeClr>
                </a:solidFill>
                <a:latin typeface="Futura Medium" panose="020B0602020204020303" pitchFamily="34" charset="-79"/>
                <a:cs typeface="Futura Medium" panose="020B0602020204020303" pitchFamily="34" charset="-79"/>
              </a:rPr>
              <a:t>loading_screen</a:t>
            </a:r>
            <a:r>
              <a:rPr lang="en" dirty="0">
                <a:solidFill>
                  <a:schemeClr val="bg2">
                    <a:lumMod val="20000"/>
                    <a:lumOff val="80000"/>
                  </a:schemeClr>
                </a:solidFill>
                <a:latin typeface="Futura Medium" panose="020B0602020204020303" pitchFamily="34" charset="-79"/>
                <a:cs typeface="Futura Medium" panose="020B0602020204020303" pitchFamily="34" charset="-79"/>
              </a:rPr>
              <a:t>(): </a:t>
            </a:r>
            <a:endParaRPr lang="el-GR" dirty="0">
              <a:solidFill>
                <a:schemeClr val="bg2">
                  <a:lumMod val="20000"/>
                  <a:lumOff val="80000"/>
                </a:schemeClr>
              </a:solidFill>
              <a:latin typeface="Futura Medium" panose="020B0602020204020303" pitchFamily="34" charset="-79"/>
              <a:cs typeface="Futura Medium" panose="020B0602020204020303" pitchFamily="34" charset="-79"/>
            </a:endParaRPr>
          </a:p>
          <a:p>
            <a:pPr algn="l" defTabSz="808990">
              <a:spcBef>
                <a:spcPts val="3300"/>
              </a:spcBef>
              <a:defRPr sz="4900"/>
            </a:pPr>
            <a:r>
              <a:rPr lang="el-GR" dirty="0">
                <a:solidFill>
                  <a:schemeClr val="bg2">
                    <a:lumMod val="20000"/>
                    <a:lumOff val="80000"/>
                  </a:schemeClr>
                </a:solidFill>
                <a:latin typeface="Futura Medium" panose="020B0602020204020303" pitchFamily="34" charset="-79"/>
                <a:cs typeface="Futura Medium" panose="020B0602020204020303" pitchFamily="34" charset="-79"/>
              </a:rPr>
              <a:t>     	</a:t>
            </a:r>
            <a:r>
              <a:rPr lang="en-US" dirty="0">
                <a:solidFill>
                  <a:schemeClr val="bg2">
                    <a:lumMod val="20000"/>
                    <a:lumOff val="80000"/>
                  </a:schemeClr>
                </a:solidFill>
                <a:latin typeface="Futura Medium" panose="020B0602020204020303" pitchFamily="34" charset="-79"/>
                <a:cs typeface="Futura Medium" panose="020B0602020204020303" pitchFamily="34" charset="-79"/>
              </a:rPr>
              <a:t>print(‘Loading….’)</a:t>
            </a:r>
          </a:p>
          <a:p>
            <a:pPr algn="l" defTabSz="808990">
              <a:spcBef>
                <a:spcPts val="3300"/>
              </a:spcBef>
              <a:defRPr sz="4900"/>
            </a:pPr>
            <a:r>
              <a:rPr lang="en-US"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rPr>
              <a:t>         print(‘please wait’)</a:t>
            </a:r>
          </a:p>
          <a:p>
            <a:pPr algn="l" defTabSz="808990">
              <a:spcBef>
                <a:spcPts val="3300"/>
              </a:spcBef>
              <a:defRPr sz="4900"/>
            </a:pPr>
            <a:endParaRPr lang="en-US"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endParaRPr>
          </a:p>
          <a:p>
            <a:pPr algn="l" defTabSz="808990">
              <a:spcBef>
                <a:spcPts val="3300"/>
              </a:spcBef>
              <a:defRPr sz="4900"/>
            </a:pPr>
            <a:r>
              <a:rPr lang="en-US"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rPr>
              <a:t>loading_screen()</a:t>
            </a:r>
          </a:p>
          <a:p>
            <a:pPr marL="0" marR="0" indent="0" algn="ctr" defTabSz="825500" rtl="0" fontAlgn="auto" latinLnBrk="0" hangingPunct="0">
              <a:lnSpc>
                <a:spcPct val="100000"/>
              </a:lnSpc>
              <a:spcBef>
                <a:spcPts val="0"/>
              </a:spcBef>
              <a:spcAft>
                <a:spcPts val="0"/>
              </a:spcAft>
              <a:buClrTx/>
              <a:buSzTx/>
              <a:buFontTx/>
              <a:buNone/>
              <a:tabLst/>
            </a:pPr>
            <a:endParaRPr kumimoji="0" lang="el-GR" sz="3200" b="0" i="0" u="none" strike="noStrike" cap="none" spc="0" normalizeH="0" baseline="0" dirty="0">
              <a:ln>
                <a:noFill/>
              </a:ln>
              <a:solidFill>
                <a:srgbClr val="414141"/>
              </a:solidFill>
              <a:effectLst/>
              <a:uFillTx/>
              <a:latin typeface="Futura Medium" panose="020B0602020204020303" pitchFamily="34" charset="-79"/>
              <a:cs typeface="Futura Medium" panose="020B0602020204020303" pitchFamily="34" charset="-79"/>
              <a:sym typeface="Palatino"/>
            </a:endParaRPr>
          </a:p>
        </p:txBody>
      </p:sp>
    </p:spTree>
    <p:extLst>
      <p:ext uri="{BB962C8B-B14F-4D97-AF65-F5344CB8AC3E}">
        <p14:creationId xmlns:p14="http://schemas.microsoft.com/office/powerpoint/2010/main" val="333213972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49">
                                            <p:txEl>
                                              <p:pRg st="2" end="2"/>
                                            </p:txEl>
                                          </p:spTgt>
                                        </p:tgtEl>
                                        <p:attrNameLst>
                                          <p:attrName>style.visibility</p:attrName>
                                        </p:attrNameLst>
                                      </p:cBhvr>
                                      <p:to>
                                        <p:strVal val="visible"/>
                                      </p:to>
                                    </p:set>
                                    <p:anim by="(-#ppt_w*2)" calcmode="lin" valueType="num">
                                      <p:cBhvr rctx="PPT">
                                        <p:cTn id="7" dur="500" autoRev="1" fill="hold">
                                          <p:stCondLst>
                                            <p:cond delay="0"/>
                                          </p:stCondLst>
                                        </p:cTn>
                                        <p:tgtEl>
                                          <p:spTgt spid="149">
                                            <p:txEl>
                                              <p:pRg st="2" end="2"/>
                                            </p:txEl>
                                          </p:spTgt>
                                        </p:tgtEl>
                                        <p:attrNameLst>
                                          <p:attrName>ppt_w</p:attrName>
                                        </p:attrNameLst>
                                      </p:cBhvr>
                                    </p:anim>
                                    <p:anim by="(#ppt_w*0.50)" calcmode="lin" valueType="num">
                                      <p:cBhvr>
                                        <p:cTn id="8" dur="500" decel="50000" autoRev="1" fill="hold">
                                          <p:stCondLst>
                                            <p:cond delay="0"/>
                                          </p:stCondLst>
                                        </p:cTn>
                                        <p:tgtEl>
                                          <p:spTgt spid="149">
                                            <p:txEl>
                                              <p:pRg st="2" end="2"/>
                                            </p:txEl>
                                          </p:spTgt>
                                        </p:tgtEl>
                                        <p:attrNameLst>
                                          <p:attrName>ppt_x</p:attrName>
                                        </p:attrNameLst>
                                      </p:cBhvr>
                                    </p:anim>
                                    <p:anim from="(-#ppt_h/2)" to="(#ppt_y)" calcmode="lin" valueType="num">
                                      <p:cBhvr>
                                        <p:cTn id="9" dur="1000" fill="hold">
                                          <p:stCondLst>
                                            <p:cond delay="0"/>
                                          </p:stCondLst>
                                        </p:cTn>
                                        <p:tgtEl>
                                          <p:spTgt spid="149">
                                            <p:txEl>
                                              <p:pRg st="2" end="2"/>
                                            </p:txEl>
                                          </p:spTgt>
                                        </p:tgtEl>
                                        <p:attrNameLst>
                                          <p:attrName>ppt_y</p:attrName>
                                        </p:attrNameLst>
                                      </p:cBhvr>
                                    </p:anim>
                                    <p:animRot by="21600000">
                                      <p:cBhvr>
                                        <p:cTn id="10" dur="1000" fill="hold">
                                          <p:stCondLst>
                                            <p:cond delay="0"/>
                                          </p:stCondLst>
                                        </p:cTn>
                                        <p:tgtEl>
                                          <p:spTgt spid="149">
                                            <p:txEl>
                                              <p:pRg st="2" end="2"/>
                                            </p:txEl>
                                          </p:spTgt>
                                        </p:tgtEl>
                                        <p:attrNameLst>
                                          <p:attrName>r</p:attrName>
                                        </p:attrNameLst>
                                      </p:cBhvr>
                                    </p:animRot>
                                  </p:childTnLst>
                                </p:cTn>
                              </p:par>
                              <p:par>
                                <p:cTn id="11" presetID="38" presetClass="entr" presetSubtype="0" accel="50000" fill="hold" nodeType="withEffect">
                                  <p:stCondLst>
                                    <p:cond delay="0"/>
                                  </p:stCondLst>
                                  <p:iterate type="lt">
                                    <p:tmPct val="50000"/>
                                  </p:iterate>
                                  <p:childTnLst>
                                    <p:set>
                                      <p:cBhvr>
                                        <p:cTn id="12" dur="1" fill="hold">
                                          <p:stCondLst>
                                            <p:cond delay="0"/>
                                          </p:stCondLst>
                                        </p:cTn>
                                        <p:tgtEl>
                                          <p:spTgt spid="2">
                                            <p:txEl>
                                              <p:pRg st="0" end="0"/>
                                            </p:txEl>
                                          </p:spTgt>
                                        </p:tgtEl>
                                        <p:attrNameLst>
                                          <p:attrName>style.visibility</p:attrName>
                                        </p:attrNameLst>
                                      </p:cBhvr>
                                      <p:to>
                                        <p:strVal val="visible"/>
                                      </p:to>
                                    </p:set>
                                    <p:set>
                                      <p:cBhvr>
                                        <p:cTn id="13" dur="455" fill="hold">
                                          <p:stCondLst>
                                            <p:cond delay="0"/>
                                          </p:stCondLst>
                                        </p:cTn>
                                        <p:tgtEl>
                                          <p:spTgt spid="2">
                                            <p:txEl>
                                              <p:pRg st="0" end="0"/>
                                            </p:txEl>
                                          </p:spTgt>
                                        </p:tgtEl>
                                        <p:attrNameLst>
                                          <p:attrName>style.rotation</p:attrName>
                                        </p:attrNameLst>
                                      </p:cBhvr>
                                      <p:to>
                                        <p:strVal val="-45.0"/>
                                      </p:to>
                                    </p:set>
                                    <p:anim calcmode="lin" valueType="num">
                                      <p:cBhvr>
                                        <p:cTn id="14" dur="455" fill="hold">
                                          <p:stCondLst>
                                            <p:cond delay="455"/>
                                          </p:stCondLst>
                                        </p:cTn>
                                        <p:tgtEl>
                                          <p:spTgt spid="2">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15" dur="455" fill="hold">
                                          <p:stCondLst>
                                            <p:cond delay="0"/>
                                          </p:stCondLst>
                                        </p:cTn>
                                        <p:tgtEl>
                                          <p:spTgt spid="2">
                                            <p:txEl>
                                              <p:pRg st="0" end="0"/>
                                            </p:txEl>
                                          </p:spTgt>
                                        </p:tgtEl>
                                        <p:attrNameLst>
                                          <p:attrName>ppt_y</p:attrName>
                                        </p:attrNameLst>
                                      </p:cBhvr>
                                      <p:tavLst>
                                        <p:tav tm="0">
                                          <p:val>
                                            <p:strVal val="#ppt_y-1"/>
                                          </p:val>
                                        </p:tav>
                                        <p:tav tm="100000">
                                          <p:val>
                                            <p:strVal val="#ppt_y-(0.354*#ppt_w-0.172*#ppt_h)"/>
                                          </p:val>
                                        </p:tav>
                                      </p:tavLst>
                                    </p:anim>
                                    <p:anim calcmode="lin" valueType="num">
                                      <p:cBhvr>
                                        <p:cTn id="16" dur="156" decel="50000" autoRev="1" fill="hold">
                                          <p:stCondLst>
                                            <p:cond delay="455"/>
                                          </p:stCondLst>
                                        </p:cTn>
                                        <p:tgtEl>
                                          <p:spTgt spid="2">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17" dur="136" fill="hold">
                                          <p:stCondLst>
                                            <p:cond delay="864"/>
                                          </p:stCondLst>
                                        </p:cTn>
                                        <p:tgtEl>
                                          <p:spTgt spid="2">
                                            <p:txEl>
                                              <p:pRg st="0" end="0"/>
                                            </p:txEl>
                                          </p:spTgt>
                                        </p:tgtEl>
                                        <p:attrNameLst>
                                          <p:attrName>ppt_y</p:attrName>
                                        </p:attrNameLst>
                                      </p:cBhvr>
                                      <p:tavLst>
                                        <p:tav tm="0">
                                          <p:val>
                                            <p:strVal val="#ppt_y-(0.354*#ppt_w-0.172*#ppt_h)"/>
                                          </p:val>
                                        </p:tav>
                                        <p:tav tm="100000">
                                          <p:val>
                                            <p:strVal val="#ppt_y"/>
                                          </p:val>
                                        </p:tav>
                                      </p:tavLst>
                                    </p:anim>
                                  </p:childTnLst>
                                </p:cTn>
                              </p:par>
                              <p:par>
                                <p:cTn id="18" presetID="38" presetClass="entr" presetSubtype="0" accel="50000" fill="hold" nodeType="withEffect">
                                  <p:stCondLst>
                                    <p:cond delay="0"/>
                                  </p:stCondLst>
                                  <p:iterate type="lt">
                                    <p:tmPct val="50000"/>
                                  </p:iterate>
                                  <p:childTnLst>
                                    <p:set>
                                      <p:cBhvr>
                                        <p:cTn id="19" dur="1" fill="hold">
                                          <p:stCondLst>
                                            <p:cond delay="0"/>
                                          </p:stCondLst>
                                        </p:cTn>
                                        <p:tgtEl>
                                          <p:spTgt spid="2">
                                            <p:txEl>
                                              <p:pRg st="1" end="1"/>
                                            </p:txEl>
                                          </p:spTgt>
                                        </p:tgtEl>
                                        <p:attrNameLst>
                                          <p:attrName>style.visibility</p:attrName>
                                        </p:attrNameLst>
                                      </p:cBhvr>
                                      <p:to>
                                        <p:strVal val="visible"/>
                                      </p:to>
                                    </p:set>
                                    <p:set>
                                      <p:cBhvr>
                                        <p:cTn id="20" dur="455" fill="hold">
                                          <p:stCondLst>
                                            <p:cond delay="0"/>
                                          </p:stCondLst>
                                        </p:cTn>
                                        <p:tgtEl>
                                          <p:spTgt spid="2">
                                            <p:txEl>
                                              <p:pRg st="1" end="1"/>
                                            </p:txEl>
                                          </p:spTgt>
                                        </p:tgtEl>
                                        <p:attrNameLst>
                                          <p:attrName>style.rotation</p:attrName>
                                        </p:attrNameLst>
                                      </p:cBhvr>
                                      <p:to>
                                        <p:strVal val="-45.0"/>
                                      </p:to>
                                    </p:set>
                                    <p:anim calcmode="lin" valueType="num">
                                      <p:cBhvr>
                                        <p:cTn id="21" dur="455" fill="hold">
                                          <p:stCondLst>
                                            <p:cond delay="455"/>
                                          </p:stCondLst>
                                        </p:cTn>
                                        <p:tgtEl>
                                          <p:spTgt spid="2">
                                            <p:txEl>
                                              <p:pRg st="1" end="1"/>
                                            </p:txEl>
                                          </p:spTgt>
                                        </p:tgtEl>
                                        <p:attrNameLst>
                                          <p:attrName>style.rotation</p:attrName>
                                        </p:attrNameLst>
                                      </p:cBhvr>
                                      <p:tavLst>
                                        <p:tav tm="0">
                                          <p:val>
                                            <p:fltVal val="-45"/>
                                          </p:val>
                                        </p:tav>
                                        <p:tav tm="69900">
                                          <p:val>
                                            <p:fltVal val="45"/>
                                          </p:val>
                                        </p:tav>
                                        <p:tav tm="100000">
                                          <p:val>
                                            <p:fltVal val="0"/>
                                          </p:val>
                                        </p:tav>
                                      </p:tavLst>
                                    </p:anim>
                                    <p:anim calcmode="lin" valueType="num">
                                      <p:cBhvr>
                                        <p:cTn id="22" dur="455" fill="hold">
                                          <p:stCondLst>
                                            <p:cond delay="0"/>
                                          </p:stCondLst>
                                        </p:cTn>
                                        <p:tgtEl>
                                          <p:spTgt spid="2">
                                            <p:txEl>
                                              <p:pRg st="1" end="1"/>
                                            </p:txEl>
                                          </p:spTgt>
                                        </p:tgtEl>
                                        <p:attrNameLst>
                                          <p:attrName>ppt_y</p:attrName>
                                        </p:attrNameLst>
                                      </p:cBhvr>
                                      <p:tavLst>
                                        <p:tav tm="0">
                                          <p:val>
                                            <p:strVal val="#ppt_y-1"/>
                                          </p:val>
                                        </p:tav>
                                        <p:tav tm="100000">
                                          <p:val>
                                            <p:strVal val="#ppt_y-(0.354*#ppt_w-0.172*#ppt_h)"/>
                                          </p:val>
                                        </p:tav>
                                      </p:tavLst>
                                    </p:anim>
                                    <p:anim calcmode="lin" valueType="num">
                                      <p:cBhvr>
                                        <p:cTn id="23" dur="156" decel="50000" autoRev="1" fill="hold">
                                          <p:stCondLst>
                                            <p:cond delay="455"/>
                                          </p:stCondLst>
                                        </p:cTn>
                                        <p:tgtEl>
                                          <p:spTgt spid="2">
                                            <p:txEl>
                                              <p:pRg st="1" end="1"/>
                                            </p:txEl>
                                          </p:spTgt>
                                        </p:tgtEl>
                                        <p:attrNameLst>
                                          <p:attrName>ppt_y</p:attrName>
                                        </p:attrNameLst>
                                      </p:cBhvr>
                                      <p:tavLst>
                                        <p:tav tm="0">
                                          <p:val>
                                            <p:strVal val="#ppt_y-(0.354*#ppt_w-0.172*#ppt_h)"/>
                                          </p:val>
                                        </p:tav>
                                        <p:tav tm="100000">
                                          <p:val>
                                            <p:strVal val="#ppt_y-(0.354*#ppt_w-0.172*#ppt_h)-#ppt_h/2"/>
                                          </p:val>
                                        </p:tav>
                                      </p:tavLst>
                                    </p:anim>
                                    <p:anim calcmode="lin" valueType="num">
                                      <p:cBhvr>
                                        <p:cTn id="24" dur="136" fill="hold">
                                          <p:stCondLst>
                                            <p:cond delay="864"/>
                                          </p:stCondLst>
                                        </p:cTn>
                                        <p:tgtEl>
                                          <p:spTgt spid="2">
                                            <p:txEl>
                                              <p:pRg st="1" end="1"/>
                                            </p:txEl>
                                          </p:spTgt>
                                        </p:tgtEl>
                                        <p:attrNameLst>
                                          <p:attrName>ppt_y</p:attrName>
                                        </p:attrNameLst>
                                      </p:cBhvr>
                                      <p:tavLst>
                                        <p:tav tm="0">
                                          <p:val>
                                            <p:strVal val="#ppt_y-(0.354*#ppt_w-0.172*#ppt_h)"/>
                                          </p:val>
                                        </p:tav>
                                        <p:tav tm="100000">
                                          <p:val>
                                            <p:strVal val="#ppt_y"/>
                                          </p:val>
                                        </p:tav>
                                      </p:tavLst>
                                    </p:anim>
                                  </p:childTnLst>
                                </p:cTn>
                              </p:par>
                              <p:par>
                                <p:cTn id="25" presetID="38" presetClass="entr" presetSubtype="0" accel="50000" fill="hold" nodeType="withEffect">
                                  <p:stCondLst>
                                    <p:cond delay="0"/>
                                  </p:stCondLst>
                                  <p:iterate type="lt">
                                    <p:tmPct val="50000"/>
                                  </p:iterate>
                                  <p:childTnLst>
                                    <p:set>
                                      <p:cBhvr>
                                        <p:cTn id="26" dur="1" fill="hold">
                                          <p:stCondLst>
                                            <p:cond delay="0"/>
                                          </p:stCondLst>
                                        </p:cTn>
                                        <p:tgtEl>
                                          <p:spTgt spid="2">
                                            <p:txEl>
                                              <p:pRg st="2" end="2"/>
                                            </p:txEl>
                                          </p:spTgt>
                                        </p:tgtEl>
                                        <p:attrNameLst>
                                          <p:attrName>style.visibility</p:attrName>
                                        </p:attrNameLst>
                                      </p:cBhvr>
                                      <p:to>
                                        <p:strVal val="visible"/>
                                      </p:to>
                                    </p:set>
                                    <p:set>
                                      <p:cBhvr>
                                        <p:cTn id="27" dur="455" fill="hold">
                                          <p:stCondLst>
                                            <p:cond delay="0"/>
                                          </p:stCondLst>
                                        </p:cTn>
                                        <p:tgtEl>
                                          <p:spTgt spid="2">
                                            <p:txEl>
                                              <p:pRg st="2" end="2"/>
                                            </p:txEl>
                                          </p:spTgt>
                                        </p:tgtEl>
                                        <p:attrNameLst>
                                          <p:attrName>style.rotation</p:attrName>
                                        </p:attrNameLst>
                                      </p:cBhvr>
                                      <p:to>
                                        <p:strVal val="-45.0"/>
                                      </p:to>
                                    </p:set>
                                    <p:anim calcmode="lin" valueType="num">
                                      <p:cBhvr>
                                        <p:cTn id="28" dur="455" fill="hold">
                                          <p:stCondLst>
                                            <p:cond delay="455"/>
                                          </p:stCondLst>
                                        </p:cTn>
                                        <p:tgtEl>
                                          <p:spTgt spid="2">
                                            <p:txEl>
                                              <p:pRg st="2" end="2"/>
                                            </p:txEl>
                                          </p:spTgt>
                                        </p:tgtEl>
                                        <p:attrNameLst>
                                          <p:attrName>style.rotation</p:attrName>
                                        </p:attrNameLst>
                                      </p:cBhvr>
                                      <p:tavLst>
                                        <p:tav tm="0">
                                          <p:val>
                                            <p:fltVal val="-45"/>
                                          </p:val>
                                        </p:tav>
                                        <p:tav tm="69900">
                                          <p:val>
                                            <p:fltVal val="45"/>
                                          </p:val>
                                        </p:tav>
                                        <p:tav tm="100000">
                                          <p:val>
                                            <p:fltVal val="0"/>
                                          </p:val>
                                        </p:tav>
                                      </p:tavLst>
                                    </p:anim>
                                    <p:anim calcmode="lin" valueType="num">
                                      <p:cBhvr>
                                        <p:cTn id="29" dur="455" fill="hold">
                                          <p:stCondLst>
                                            <p:cond delay="0"/>
                                          </p:stCondLst>
                                        </p:cTn>
                                        <p:tgtEl>
                                          <p:spTgt spid="2">
                                            <p:txEl>
                                              <p:pRg st="2" end="2"/>
                                            </p:txEl>
                                          </p:spTgt>
                                        </p:tgtEl>
                                        <p:attrNameLst>
                                          <p:attrName>ppt_y</p:attrName>
                                        </p:attrNameLst>
                                      </p:cBhvr>
                                      <p:tavLst>
                                        <p:tav tm="0">
                                          <p:val>
                                            <p:strVal val="#ppt_y-1"/>
                                          </p:val>
                                        </p:tav>
                                        <p:tav tm="100000">
                                          <p:val>
                                            <p:strVal val="#ppt_y-(0.354*#ppt_w-0.172*#ppt_h)"/>
                                          </p:val>
                                        </p:tav>
                                      </p:tavLst>
                                    </p:anim>
                                    <p:anim calcmode="lin" valueType="num">
                                      <p:cBhvr>
                                        <p:cTn id="30" dur="156" decel="50000" autoRev="1" fill="hold">
                                          <p:stCondLst>
                                            <p:cond delay="455"/>
                                          </p:stCondLst>
                                        </p:cTn>
                                        <p:tgtEl>
                                          <p:spTgt spid="2">
                                            <p:txEl>
                                              <p:pRg st="2" end="2"/>
                                            </p:txEl>
                                          </p:spTgt>
                                        </p:tgtEl>
                                        <p:attrNameLst>
                                          <p:attrName>ppt_y</p:attrName>
                                        </p:attrNameLst>
                                      </p:cBhvr>
                                      <p:tavLst>
                                        <p:tav tm="0">
                                          <p:val>
                                            <p:strVal val="#ppt_y-(0.354*#ppt_w-0.172*#ppt_h)"/>
                                          </p:val>
                                        </p:tav>
                                        <p:tav tm="100000">
                                          <p:val>
                                            <p:strVal val="#ppt_y-(0.354*#ppt_w-0.172*#ppt_h)-#ppt_h/2"/>
                                          </p:val>
                                        </p:tav>
                                      </p:tavLst>
                                    </p:anim>
                                    <p:anim calcmode="lin" valueType="num">
                                      <p:cBhvr>
                                        <p:cTn id="31" dur="136" fill="hold">
                                          <p:stCondLst>
                                            <p:cond delay="864"/>
                                          </p:stCondLst>
                                        </p:cTn>
                                        <p:tgtEl>
                                          <p:spTgt spid="2">
                                            <p:txEl>
                                              <p:pRg st="2" end="2"/>
                                            </p:txEl>
                                          </p:spTgt>
                                        </p:tgtEl>
                                        <p:attrNameLst>
                                          <p:attrName>ppt_y</p:attrName>
                                        </p:attrNameLst>
                                      </p:cBhvr>
                                      <p:tavLst>
                                        <p:tav tm="0">
                                          <p:val>
                                            <p:strVal val="#ppt_y-(0.354*#ppt_w-0.172*#ppt_h)"/>
                                          </p:val>
                                        </p:tav>
                                        <p:tav tm="100000">
                                          <p:val>
                                            <p:strVal val="#ppt_y"/>
                                          </p:val>
                                        </p:tav>
                                      </p:tavLst>
                                    </p:anim>
                                  </p:childTnLst>
                                </p:cTn>
                              </p:par>
                              <p:par>
                                <p:cTn id="32" presetID="38" presetClass="entr" presetSubtype="0" accel="50000" fill="hold" nodeType="withEffect">
                                  <p:stCondLst>
                                    <p:cond delay="0"/>
                                  </p:stCondLst>
                                  <p:iterate type="lt">
                                    <p:tmPct val="50000"/>
                                  </p:iterate>
                                  <p:childTnLst>
                                    <p:set>
                                      <p:cBhvr>
                                        <p:cTn id="33" dur="1" fill="hold">
                                          <p:stCondLst>
                                            <p:cond delay="0"/>
                                          </p:stCondLst>
                                        </p:cTn>
                                        <p:tgtEl>
                                          <p:spTgt spid="2">
                                            <p:txEl>
                                              <p:pRg st="4" end="4"/>
                                            </p:txEl>
                                          </p:spTgt>
                                        </p:tgtEl>
                                        <p:attrNameLst>
                                          <p:attrName>style.visibility</p:attrName>
                                        </p:attrNameLst>
                                      </p:cBhvr>
                                      <p:to>
                                        <p:strVal val="visible"/>
                                      </p:to>
                                    </p:set>
                                    <p:set>
                                      <p:cBhvr>
                                        <p:cTn id="34" dur="455" fill="hold">
                                          <p:stCondLst>
                                            <p:cond delay="0"/>
                                          </p:stCondLst>
                                        </p:cTn>
                                        <p:tgtEl>
                                          <p:spTgt spid="2">
                                            <p:txEl>
                                              <p:pRg st="4" end="4"/>
                                            </p:txEl>
                                          </p:spTgt>
                                        </p:tgtEl>
                                        <p:attrNameLst>
                                          <p:attrName>style.rotation</p:attrName>
                                        </p:attrNameLst>
                                      </p:cBhvr>
                                      <p:to>
                                        <p:strVal val="-45.0"/>
                                      </p:to>
                                    </p:set>
                                    <p:anim calcmode="lin" valueType="num">
                                      <p:cBhvr>
                                        <p:cTn id="35" dur="455" fill="hold">
                                          <p:stCondLst>
                                            <p:cond delay="455"/>
                                          </p:stCondLst>
                                        </p:cTn>
                                        <p:tgtEl>
                                          <p:spTgt spid="2">
                                            <p:txEl>
                                              <p:pRg st="4" end="4"/>
                                            </p:txEl>
                                          </p:spTgt>
                                        </p:tgtEl>
                                        <p:attrNameLst>
                                          <p:attrName>style.rotation</p:attrName>
                                        </p:attrNameLst>
                                      </p:cBhvr>
                                      <p:tavLst>
                                        <p:tav tm="0">
                                          <p:val>
                                            <p:fltVal val="-45"/>
                                          </p:val>
                                        </p:tav>
                                        <p:tav tm="69900">
                                          <p:val>
                                            <p:fltVal val="45"/>
                                          </p:val>
                                        </p:tav>
                                        <p:tav tm="100000">
                                          <p:val>
                                            <p:fltVal val="0"/>
                                          </p:val>
                                        </p:tav>
                                      </p:tavLst>
                                    </p:anim>
                                    <p:anim calcmode="lin" valueType="num">
                                      <p:cBhvr>
                                        <p:cTn id="36" dur="455" fill="hold">
                                          <p:stCondLst>
                                            <p:cond delay="0"/>
                                          </p:stCondLst>
                                        </p:cTn>
                                        <p:tgtEl>
                                          <p:spTgt spid="2">
                                            <p:txEl>
                                              <p:pRg st="4" end="4"/>
                                            </p:txEl>
                                          </p:spTgt>
                                        </p:tgtEl>
                                        <p:attrNameLst>
                                          <p:attrName>ppt_y</p:attrName>
                                        </p:attrNameLst>
                                      </p:cBhvr>
                                      <p:tavLst>
                                        <p:tav tm="0">
                                          <p:val>
                                            <p:strVal val="#ppt_y-1"/>
                                          </p:val>
                                        </p:tav>
                                        <p:tav tm="100000">
                                          <p:val>
                                            <p:strVal val="#ppt_y-(0.354*#ppt_w-0.172*#ppt_h)"/>
                                          </p:val>
                                        </p:tav>
                                      </p:tavLst>
                                    </p:anim>
                                    <p:anim calcmode="lin" valueType="num">
                                      <p:cBhvr>
                                        <p:cTn id="37" dur="156" decel="50000" autoRev="1" fill="hold">
                                          <p:stCondLst>
                                            <p:cond delay="455"/>
                                          </p:stCondLst>
                                        </p:cTn>
                                        <p:tgtEl>
                                          <p:spTgt spid="2">
                                            <p:txEl>
                                              <p:pRg st="4" end="4"/>
                                            </p:txEl>
                                          </p:spTgt>
                                        </p:tgtEl>
                                        <p:attrNameLst>
                                          <p:attrName>ppt_y</p:attrName>
                                        </p:attrNameLst>
                                      </p:cBhvr>
                                      <p:tavLst>
                                        <p:tav tm="0">
                                          <p:val>
                                            <p:strVal val="#ppt_y-(0.354*#ppt_w-0.172*#ppt_h)"/>
                                          </p:val>
                                        </p:tav>
                                        <p:tav tm="100000">
                                          <p:val>
                                            <p:strVal val="#ppt_y-(0.354*#ppt_w-0.172*#ppt_h)-#ppt_h/2"/>
                                          </p:val>
                                        </p:tav>
                                      </p:tavLst>
                                    </p:anim>
                                    <p:anim calcmode="lin" valueType="num">
                                      <p:cBhvr>
                                        <p:cTn id="38" dur="136" fill="hold">
                                          <p:stCondLst>
                                            <p:cond delay="864"/>
                                          </p:stCondLst>
                                        </p:cTn>
                                        <p:tgtEl>
                                          <p:spTgt spid="2">
                                            <p:txEl>
                                              <p:pRg st="4" end="4"/>
                                            </p:txEl>
                                          </p:spTgt>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68502"/>
            <a:ext cx="9810666" cy="9610238"/>
          </a:xfrm>
          <a:prstGeom prst="rect">
            <a:avLst/>
          </a:prstGeom>
        </p:spPr>
        <p:txBody>
          <a:bodyPr anchor="t">
            <a:normAutofit/>
          </a:bodyPr>
          <a:lstStyle/>
          <a:p>
            <a:pPr marL="0" indent="0" defTabSz="808990">
              <a:spcBef>
                <a:spcPts val="3300"/>
              </a:spcBef>
              <a:buClrTx/>
              <a:buSzTx/>
              <a:buFontTx/>
              <a:buNone/>
              <a:defRPr sz="4900"/>
            </a:pPr>
            <a:r>
              <a:rPr lang="el-GR" sz="4900" b="1" dirty="0">
                <a:solidFill>
                  <a:schemeClr val="tx2"/>
                </a:solidFill>
              </a:rPr>
              <a:t>Εσοχή (</a:t>
            </a:r>
            <a:r>
              <a:rPr lang="en-US" sz="4900" b="1" dirty="0">
                <a:solidFill>
                  <a:schemeClr val="tx2"/>
                </a:solidFill>
              </a:rPr>
              <a:t>TAB</a:t>
            </a:r>
            <a:r>
              <a:rPr lang="el-GR" sz="4900" b="1" dirty="0">
                <a:solidFill>
                  <a:schemeClr val="tx2"/>
                </a:solidFill>
              </a:rPr>
              <a:t>)</a:t>
            </a:r>
          </a:p>
          <a:p>
            <a:pPr defTabSz="808990">
              <a:spcBef>
                <a:spcPts val="3300"/>
              </a:spcBef>
              <a:buClrTx/>
              <a:buSzTx/>
              <a:defRPr sz="4900"/>
            </a:pPr>
            <a:r>
              <a:rPr lang="el-GR" sz="4900" dirty="0">
                <a:solidFill>
                  <a:schemeClr val="tx2"/>
                </a:solidFill>
              </a:rPr>
              <a:t>Εάν θέλαμε να γράψουμε μια άλλη γραμμή εκτός συνάρτησης θα πρέπει η νέα γραμμή να μην έχει εσοχή.</a:t>
            </a:r>
          </a:p>
          <a:p>
            <a:pPr defTabSz="808990">
              <a:spcBef>
                <a:spcPts val="3300"/>
              </a:spcBef>
              <a:buClrTx/>
              <a:buSzTx/>
              <a:defRPr sz="4900"/>
            </a:pPr>
            <a:r>
              <a:rPr lang="el-GR" sz="4900" dirty="0">
                <a:solidFill>
                  <a:schemeClr val="tx2"/>
                </a:solidFill>
              </a:rPr>
              <a:t>Το αποτέλεσμα της εντολής είναι το τελευταίο </a:t>
            </a:r>
            <a:r>
              <a:rPr lang="en-US" sz="4900" dirty="0">
                <a:solidFill>
                  <a:schemeClr val="tx2"/>
                </a:solidFill>
              </a:rPr>
              <a:t>print() </a:t>
            </a:r>
            <a:r>
              <a:rPr lang="el-GR" sz="4900" dirty="0">
                <a:solidFill>
                  <a:schemeClr val="tx2"/>
                </a:solidFill>
              </a:rPr>
              <a:t>να εκτελεστεί ακόμα και αν δεν καλέσουμε την συνάρτηση.</a:t>
            </a: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52</a:t>
            </a:fld>
            <a:endParaRPr/>
          </a:p>
        </p:txBody>
      </p:sp>
      <p:pic>
        <p:nvPicPr>
          <p:cNvPr id="7" name="Εικόνα 6">
            <a:extLst>
              <a:ext uri="{FF2B5EF4-FFF2-40B4-BE49-F238E27FC236}">
                <a16:creationId xmlns:a16="http://schemas.microsoft.com/office/drawing/2014/main" id="{8B7176BF-0A26-E143-92E5-74B76B29B7F9}"/>
              </a:ext>
            </a:extLst>
          </p:cNvPr>
          <p:cNvPicPr>
            <a:picLocks noChangeAspect="1"/>
          </p:cNvPicPr>
          <p:nvPr/>
        </p:nvPicPr>
        <p:blipFill>
          <a:blip r:embed="rId2"/>
          <a:stretch>
            <a:fillRect/>
          </a:stretch>
        </p:blipFill>
        <p:spPr>
          <a:xfrm>
            <a:off x="10853036" y="4168100"/>
            <a:ext cx="12959109" cy="7488000"/>
          </a:xfrm>
          <a:prstGeom prst="rect">
            <a:avLst/>
          </a:prstGeom>
        </p:spPr>
      </p:pic>
      <p:sp>
        <p:nvSpPr>
          <p:cNvPr id="2" name="TextBox 1">
            <a:extLst>
              <a:ext uri="{FF2B5EF4-FFF2-40B4-BE49-F238E27FC236}">
                <a16:creationId xmlns:a16="http://schemas.microsoft.com/office/drawing/2014/main" id="{65FD894D-7EC4-284F-A1D3-206206D70AFD}"/>
              </a:ext>
            </a:extLst>
          </p:cNvPr>
          <p:cNvSpPr txBox="1"/>
          <p:nvPr/>
        </p:nvSpPr>
        <p:spPr>
          <a:xfrm>
            <a:off x="12635970" y="4566015"/>
            <a:ext cx="7766579" cy="41267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dirty="0">
                <a:solidFill>
                  <a:schemeClr val="bg2">
                    <a:lumMod val="20000"/>
                    <a:lumOff val="80000"/>
                  </a:schemeClr>
                </a:solidFill>
                <a:latin typeface="Futura Medium" panose="020B0602020204020303" pitchFamily="34" charset="-79"/>
                <a:cs typeface="Futura Medium" panose="020B0602020204020303" pitchFamily="34" charset="-79"/>
              </a:rPr>
              <a:t>def </a:t>
            </a:r>
            <a:r>
              <a:rPr lang="en-US" dirty="0">
                <a:solidFill>
                  <a:schemeClr val="bg2">
                    <a:lumMod val="20000"/>
                    <a:lumOff val="80000"/>
                  </a:schemeClr>
                </a:solidFill>
                <a:latin typeface="Futura Medium" panose="020B0602020204020303" pitchFamily="34" charset="-79"/>
                <a:cs typeface="Futura Medium" panose="020B0602020204020303" pitchFamily="34" charset="-79"/>
              </a:rPr>
              <a:t>loading_screen</a:t>
            </a:r>
            <a:r>
              <a:rPr lang="en" dirty="0">
                <a:solidFill>
                  <a:schemeClr val="bg2">
                    <a:lumMod val="20000"/>
                    <a:lumOff val="80000"/>
                  </a:schemeClr>
                </a:solidFill>
                <a:latin typeface="Futura Medium" panose="020B0602020204020303" pitchFamily="34" charset="-79"/>
                <a:cs typeface="Futura Medium" panose="020B0602020204020303" pitchFamily="34" charset="-79"/>
              </a:rPr>
              <a:t>(): </a:t>
            </a:r>
            <a:endParaRPr lang="el-GR" dirty="0">
              <a:solidFill>
                <a:schemeClr val="bg2">
                  <a:lumMod val="20000"/>
                  <a:lumOff val="80000"/>
                </a:schemeClr>
              </a:solidFill>
              <a:latin typeface="Futura Medium" panose="020B0602020204020303" pitchFamily="34" charset="-79"/>
              <a:cs typeface="Futura Medium" panose="020B0602020204020303" pitchFamily="34" charset="-79"/>
            </a:endParaRPr>
          </a:p>
          <a:p>
            <a:pPr algn="l" defTabSz="808990">
              <a:spcBef>
                <a:spcPts val="3300"/>
              </a:spcBef>
              <a:defRPr sz="4900"/>
            </a:pPr>
            <a:r>
              <a:rPr lang="el-GR" dirty="0">
                <a:solidFill>
                  <a:schemeClr val="bg2">
                    <a:lumMod val="20000"/>
                    <a:lumOff val="80000"/>
                  </a:schemeClr>
                </a:solidFill>
                <a:latin typeface="Futura Medium" panose="020B0602020204020303" pitchFamily="34" charset="-79"/>
                <a:cs typeface="Futura Medium" panose="020B0602020204020303" pitchFamily="34" charset="-79"/>
              </a:rPr>
              <a:t>     	</a:t>
            </a:r>
            <a:r>
              <a:rPr lang="en-US" dirty="0">
                <a:solidFill>
                  <a:schemeClr val="bg2">
                    <a:lumMod val="20000"/>
                    <a:lumOff val="80000"/>
                  </a:schemeClr>
                </a:solidFill>
                <a:latin typeface="Futura Medium" panose="020B0602020204020303" pitchFamily="34" charset="-79"/>
                <a:cs typeface="Futura Medium" panose="020B0602020204020303" pitchFamily="34" charset="-79"/>
              </a:rPr>
              <a:t>print(‘Loading….’)</a:t>
            </a:r>
          </a:p>
          <a:p>
            <a:pPr algn="l" defTabSz="808990">
              <a:spcBef>
                <a:spcPts val="3300"/>
              </a:spcBef>
              <a:defRPr sz="4900"/>
            </a:pPr>
            <a:r>
              <a:rPr lang="en-US"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rPr>
              <a:t>print(‘please wait’)</a:t>
            </a:r>
            <a:endParaRPr lang="el-GR"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endParaRPr>
          </a:p>
          <a:p>
            <a:pPr marL="0" marR="0" indent="0" algn="ctr" defTabSz="825500" rtl="0" fontAlgn="auto" latinLnBrk="0" hangingPunct="0">
              <a:lnSpc>
                <a:spcPct val="100000"/>
              </a:lnSpc>
              <a:spcBef>
                <a:spcPts val="0"/>
              </a:spcBef>
              <a:spcAft>
                <a:spcPts val="0"/>
              </a:spcAft>
              <a:buClrTx/>
              <a:buSzTx/>
              <a:buFontTx/>
              <a:buNone/>
              <a:tabLst/>
            </a:pPr>
            <a:endParaRPr kumimoji="0" lang="el-GR" sz="3200" b="0" i="0" u="none" strike="noStrike" cap="none" spc="0" normalizeH="0" baseline="0" dirty="0">
              <a:ln>
                <a:noFill/>
              </a:ln>
              <a:solidFill>
                <a:srgbClr val="414141"/>
              </a:solidFill>
              <a:effectLst/>
              <a:uFillTx/>
              <a:latin typeface="Futura Medium" panose="020B0602020204020303" pitchFamily="34" charset="-79"/>
              <a:cs typeface="Futura Medium" panose="020B0602020204020303" pitchFamily="34" charset="-79"/>
              <a:sym typeface="Palatino"/>
            </a:endParaRPr>
          </a:p>
        </p:txBody>
      </p:sp>
    </p:spTree>
    <p:extLst>
      <p:ext uri="{BB962C8B-B14F-4D97-AF65-F5344CB8AC3E}">
        <p14:creationId xmlns:p14="http://schemas.microsoft.com/office/powerpoint/2010/main" val="24556272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49">
                                            <p:txEl>
                                              <p:pRg st="1" end="1"/>
                                            </p:txEl>
                                          </p:spTgt>
                                        </p:tgtEl>
                                        <p:attrNameLst>
                                          <p:attrName>style.visibility</p:attrName>
                                        </p:attrNameLst>
                                      </p:cBhvr>
                                      <p:to>
                                        <p:strVal val="visible"/>
                                      </p:to>
                                    </p:set>
                                    <p:anim by="(-#ppt_w*2)" calcmode="lin" valueType="num">
                                      <p:cBhvr rctx="PPT">
                                        <p:cTn id="7" dur="500" autoRev="1" fill="hold">
                                          <p:stCondLst>
                                            <p:cond delay="0"/>
                                          </p:stCondLst>
                                        </p:cTn>
                                        <p:tgtEl>
                                          <p:spTgt spid="149">
                                            <p:txEl>
                                              <p:pRg st="1" end="1"/>
                                            </p:txEl>
                                          </p:spTgt>
                                        </p:tgtEl>
                                        <p:attrNameLst>
                                          <p:attrName>ppt_w</p:attrName>
                                        </p:attrNameLst>
                                      </p:cBhvr>
                                    </p:anim>
                                    <p:anim by="(#ppt_w*0.50)" calcmode="lin" valueType="num">
                                      <p:cBhvr>
                                        <p:cTn id="8" dur="500" decel="50000" autoRev="1" fill="hold">
                                          <p:stCondLst>
                                            <p:cond delay="0"/>
                                          </p:stCondLst>
                                        </p:cTn>
                                        <p:tgtEl>
                                          <p:spTgt spid="149">
                                            <p:txEl>
                                              <p:pRg st="1" end="1"/>
                                            </p:txEl>
                                          </p:spTgt>
                                        </p:tgtEl>
                                        <p:attrNameLst>
                                          <p:attrName>ppt_x</p:attrName>
                                        </p:attrNameLst>
                                      </p:cBhvr>
                                    </p:anim>
                                    <p:anim from="(-#ppt_h/2)" to="(#ppt_y)" calcmode="lin" valueType="num">
                                      <p:cBhvr>
                                        <p:cTn id="9" dur="1000" fill="hold">
                                          <p:stCondLst>
                                            <p:cond delay="0"/>
                                          </p:stCondLst>
                                        </p:cTn>
                                        <p:tgtEl>
                                          <p:spTgt spid="149">
                                            <p:txEl>
                                              <p:pRg st="1" end="1"/>
                                            </p:txEl>
                                          </p:spTgt>
                                        </p:tgtEl>
                                        <p:attrNameLst>
                                          <p:attrName>ppt_y</p:attrName>
                                        </p:attrNameLst>
                                      </p:cBhvr>
                                    </p:anim>
                                    <p:animRot by="21600000">
                                      <p:cBhvr>
                                        <p:cTn id="10" dur="1000" fill="hold">
                                          <p:stCondLst>
                                            <p:cond delay="0"/>
                                          </p:stCondLst>
                                        </p:cTn>
                                        <p:tgtEl>
                                          <p:spTgt spid="149">
                                            <p:txEl>
                                              <p:pRg st="1" end="1"/>
                                            </p:txEl>
                                          </p:spTgt>
                                        </p:tgtEl>
                                        <p:attrNameLst>
                                          <p:attrName>r</p:attrName>
                                        </p:attrNameLst>
                                      </p:cBhvr>
                                    </p:animRot>
                                  </p:childTnLst>
                                </p:cTn>
                              </p:par>
                              <p:par>
                                <p:cTn id="11" presetID="56" presetClass="entr" presetSubtype="0" fill="hold" nodeType="withEffect">
                                  <p:stCondLst>
                                    <p:cond delay="0"/>
                                  </p:stCondLst>
                                  <p:iterate type="lt">
                                    <p:tmPct val="10000"/>
                                  </p:iterate>
                                  <p:childTnLst>
                                    <p:set>
                                      <p:cBhvr>
                                        <p:cTn id="12" dur="1" fill="hold">
                                          <p:stCondLst>
                                            <p:cond delay="0"/>
                                          </p:stCondLst>
                                        </p:cTn>
                                        <p:tgtEl>
                                          <p:spTgt spid="149">
                                            <p:txEl>
                                              <p:pRg st="2" end="2"/>
                                            </p:txEl>
                                          </p:spTgt>
                                        </p:tgtEl>
                                        <p:attrNameLst>
                                          <p:attrName>style.visibility</p:attrName>
                                        </p:attrNameLst>
                                      </p:cBhvr>
                                      <p:to>
                                        <p:strVal val="visible"/>
                                      </p:to>
                                    </p:set>
                                    <p:anim by="(-#ppt_w*2)" calcmode="lin" valueType="num">
                                      <p:cBhvr rctx="PPT">
                                        <p:cTn id="13" dur="500" autoRev="1" fill="hold">
                                          <p:stCondLst>
                                            <p:cond delay="0"/>
                                          </p:stCondLst>
                                        </p:cTn>
                                        <p:tgtEl>
                                          <p:spTgt spid="149">
                                            <p:txEl>
                                              <p:pRg st="2" end="2"/>
                                            </p:txEl>
                                          </p:spTgt>
                                        </p:tgtEl>
                                        <p:attrNameLst>
                                          <p:attrName>ppt_w</p:attrName>
                                        </p:attrNameLst>
                                      </p:cBhvr>
                                    </p:anim>
                                    <p:anim by="(#ppt_w*0.50)" calcmode="lin" valueType="num">
                                      <p:cBhvr>
                                        <p:cTn id="14" dur="500" decel="50000" autoRev="1" fill="hold">
                                          <p:stCondLst>
                                            <p:cond delay="0"/>
                                          </p:stCondLst>
                                        </p:cTn>
                                        <p:tgtEl>
                                          <p:spTgt spid="149">
                                            <p:txEl>
                                              <p:pRg st="2" end="2"/>
                                            </p:txEl>
                                          </p:spTgt>
                                        </p:tgtEl>
                                        <p:attrNameLst>
                                          <p:attrName>ppt_x</p:attrName>
                                        </p:attrNameLst>
                                      </p:cBhvr>
                                    </p:anim>
                                    <p:anim from="(-#ppt_h/2)" to="(#ppt_y)" calcmode="lin" valueType="num">
                                      <p:cBhvr>
                                        <p:cTn id="15" dur="1000" fill="hold">
                                          <p:stCondLst>
                                            <p:cond delay="0"/>
                                          </p:stCondLst>
                                        </p:cTn>
                                        <p:tgtEl>
                                          <p:spTgt spid="149">
                                            <p:txEl>
                                              <p:pRg st="2" end="2"/>
                                            </p:txEl>
                                          </p:spTgt>
                                        </p:tgtEl>
                                        <p:attrNameLst>
                                          <p:attrName>ppt_y</p:attrName>
                                        </p:attrNameLst>
                                      </p:cBhvr>
                                    </p:anim>
                                    <p:animRot by="21600000">
                                      <p:cBhvr>
                                        <p:cTn id="16" dur="1000" fill="hold">
                                          <p:stCondLst>
                                            <p:cond delay="0"/>
                                          </p:stCondLst>
                                        </p:cTn>
                                        <p:tgtEl>
                                          <p:spTgt spid="149">
                                            <p:txEl>
                                              <p:pRg st="2" end="2"/>
                                            </p:txEl>
                                          </p:spTgt>
                                        </p:tgtEl>
                                        <p:attrNameLst>
                                          <p:attrName>r</p:attrName>
                                        </p:attrNameLst>
                                      </p:cBhvr>
                                    </p:animRot>
                                  </p:childTnLst>
                                </p:cTn>
                              </p:par>
                              <p:par>
                                <p:cTn id="17" presetID="38" presetClass="entr" presetSubtype="0" accel="50000" fill="hold" nodeType="withEffect">
                                  <p:stCondLst>
                                    <p:cond delay="0"/>
                                  </p:stCondLst>
                                  <p:iterate type="lt">
                                    <p:tmPct val="50000"/>
                                  </p:iterate>
                                  <p:childTnLst>
                                    <p:set>
                                      <p:cBhvr>
                                        <p:cTn id="18" dur="1" fill="hold">
                                          <p:stCondLst>
                                            <p:cond delay="0"/>
                                          </p:stCondLst>
                                        </p:cTn>
                                        <p:tgtEl>
                                          <p:spTgt spid="2">
                                            <p:txEl>
                                              <p:pRg st="0" end="0"/>
                                            </p:txEl>
                                          </p:spTgt>
                                        </p:tgtEl>
                                        <p:attrNameLst>
                                          <p:attrName>style.visibility</p:attrName>
                                        </p:attrNameLst>
                                      </p:cBhvr>
                                      <p:to>
                                        <p:strVal val="visible"/>
                                      </p:to>
                                    </p:set>
                                    <p:set>
                                      <p:cBhvr>
                                        <p:cTn id="19" dur="455" fill="hold">
                                          <p:stCondLst>
                                            <p:cond delay="0"/>
                                          </p:stCondLst>
                                        </p:cTn>
                                        <p:tgtEl>
                                          <p:spTgt spid="2">
                                            <p:txEl>
                                              <p:pRg st="0" end="0"/>
                                            </p:txEl>
                                          </p:spTgt>
                                        </p:tgtEl>
                                        <p:attrNameLst>
                                          <p:attrName>style.rotation</p:attrName>
                                        </p:attrNameLst>
                                      </p:cBhvr>
                                      <p:to>
                                        <p:strVal val="-45.0"/>
                                      </p:to>
                                    </p:set>
                                    <p:anim calcmode="lin" valueType="num">
                                      <p:cBhvr>
                                        <p:cTn id="20" dur="455" fill="hold">
                                          <p:stCondLst>
                                            <p:cond delay="455"/>
                                          </p:stCondLst>
                                        </p:cTn>
                                        <p:tgtEl>
                                          <p:spTgt spid="2">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21" dur="455" fill="hold">
                                          <p:stCondLst>
                                            <p:cond delay="0"/>
                                          </p:stCondLst>
                                        </p:cTn>
                                        <p:tgtEl>
                                          <p:spTgt spid="2">
                                            <p:txEl>
                                              <p:pRg st="0" end="0"/>
                                            </p:txEl>
                                          </p:spTgt>
                                        </p:tgtEl>
                                        <p:attrNameLst>
                                          <p:attrName>ppt_y</p:attrName>
                                        </p:attrNameLst>
                                      </p:cBhvr>
                                      <p:tavLst>
                                        <p:tav tm="0">
                                          <p:val>
                                            <p:strVal val="#ppt_y-1"/>
                                          </p:val>
                                        </p:tav>
                                        <p:tav tm="100000">
                                          <p:val>
                                            <p:strVal val="#ppt_y-(0.354*#ppt_w-0.172*#ppt_h)"/>
                                          </p:val>
                                        </p:tav>
                                      </p:tavLst>
                                    </p:anim>
                                    <p:anim calcmode="lin" valueType="num">
                                      <p:cBhvr>
                                        <p:cTn id="22" dur="156" decel="50000" autoRev="1" fill="hold">
                                          <p:stCondLst>
                                            <p:cond delay="455"/>
                                          </p:stCondLst>
                                        </p:cTn>
                                        <p:tgtEl>
                                          <p:spTgt spid="2">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23" dur="136" fill="hold">
                                          <p:stCondLst>
                                            <p:cond delay="864"/>
                                          </p:stCondLst>
                                        </p:cTn>
                                        <p:tgtEl>
                                          <p:spTgt spid="2">
                                            <p:txEl>
                                              <p:pRg st="0" end="0"/>
                                            </p:txEl>
                                          </p:spTgt>
                                        </p:tgtEl>
                                        <p:attrNameLst>
                                          <p:attrName>ppt_y</p:attrName>
                                        </p:attrNameLst>
                                      </p:cBhvr>
                                      <p:tavLst>
                                        <p:tav tm="0">
                                          <p:val>
                                            <p:strVal val="#ppt_y-(0.354*#ppt_w-0.172*#ppt_h)"/>
                                          </p:val>
                                        </p:tav>
                                        <p:tav tm="100000">
                                          <p:val>
                                            <p:strVal val="#ppt_y"/>
                                          </p:val>
                                        </p:tav>
                                      </p:tavLst>
                                    </p:anim>
                                  </p:childTnLst>
                                </p:cTn>
                              </p:par>
                              <p:par>
                                <p:cTn id="24" presetID="38" presetClass="entr" presetSubtype="0" accel="50000" fill="hold" nodeType="withEffect">
                                  <p:stCondLst>
                                    <p:cond delay="0"/>
                                  </p:stCondLst>
                                  <p:iterate type="lt">
                                    <p:tmPct val="50000"/>
                                  </p:iterate>
                                  <p:childTnLst>
                                    <p:set>
                                      <p:cBhvr>
                                        <p:cTn id="25" dur="1" fill="hold">
                                          <p:stCondLst>
                                            <p:cond delay="0"/>
                                          </p:stCondLst>
                                        </p:cTn>
                                        <p:tgtEl>
                                          <p:spTgt spid="2">
                                            <p:txEl>
                                              <p:pRg st="1" end="1"/>
                                            </p:txEl>
                                          </p:spTgt>
                                        </p:tgtEl>
                                        <p:attrNameLst>
                                          <p:attrName>style.visibility</p:attrName>
                                        </p:attrNameLst>
                                      </p:cBhvr>
                                      <p:to>
                                        <p:strVal val="visible"/>
                                      </p:to>
                                    </p:set>
                                    <p:set>
                                      <p:cBhvr>
                                        <p:cTn id="26" dur="455" fill="hold">
                                          <p:stCondLst>
                                            <p:cond delay="0"/>
                                          </p:stCondLst>
                                        </p:cTn>
                                        <p:tgtEl>
                                          <p:spTgt spid="2">
                                            <p:txEl>
                                              <p:pRg st="1" end="1"/>
                                            </p:txEl>
                                          </p:spTgt>
                                        </p:tgtEl>
                                        <p:attrNameLst>
                                          <p:attrName>style.rotation</p:attrName>
                                        </p:attrNameLst>
                                      </p:cBhvr>
                                      <p:to>
                                        <p:strVal val="-45.0"/>
                                      </p:to>
                                    </p:set>
                                    <p:anim calcmode="lin" valueType="num">
                                      <p:cBhvr>
                                        <p:cTn id="27" dur="455" fill="hold">
                                          <p:stCondLst>
                                            <p:cond delay="455"/>
                                          </p:stCondLst>
                                        </p:cTn>
                                        <p:tgtEl>
                                          <p:spTgt spid="2">
                                            <p:txEl>
                                              <p:pRg st="1" end="1"/>
                                            </p:txEl>
                                          </p:spTgt>
                                        </p:tgtEl>
                                        <p:attrNameLst>
                                          <p:attrName>style.rotation</p:attrName>
                                        </p:attrNameLst>
                                      </p:cBhvr>
                                      <p:tavLst>
                                        <p:tav tm="0">
                                          <p:val>
                                            <p:fltVal val="-45"/>
                                          </p:val>
                                        </p:tav>
                                        <p:tav tm="69900">
                                          <p:val>
                                            <p:fltVal val="45"/>
                                          </p:val>
                                        </p:tav>
                                        <p:tav tm="100000">
                                          <p:val>
                                            <p:fltVal val="0"/>
                                          </p:val>
                                        </p:tav>
                                      </p:tavLst>
                                    </p:anim>
                                    <p:anim calcmode="lin" valueType="num">
                                      <p:cBhvr>
                                        <p:cTn id="28" dur="455" fill="hold">
                                          <p:stCondLst>
                                            <p:cond delay="0"/>
                                          </p:stCondLst>
                                        </p:cTn>
                                        <p:tgtEl>
                                          <p:spTgt spid="2">
                                            <p:txEl>
                                              <p:pRg st="1" end="1"/>
                                            </p:txEl>
                                          </p:spTgt>
                                        </p:tgtEl>
                                        <p:attrNameLst>
                                          <p:attrName>ppt_y</p:attrName>
                                        </p:attrNameLst>
                                      </p:cBhvr>
                                      <p:tavLst>
                                        <p:tav tm="0">
                                          <p:val>
                                            <p:strVal val="#ppt_y-1"/>
                                          </p:val>
                                        </p:tav>
                                        <p:tav tm="100000">
                                          <p:val>
                                            <p:strVal val="#ppt_y-(0.354*#ppt_w-0.172*#ppt_h)"/>
                                          </p:val>
                                        </p:tav>
                                      </p:tavLst>
                                    </p:anim>
                                    <p:anim calcmode="lin" valueType="num">
                                      <p:cBhvr>
                                        <p:cTn id="29" dur="156" decel="50000" autoRev="1" fill="hold">
                                          <p:stCondLst>
                                            <p:cond delay="455"/>
                                          </p:stCondLst>
                                        </p:cTn>
                                        <p:tgtEl>
                                          <p:spTgt spid="2">
                                            <p:txEl>
                                              <p:pRg st="1" end="1"/>
                                            </p:txEl>
                                          </p:spTgt>
                                        </p:tgtEl>
                                        <p:attrNameLst>
                                          <p:attrName>ppt_y</p:attrName>
                                        </p:attrNameLst>
                                      </p:cBhvr>
                                      <p:tavLst>
                                        <p:tav tm="0">
                                          <p:val>
                                            <p:strVal val="#ppt_y-(0.354*#ppt_w-0.172*#ppt_h)"/>
                                          </p:val>
                                        </p:tav>
                                        <p:tav tm="100000">
                                          <p:val>
                                            <p:strVal val="#ppt_y-(0.354*#ppt_w-0.172*#ppt_h)-#ppt_h/2"/>
                                          </p:val>
                                        </p:tav>
                                      </p:tavLst>
                                    </p:anim>
                                    <p:anim calcmode="lin" valueType="num">
                                      <p:cBhvr>
                                        <p:cTn id="30" dur="136" fill="hold">
                                          <p:stCondLst>
                                            <p:cond delay="864"/>
                                          </p:stCondLst>
                                        </p:cTn>
                                        <p:tgtEl>
                                          <p:spTgt spid="2">
                                            <p:txEl>
                                              <p:pRg st="1" end="1"/>
                                            </p:txEl>
                                          </p:spTgt>
                                        </p:tgtEl>
                                        <p:attrNameLst>
                                          <p:attrName>ppt_y</p:attrName>
                                        </p:attrNameLst>
                                      </p:cBhvr>
                                      <p:tavLst>
                                        <p:tav tm="0">
                                          <p:val>
                                            <p:strVal val="#ppt_y-(0.354*#ppt_w-0.172*#ppt_h)"/>
                                          </p:val>
                                        </p:tav>
                                        <p:tav tm="100000">
                                          <p:val>
                                            <p:strVal val="#ppt_y"/>
                                          </p:val>
                                        </p:tav>
                                      </p:tavLst>
                                    </p:anim>
                                  </p:childTnLst>
                                </p:cTn>
                              </p:par>
                              <p:par>
                                <p:cTn id="31" presetID="38" presetClass="entr" presetSubtype="0" accel="50000" fill="hold" nodeType="withEffect">
                                  <p:stCondLst>
                                    <p:cond delay="0"/>
                                  </p:stCondLst>
                                  <p:iterate type="lt">
                                    <p:tmPct val="50000"/>
                                  </p:iterate>
                                  <p:childTnLst>
                                    <p:set>
                                      <p:cBhvr>
                                        <p:cTn id="32" dur="1" fill="hold">
                                          <p:stCondLst>
                                            <p:cond delay="0"/>
                                          </p:stCondLst>
                                        </p:cTn>
                                        <p:tgtEl>
                                          <p:spTgt spid="2">
                                            <p:txEl>
                                              <p:pRg st="2" end="2"/>
                                            </p:txEl>
                                          </p:spTgt>
                                        </p:tgtEl>
                                        <p:attrNameLst>
                                          <p:attrName>style.visibility</p:attrName>
                                        </p:attrNameLst>
                                      </p:cBhvr>
                                      <p:to>
                                        <p:strVal val="visible"/>
                                      </p:to>
                                    </p:set>
                                    <p:set>
                                      <p:cBhvr>
                                        <p:cTn id="33" dur="455" fill="hold">
                                          <p:stCondLst>
                                            <p:cond delay="0"/>
                                          </p:stCondLst>
                                        </p:cTn>
                                        <p:tgtEl>
                                          <p:spTgt spid="2">
                                            <p:txEl>
                                              <p:pRg st="2" end="2"/>
                                            </p:txEl>
                                          </p:spTgt>
                                        </p:tgtEl>
                                        <p:attrNameLst>
                                          <p:attrName>style.rotation</p:attrName>
                                        </p:attrNameLst>
                                      </p:cBhvr>
                                      <p:to>
                                        <p:strVal val="-45.0"/>
                                      </p:to>
                                    </p:set>
                                    <p:anim calcmode="lin" valueType="num">
                                      <p:cBhvr>
                                        <p:cTn id="34" dur="455" fill="hold">
                                          <p:stCondLst>
                                            <p:cond delay="455"/>
                                          </p:stCondLst>
                                        </p:cTn>
                                        <p:tgtEl>
                                          <p:spTgt spid="2">
                                            <p:txEl>
                                              <p:pRg st="2" end="2"/>
                                            </p:txEl>
                                          </p:spTgt>
                                        </p:tgtEl>
                                        <p:attrNameLst>
                                          <p:attrName>style.rotation</p:attrName>
                                        </p:attrNameLst>
                                      </p:cBhvr>
                                      <p:tavLst>
                                        <p:tav tm="0">
                                          <p:val>
                                            <p:fltVal val="-45"/>
                                          </p:val>
                                        </p:tav>
                                        <p:tav tm="69900">
                                          <p:val>
                                            <p:fltVal val="45"/>
                                          </p:val>
                                        </p:tav>
                                        <p:tav tm="100000">
                                          <p:val>
                                            <p:fltVal val="0"/>
                                          </p:val>
                                        </p:tav>
                                      </p:tavLst>
                                    </p:anim>
                                    <p:anim calcmode="lin" valueType="num">
                                      <p:cBhvr>
                                        <p:cTn id="35" dur="455" fill="hold">
                                          <p:stCondLst>
                                            <p:cond delay="0"/>
                                          </p:stCondLst>
                                        </p:cTn>
                                        <p:tgtEl>
                                          <p:spTgt spid="2">
                                            <p:txEl>
                                              <p:pRg st="2" end="2"/>
                                            </p:txEl>
                                          </p:spTgt>
                                        </p:tgtEl>
                                        <p:attrNameLst>
                                          <p:attrName>ppt_y</p:attrName>
                                        </p:attrNameLst>
                                      </p:cBhvr>
                                      <p:tavLst>
                                        <p:tav tm="0">
                                          <p:val>
                                            <p:strVal val="#ppt_y-1"/>
                                          </p:val>
                                        </p:tav>
                                        <p:tav tm="100000">
                                          <p:val>
                                            <p:strVal val="#ppt_y-(0.354*#ppt_w-0.172*#ppt_h)"/>
                                          </p:val>
                                        </p:tav>
                                      </p:tavLst>
                                    </p:anim>
                                    <p:anim calcmode="lin" valueType="num">
                                      <p:cBhvr>
                                        <p:cTn id="36" dur="156" decel="50000" autoRev="1" fill="hold">
                                          <p:stCondLst>
                                            <p:cond delay="455"/>
                                          </p:stCondLst>
                                        </p:cTn>
                                        <p:tgtEl>
                                          <p:spTgt spid="2">
                                            <p:txEl>
                                              <p:pRg st="2" end="2"/>
                                            </p:txEl>
                                          </p:spTgt>
                                        </p:tgtEl>
                                        <p:attrNameLst>
                                          <p:attrName>ppt_y</p:attrName>
                                        </p:attrNameLst>
                                      </p:cBhvr>
                                      <p:tavLst>
                                        <p:tav tm="0">
                                          <p:val>
                                            <p:strVal val="#ppt_y-(0.354*#ppt_w-0.172*#ppt_h)"/>
                                          </p:val>
                                        </p:tav>
                                        <p:tav tm="100000">
                                          <p:val>
                                            <p:strVal val="#ppt_y-(0.354*#ppt_w-0.172*#ppt_h)-#ppt_h/2"/>
                                          </p:val>
                                        </p:tav>
                                      </p:tavLst>
                                    </p:anim>
                                    <p:anim calcmode="lin" valueType="num">
                                      <p:cBhvr>
                                        <p:cTn id="37" dur="136" fill="hold">
                                          <p:stCondLst>
                                            <p:cond delay="864"/>
                                          </p:stCondLst>
                                        </p:cTn>
                                        <p:tgtEl>
                                          <p:spTgt spid="2">
                                            <p:txEl>
                                              <p:pRg st="2" end="2"/>
                                            </p:txEl>
                                          </p:spTgt>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LEARN PYTHON: SYNTAX"/>
          <p:cNvSpPr txBox="1">
            <a:spLocks noGrp="1"/>
          </p:cNvSpPr>
          <p:nvPr>
            <p:ph type="title"/>
          </p:nvPr>
        </p:nvSpPr>
        <p:spPr>
          <a:prstGeom prst="rect">
            <a:avLst/>
          </a:prstGeom>
        </p:spPr>
        <p:txBody>
          <a:bodyPr/>
          <a:lstStyle/>
          <a:p>
            <a:r>
              <a:rPr dirty="0"/>
              <a:t>LEARN PYTHON: </a:t>
            </a:r>
            <a:r>
              <a:rPr lang="en-US" dirty="0"/>
              <a:t>FUNCTIONS</a:t>
            </a:r>
            <a:endParaRPr dirty="0"/>
          </a:p>
        </p:txBody>
      </p:sp>
      <p:sp>
        <p:nvSpPr>
          <p:cNvPr id="266" name="Οδηγίες (01. Syntax / 10. Exponents.py)…"/>
          <p:cNvSpPr txBox="1">
            <a:spLocks noGrp="1"/>
          </p:cNvSpPr>
          <p:nvPr>
            <p:ph type="body" sz="half" idx="1"/>
          </p:nvPr>
        </p:nvSpPr>
        <p:spPr>
          <a:xfrm>
            <a:off x="952500" y="3797300"/>
            <a:ext cx="13309377" cy="8928100"/>
          </a:xfrm>
          <a:prstGeom prst="rect">
            <a:avLst/>
          </a:prstGeom>
        </p:spPr>
        <p:txBody>
          <a:bodyPr anchor="t">
            <a:normAutofit/>
          </a:bodyPr>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sz="4000" dirty="0"/>
              <a:t>Οδηγίες (0</a:t>
            </a:r>
            <a:r>
              <a:rPr lang="en-US" sz="4000" dirty="0"/>
              <a:t>2</a:t>
            </a:r>
            <a:r>
              <a:rPr sz="4000" dirty="0"/>
              <a:t>.</a:t>
            </a:r>
            <a:r>
              <a:rPr lang="en-US" sz="4000" dirty="0"/>
              <a:t> Functions</a:t>
            </a:r>
            <a:r>
              <a:rPr sz="4000" dirty="0"/>
              <a:t> / </a:t>
            </a:r>
            <a:r>
              <a:rPr lang="en-US" sz="4000" dirty="0"/>
              <a:t>0</a:t>
            </a:r>
            <a:r>
              <a:rPr lang="el-GR" sz="4000" dirty="0"/>
              <a:t>4</a:t>
            </a:r>
            <a:r>
              <a:rPr sz="4000" dirty="0"/>
              <a:t>. </a:t>
            </a:r>
            <a:r>
              <a:rPr lang="en-US" sz="4000" dirty="0" err="1"/>
              <a:t>Whitespace</a:t>
            </a:r>
            <a:r>
              <a:rPr sz="4000" dirty="0" err="1"/>
              <a:t>.py</a:t>
            </a:r>
            <a:r>
              <a:rPr sz="4000"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sz="4000" dirty="0"/>
              <a:t> </a:t>
            </a:r>
            <a:r>
              <a:rPr lang="el-GR" sz="4000" dirty="0"/>
              <a:t>Τρ</a:t>
            </a:r>
            <a:r>
              <a:rPr lang="en-US" sz="4000" dirty="0" err="1"/>
              <a:t>έ</a:t>
            </a:r>
            <a:r>
              <a:rPr lang="el-GR" sz="4000" dirty="0" err="1"/>
              <a:t>ξτε</a:t>
            </a:r>
            <a:r>
              <a:rPr lang="el-GR" sz="4000" dirty="0"/>
              <a:t> το αρχείο για να δείτε τι εκτυπώνετε και με ποια σειρά</a:t>
            </a:r>
          </a:p>
          <a:p>
            <a:pPr marL="0" lvl="1" indent="0" defTabSz="751205">
              <a:spcBef>
                <a:spcPts val="2200"/>
              </a:spcBef>
              <a:buClr>
                <a:srgbClr val="000000"/>
              </a:buClr>
              <a:buSzPct val="100000"/>
              <a:buNone/>
              <a:defRPr sz="3822">
                <a:latin typeface="Avenir Next Regular"/>
                <a:ea typeface="Avenir Next Regular"/>
                <a:cs typeface="Avenir Next Regular"/>
                <a:sym typeface="Avenir Next Regular"/>
              </a:defRPr>
            </a:pPr>
            <a:endParaRPr lang="el-GR" sz="4000"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 Αφαιρέστε την εσοχή από το δεύτερο </a:t>
            </a:r>
            <a:r>
              <a:rPr lang="en-US" sz="4000" dirty="0"/>
              <a:t>print()</a:t>
            </a:r>
            <a:r>
              <a:rPr lang="el-GR" sz="4000" dirty="0"/>
              <a:t> &amp; στην συνέχεια τρέξτε πάλι το αρχείο για να δείτε τι εκτυπώνεται.</a:t>
            </a:r>
          </a:p>
        </p:txBody>
      </p:sp>
      <p:sp>
        <p:nvSpPr>
          <p:cNvPr id="267"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53</a:t>
            </a:fld>
            <a:endParaRPr/>
          </a:p>
        </p:txBody>
      </p:sp>
      <p:pic>
        <p:nvPicPr>
          <p:cNvPr id="268"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6" name="Picture 2">
            <a:extLst>
              <a:ext uri="{FF2B5EF4-FFF2-40B4-BE49-F238E27FC236}">
                <a16:creationId xmlns:a16="http://schemas.microsoft.com/office/drawing/2014/main" id="{816DFA92-0EA1-8946-AFA8-0101B36925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4504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Scale>
                                      <p:cBhvr>
                                        <p:cTn id="7" dur="1000" decel="50000" fill="hold">
                                          <p:stCondLst>
                                            <p:cond delay="0"/>
                                          </p:stCondLst>
                                        </p:cTn>
                                        <p:tgtEl>
                                          <p:spTgt spid="26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68"/>
                                        </p:tgtEl>
                                        <p:attrNameLst>
                                          <p:attrName>ppt_x</p:attrName>
                                          <p:attrName>ppt_y</p:attrName>
                                        </p:attrNameLst>
                                      </p:cBhvr>
                                    </p:animMotion>
                                    <p:animEffect transition="in" filter="fade">
                                      <p:cBhvr>
                                        <p:cTn id="9" dur="1000"/>
                                        <p:tgtEl>
                                          <p:spTgt spid="268"/>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66">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66">
                                            <p:txEl>
                                              <p:pRg st="1" end="1"/>
                                            </p:txEl>
                                          </p:spTgt>
                                        </p:tgtEl>
                                        <p:attrNameLst>
                                          <p:attrName>ppt_w</p:attrName>
                                        </p:attrNameLst>
                                      </p:cBhvr>
                                    </p:anim>
                                    <p:anim by="(#ppt_w*0.50)" calcmode="lin" valueType="num">
                                      <p:cBhvr>
                                        <p:cTn id="13" dur="500" decel="50000" autoRev="1" fill="hold">
                                          <p:stCondLst>
                                            <p:cond delay="0"/>
                                          </p:stCondLst>
                                        </p:cTn>
                                        <p:tgtEl>
                                          <p:spTgt spid="266">
                                            <p:txEl>
                                              <p:pRg st="1" end="1"/>
                                            </p:txEl>
                                          </p:spTgt>
                                        </p:tgtEl>
                                        <p:attrNameLst>
                                          <p:attrName>ppt_x</p:attrName>
                                        </p:attrNameLst>
                                      </p:cBhvr>
                                    </p:anim>
                                    <p:anim from="(-#ppt_h/2)" to="(#ppt_y)" calcmode="lin" valueType="num">
                                      <p:cBhvr>
                                        <p:cTn id="14" dur="1000" fill="hold">
                                          <p:stCondLst>
                                            <p:cond delay="0"/>
                                          </p:stCondLst>
                                        </p:cTn>
                                        <p:tgtEl>
                                          <p:spTgt spid="266">
                                            <p:txEl>
                                              <p:pRg st="1" end="1"/>
                                            </p:txEl>
                                          </p:spTgt>
                                        </p:tgtEl>
                                        <p:attrNameLst>
                                          <p:attrName>ppt_y</p:attrName>
                                        </p:attrNameLst>
                                      </p:cBhvr>
                                    </p:anim>
                                    <p:animRot by="21600000">
                                      <p:cBhvr>
                                        <p:cTn id="15" dur="1000" fill="hold">
                                          <p:stCondLst>
                                            <p:cond delay="0"/>
                                          </p:stCondLst>
                                        </p:cTn>
                                        <p:tgtEl>
                                          <p:spTgt spid="266">
                                            <p:txEl>
                                              <p:pRg st="1" end="1"/>
                                            </p:txEl>
                                          </p:spTgt>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56" presetClass="entr" presetSubtype="0" fill="hold" nodeType="clickEffect">
                                  <p:stCondLst>
                                    <p:cond delay="0"/>
                                  </p:stCondLst>
                                  <p:iterate type="lt">
                                    <p:tmPct val="10000"/>
                                  </p:iterate>
                                  <p:childTnLst>
                                    <p:set>
                                      <p:cBhvr>
                                        <p:cTn id="19" dur="1" fill="hold">
                                          <p:stCondLst>
                                            <p:cond delay="0"/>
                                          </p:stCondLst>
                                        </p:cTn>
                                        <p:tgtEl>
                                          <p:spTgt spid="266">
                                            <p:txEl>
                                              <p:pRg st="3" end="3"/>
                                            </p:txEl>
                                          </p:spTgt>
                                        </p:tgtEl>
                                        <p:attrNameLst>
                                          <p:attrName>style.visibility</p:attrName>
                                        </p:attrNameLst>
                                      </p:cBhvr>
                                      <p:to>
                                        <p:strVal val="visible"/>
                                      </p:to>
                                    </p:set>
                                    <p:anim by="(-#ppt_w*2)" calcmode="lin" valueType="num">
                                      <p:cBhvr rctx="PPT">
                                        <p:cTn id="20" dur="500" autoRev="1" fill="hold">
                                          <p:stCondLst>
                                            <p:cond delay="0"/>
                                          </p:stCondLst>
                                        </p:cTn>
                                        <p:tgtEl>
                                          <p:spTgt spid="266">
                                            <p:txEl>
                                              <p:pRg st="3" end="3"/>
                                            </p:txEl>
                                          </p:spTgt>
                                        </p:tgtEl>
                                        <p:attrNameLst>
                                          <p:attrName>ppt_w</p:attrName>
                                        </p:attrNameLst>
                                      </p:cBhvr>
                                    </p:anim>
                                    <p:anim by="(#ppt_w*0.50)" calcmode="lin" valueType="num">
                                      <p:cBhvr>
                                        <p:cTn id="21" dur="500" decel="50000" autoRev="1" fill="hold">
                                          <p:stCondLst>
                                            <p:cond delay="0"/>
                                          </p:stCondLst>
                                        </p:cTn>
                                        <p:tgtEl>
                                          <p:spTgt spid="266">
                                            <p:txEl>
                                              <p:pRg st="3" end="3"/>
                                            </p:txEl>
                                          </p:spTgt>
                                        </p:tgtEl>
                                        <p:attrNameLst>
                                          <p:attrName>ppt_x</p:attrName>
                                        </p:attrNameLst>
                                      </p:cBhvr>
                                    </p:anim>
                                    <p:anim from="(-#ppt_h/2)" to="(#ppt_y)" calcmode="lin" valueType="num">
                                      <p:cBhvr>
                                        <p:cTn id="22" dur="1000" fill="hold">
                                          <p:stCondLst>
                                            <p:cond delay="0"/>
                                          </p:stCondLst>
                                        </p:cTn>
                                        <p:tgtEl>
                                          <p:spTgt spid="266">
                                            <p:txEl>
                                              <p:pRg st="3" end="3"/>
                                            </p:txEl>
                                          </p:spTgt>
                                        </p:tgtEl>
                                        <p:attrNameLst>
                                          <p:attrName>ppt_y</p:attrName>
                                        </p:attrNameLst>
                                      </p:cBhvr>
                                    </p:anim>
                                    <p:animRot by="21600000">
                                      <p:cBhvr>
                                        <p:cTn id="23" dur="1000" fill="hold">
                                          <p:stCondLst>
                                            <p:cond delay="0"/>
                                          </p:stCondLst>
                                        </p:cTn>
                                        <p:tgtEl>
                                          <p:spTgt spid="266">
                                            <p:txEl>
                                              <p:pRg st="3" end="3"/>
                                            </p:txEl>
                                          </p:spTgt>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nodeType="clickEffect">
                                  <p:stCondLst>
                                    <p:cond delay="0"/>
                                  </p:stCondLst>
                                  <p:childTnLst>
                                    <p:animEffect transition="out" filter="blinds(horizontal)">
                                      <p:cBhvr>
                                        <p:cTn id="27" dur="500"/>
                                        <p:tgtEl>
                                          <p:spTgt spid="268"/>
                                        </p:tgtEl>
                                      </p:cBhvr>
                                    </p:animEffect>
                                    <p:set>
                                      <p:cBhvr>
                                        <p:cTn id="28" dur="1" fill="hold">
                                          <p:stCondLst>
                                            <p:cond delay="499"/>
                                          </p:stCondLst>
                                        </p:cTn>
                                        <p:tgtEl>
                                          <p:spTgt spid="268"/>
                                        </p:tgtEl>
                                        <p:attrNameLst>
                                          <p:attrName>style.visibility</p:attrName>
                                        </p:attrNameLst>
                                      </p:cBhvr>
                                      <p:to>
                                        <p:strVal val="hidden"/>
                                      </p:to>
                                    </p:set>
                                  </p:childTnLst>
                                </p:cTn>
                              </p:par>
                              <p:par>
                                <p:cTn id="29" presetID="21" presetClass="entr" presetSubtype="1"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heel(1)">
                                      <p:cBhvr>
                                        <p:cTn id="3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68502"/>
            <a:ext cx="22479000" cy="9610238"/>
          </a:xfrm>
          <a:prstGeom prst="rect">
            <a:avLst/>
          </a:prstGeom>
        </p:spPr>
        <p:txBody>
          <a:bodyPr anchor="t">
            <a:normAutofit/>
          </a:bodyPr>
          <a:lstStyle/>
          <a:p>
            <a:pPr marL="0" indent="0" defTabSz="808990">
              <a:spcBef>
                <a:spcPts val="3300"/>
              </a:spcBef>
              <a:buClrTx/>
              <a:buSzTx/>
              <a:buFontTx/>
              <a:buNone/>
              <a:defRPr sz="4900"/>
            </a:pPr>
            <a:r>
              <a:rPr lang="el-GR" sz="4900" b="1" dirty="0">
                <a:solidFill>
                  <a:schemeClr val="tx2"/>
                </a:solidFill>
              </a:rPr>
              <a:t>Παράμετροι</a:t>
            </a:r>
          </a:p>
          <a:p>
            <a:pPr defTabSz="808990">
              <a:spcBef>
                <a:spcPts val="3300"/>
              </a:spcBef>
              <a:buClrTx/>
              <a:buSzTx/>
              <a:defRPr sz="4900"/>
            </a:pPr>
            <a:r>
              <a:rPr lang="el-GR" sz="4900" dirty="0">
                <a:solidFill>
                  <a:schemeClr val="tx2"/>
                </a:solidFill>
              </a:rPr>
              <a:t>Ας επιστρέψουμε στην αρχική μας συνάρτηση «</a:t>
            </a:r>
            <a:r>
              <a:rPr lang="en" sz="4900" dirty="0"/>
              <a:t>greet_customer</a:t>
            </a:r>
            <a:r>
              <a:rPr lang="el-GR" sz="4900" dirty="0"/>
              <a:t>()»</a:t>
            </a:r>
            <a:r>
              <a:rPr lang="en" sz="4900" dirty="0">
                <a:solidFill>
                  <a:schemeClr val="tx2"/>
                </a:solidFill>
              </a:rPr>
              <a:t>. </a:t>
            </a:r>
            <a:r>
              <a:rPr lang="el-GR" sz="4900" dirty="0">
                <a:solidFill>
                  <a:schemeClr val="tx2"/>
                </a:solidFill>
              </a:rPr>
              <a:t>Το ιδιαίτερο της ημέρας δεν θα είναι πάντα μανταρίνια, θέλουμε να αλλάζει. Τι γίνεται αν καλέσουμε ξανά αυτές τις τρεις δηλώσεις εκτύπωσης, με μια ειδική μεταβλητή;</a:t>
            </a:r>
          </a:p>
          <a:p>
            <a:pPr defTabSz="808990">
              <a:spcBef>
                <a:spcPts val="3300"/>
              </a:spcBef>
              <a:buClrTx/>
              <a:buSzTx/>
              <a:defRPr sz="4900"/>
            </a:pPr>
            <a:endParaRPr lang="el-GR" sz="4900" dirty="0">
              <a:solidFill>
                <a:schemeClr val="tx2"/>
              </a:solidFill>
            </a:endParaRPr>
          </a:p>
          <a:p>
            <a:pPr defTabSz="808990">
              <a:spcBef>
                <a:spcPts val="3300"/>
              </a:spcBef>
              <a:buClrTx/>
              <a:buSzTx/>
              <a:defRPr sz="4900"/>
            </a:pPr>
            <a:r>
              <a:rPr lang="el-GR" sz="4900" dirty="0">
                <a:solidFill>
                  <a:schemeClr val="tx2"/>
                </a:solidFill>
              </a:rPr>
              <a:t>Μπορούμε να χρησιμοποιήσουμε παραμέτρους, οι οποίες είναι μεταβλητές που μπορείτε να περάσετε στη συνάρτηση όταν την καλείτε.</a:t>
            </a:r>
            <a:endParaRPr lang="en-US" sz="4900" dirty="0">
              <a:solidFill>
                <a:schemeClr val="tx2"/>
              </a:solidFill>
            </a:endParaRP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54</a:t>
            </a:fld>
            <a:endParaRPr/>
          </a:p>
        </p:txBody>
      </p:sp>
      <p:sp>
        <p:nvSpPr>
          <p:cNvPr id="5" name="Ορθογώνιο 4">
            <a:extLst>
              <a:ext uri="{FF2B5EF4-FFF2-40B4-BE49-F238E27FC236}">
                <a16:creationId xmlns:a16="http://schemas.microsoft.com/office/drawing/2014/main" id="{716161CE-7AC1-FC43-83D7-7177028CC7B7}"/>
              </a:ext>
            </a:extLst>
          </p:cNvPr>
          <p:cNvSpPr/>
          <p:nvPr/>
        </p:nvSpPr>
        <p:spPr>
          <a:xfrm>
            <a:off x="952500" y="7574990"/>
            <a:ext cx="22479000" cy="1202893"/>
          </a:xfrm>
          <a:prstGeom prst="rect">
            <a:avLst/>
          </a:prstGeom>
          <a:solidFill>
            <a:schemeClr val="tx1">
              <a:lumMod val="50000"/>
            </a:schemeClr>
          </a:solid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4400" dirty="0">
                <a:solidFill>
                  <a:schemeClr val="bg2">
                    <a:lumMod val="20000"/>
                    <a:lumOff val="80000"/>
                  </a:schemeClr>
                </a:solidFill>
              </a:rPr>
              <a:t>def greet_customer():</a:t>
            </a:r>
            <a:endParaRPr lang="el-GR" sz="4400" dirty="0">
              <a:solidFill>
                <a:schemeClr val="bg2">
                  <a:lumMod val="20000"/>
                  <a:lumOff val="80000"/>
                </a:schemeClr>
              </a:solidFill>
            </a:endParaRPr>
          </a:p>
        </p:txBody>
      </p:sp>
      <p:sp>
        <p:nvSpPr>
          <p:cNvPr id="6" name="Ορθογώνιο 5">
            <a:extLst>
              <a:ext uri="{FF2B5EF4-FFF2-40B4-BE49-F238E27FC236}">
                <a16:creationId xmlns:a16="http://schemas.microsoft.com/office/drawing/2014/main" id="{9243FD1C-00F2-1C4B-A064-583C50C178CA}"/>
              </a:ext>
            </a:extLst>
          </p:cNvPr>
          <p:cNvSpPr/>
          <p:nvPr/>
        </p:nvSpPr>
        <p:spPr>
          <a:xfrm>
            <a:off x="812800" y="10547498"/>
            <a:ext cx="22618700" cy="1202893"/>
          </a:xfrm>
          <a:prstGeom prst="rect">
            <a:avLst/>
          </a:prstGeom>
          <a:solidFill>
            <a:schemeClr val="tx1">
              <a:lumMod val="50000"/>
            </a:schemeClr>
          </a:solid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4400" dirty="0">
                <a:solidFill>
                  <a:schemeClr val="bg2">
                    <a:lumMod val="20000"/>
                    <a:lumOff val="80000"/>
                  </a:schemeClr>
                </a:solidFill>
              </a:rPr>
              <a:t>def greet_customer(</a:t>
            </a:r>
            <a:r>
              <a:rPr lang="en" sz="4400" dirty="0" err="1">
                <a:solidFill>
                  <a:srgbClr val="FF0000"/>
                </a:solidFill>
              </a:rPr>
              <a:t>special_item</a:t>
            </a:r>
            <a:r>
              <a:rPr lang="en" sz="4400" dirty="0">
                <a:solidFill>
                  <a:schemeClr val="bg2">
                    <a:lumMod val="20000"/>
                    <a:lumOff val="80000"/>
                  </a:schemeClr>
                </a:solidFill>
              </a:rPr>
              <a:t>):</a:t>
            </a:r>
            <a:endParaRPr lang="el-GR" sz="4400" dirty="0">
              <a:solidFill>
                <a:schemeClr val="bg2">
                  <a:lumMod val="20000"/>
                  <a:lumOff val="80000"/>
                </a:schemeClr>
              </a:solidFill>
            </a:endParaRPr>
          </a:p>
        </p:txBody>
      </p:sp>
    </p:spTree>
    <p:extLst>
      <p:ext uri="{BB962C8B-B14F-4D97-AF65-F5344CB8AC3E}">
        <p14:creationId xmlns:p14="http://schemas.microsoft.com/office/powerpoint/2010/main" val="25465195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49">
                                            <p:txEl>
                                              <p:pRg st="1" end="1"/>
                                            </p:txEl>
                                          </p:spTgt>
                                        </p:tgtEl>
                                        <p:attrNameLst>
                                          <p:attrName>style.visibility</p:attrName>
                                        </p:attrNameLst>
                                      </p:cBhvr>
                                      <p:to>
                                        <p:strVal val="visible"/>
                                      </p:to>
                                    </p:set>
                                    <p:anim by="(-#ppt_w*2)" calcmode="lin" valueType="num">
                                      <p:cBhvr rctx="PPT">
                                        <p:cTn id="7" dur="500" autoRev="1" fill="hold">
                                          <p:stCondLst>
                                            <p:cond delay="0"/>
                                          </p:stCondLst>
                                        </p:cTn>
                                        <p:tgtEl>
                                          <p:spTgt spid="149">
                                            <p:txEl>
                                              <p:pRg st="1" end="1"/>
                                            </p:txEl>
                                          </p:spTgt>
                                        </p:tgtEl>
                                        <p:attrNameLst>
                                          <p:attrName>ppt_w</p:attrName>
                                        </p:attrNameLst>
                                      </p:cBhvr>
                                    </p:anim>
                                    <p:anim by="(#ppt_w*0.50)" calcmode="lin" valueType="num">
                                      <p:cBhvr>
                                        <p:cTn id="8" dur="500" decel="50000" autoRev="1" fill="hold">
                                          <p:stCondLst>
                                            <p:cond delay="0"/>
                                          </p:stCondLst>
                                        </p:cTn>
                                        <p:tgtEl>
                                          <p:spTgt spid="149">
                                            <p:txEl>
                                              <p:pRg st="1" end="1"/>
                                            </p:txEl>
                                          </p:spTgt>
                                        </p:tgtEl>
                                        <p:attrNameLst>
                                          <p:attrName>ppt_x</p:attrName>
                                        </p:attrNameLst>
                                      </p:cBhvr>
                                    </p:anim>
                                    <p:anim from="(-#ppt_h/2)" to="(#ppt_y)" calcmode="lin" valueType="num">
                                      <p:cBhvr>
                                        <p:cTn id="9" dur="1000" fill="hold">
                                          <p:stCondLst>
                                            <p:cond delay="0"/>
                                          </p:stCondLst>
                                        </p:cTn>
                                        <p:tgtEl>
                                          <p:spTgt spid="149">
                                            <p:txEl>
                                              <p:pRg st="1" end="1"/>
                                            </p:txEl>
                                          </p:spTgt>
                                        </p:tgtEl>
                                        <p:attrNameLst>
                                          <p:attrName>ppt_y</p:attrName>
                                        </p:attrNameLst>
                                      </p:cBhvr>
                                    </p:anim>
                                    <p:animRot by="21600000">
                                      <p:cBhvr>
                                        <p:cTn id="10" dur="1000" fill="hold">
                                          <p:stCondLst>
                                            <p:cond delay="0"/>
                                          </p:stCondLst>
                                        </p:cTn>
                                        <p:tgtEl>
                                          <p:spTgt spid="149">
                                            <p:txEl>
                                              <p:pRg st="1" end="1"/>
                                            </p:txEl>
                                          </p:spTgt>
                                        </p:tgtEl>
                                        <p:attrNameLst>
                                          <p:attrName>r</p:attrName>
                                        </p:attrNameLst>
                                      </p:cBhvr>
                                    </p:animRot>
                                  </p:childTnLst>
                                </p:cTn>
                              </p:par>
                              <p:par>
                                <p:cTn id="11" presetID="41" presetClass="entr" presetSubtype="0" fill="hold" grpId="0" nodeType="withEffect">
                                  <p:stCondLst>
                                    <p:cond delay="0"/>
                                  </p:stCondLst>
                                  <p:iterate type="lt">
                                    <p:tmPct val="10000"/>
                                  </p:iterate>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5"/>
                                        </p:tgtEl>
                                        <p:attrNameLst>
                                          <p:attrName>ppt_y</p:attrName>
                                        </p:attrNameLst>
                                      </p:cBhvr>
                                      <p:tavLst>
                                        <p:tav tm="0">
                                          <p:val>
                                            <p:strVal val="#ppt_y"/>
                                          </p:val>
                                        </p:tav>
                                        <p:tav tm="100000">
                                          <p:val>
                                            <p:strVal val="#ppt_y"/>
                                          </p:val>
                                        </p:tav>
                                      </p:tavLst>
                                    </p:anim>
                                    <p:anim calcmode="lin" valueType="num">
                                      <p:cBhvr>
                                        <p:cTn id="15"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56" presetClass="entr" presetSubtype="0" fill="hold" nodeType="clickEffect">
                                  <p:stCondLst>
                                    <p:cond delay="0"/>
                                  </p:stCondLst>
                                  <p:iterate type="lt">
                                    <p:tmPct val="10000"/>
                                  </p:iterate>
                                  <p:childTnLst>
                                    <p:set>
                                      <p:cBhvr>
                                        <p:cTn id="21" dur="1" fill="hold">
                                          <p:stCondLst>
                                            <p:cond delay="0"/>
                                          </p:stCondLst>
                                        </p:cTn>
                                        <p:tgtEl>
                                          <p:spTgt spid="149">
                                            <p:txEl>
                                              <p:pRg st="3" end="3"/>
                                            </p:txEl>
                                          </p:spTgt>
                                        </p:tgtEl>
                                        <p:attrNameLst>
                                          <p:attrName>style.visibility</p:attrName>
                                        </p:attrNameLst>
                                      </p:cBhvr>
                                      <p:to>
                                        <p:strVal val="visible"/>
                                      </p:to>
                                    </p:set>
                                    <p:anim by="(-#ppt_w*2)" calcmode="lin" valueType="num">
                                      <p:cBhvr rctx="PPT">
                                        <p:cTn id="22" dur="500" autoRev="1" fill="hold">
                                          <p:stCondLst>
                                            <p:cond delay="0"/>
                                          </p:stCondLst>
                                        </p:cTn>
                                        <p:tgtEl>
                                          <p:spTgt spid="149">
                                            <p:txEl>
                                              <p:pRg st="3" end="3"/>
                                            </p:txEl>
                                          </p:spTgt>
                                        </p:tgtEl>
                                        <p:attrNameLst>
                                          <p:attrName>ppt_w</p:attrName>
                                        </p:attrNameLst>
                                      </p:cBhvr>
                                    </p:anim>
                                    <p:anim by="(#ppt_w*0.50)" calcmode="lin" valueType="num">
                                      <p:cBhvr>
                                        <p:cTn id="23" dur="500" decel="50000" autoRev="1" fill="hold">
                                          <p:stCondLst>
                                            <p:cond delay="0"/>
                                          </p:stCondLst>
                                        </p:cTn>
                                        <p:tgtEl>
                                          <p:spTgt spid="149">
                                            <p:txEl>
                                              <p:pRg st="3" end="3"/>
                                            </p:txEl>
                                          </p:spTgt>
                                        </p:tgtEl>
                                        <p:attrNameLst>
                                          <p:attrName>ppt_x</p:attrName>
                                        </p:attrNameLst>
                                      </p:cBhvr>
                                    </p:anim>
                                    <p:anim from="(-#ppt_h/2)" to="(#ppt_y)" calcmode="lin" valueType="num">
                                      <p:cBhvr>
                                        <p:cTn id="24" dur="1000" fill="hold">
                                          <p:stCondLst>
                                            <p:cond delay="0"/>
                                          </p:stCondLst>
                                        </p:cTn>
                                        <p:tgtEl>
                                          <p:spTgt spid="149">
                                            <p:txEl>
                                              <p:pRg st="3" end="3"/>
                                            </p:txEl>
                                          </p:spTgt>
                                        </p:tgtEl>
                                        <p:attrNameLst>
                                          <p:attrName>ppt_y</p:attrName>
                                        </p:attrNameLst>
                                      </p:cBhvr>
                                    </p:anim>
                                    <p:animRot by="21600000">
                                      <p:cBhvr>
                                        <p:cTn id="25" dur="1000" fill="hold">
                                          <p:stCondLst>
                                            <p:cond delay="0"/>
                                          </p:stCondLst>
                                        </p:cTn>
                                        <p:tgtEl>
                                          <p:spTgt spid="149">
                                            <p:txEl>
                                              <p:pRg st="3" end="3"/>
                                            </p:txEl>
                                          </p:spTgt>
                                        </p:tgtEl>
                                        <p:attrNameLst>
                                          <p:attrName>r</p:attrName>
                                        </p:attrNameLst>
                                      </p:cBhvr>
                                    </p:animRot>
                                  </p:childTnLst>
                                </p:cTn>
                              </p:par>
                              <p:par>
                                <p:cTn id="26" presetID="41" presetClass="entr" presetSubtype="0" fill="hold" grpId="0" nodeType="withEffect">
                                  <p:stCondLst>
                                    <p:cond delay="0"/>
                                  </p:stCondLst>
                                  <p:iterate type="lt">
                                    <p:tmPct val="10000"/>
                                  </p:iterate>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6"/>
                                        </p:tgtEl>
                                        <p:attrNameLst>
                                          <p:attrName>ppt_y</p:attrName>
                                        </p:attrNameLst>
                                      </p:cBhvr>
                                      <p:tavLst>
                                        <p:tav tm="0">
                                          <p:val>
                                            <p:strVal val="#ppt_y"/>
                                          </p:val>
                                        </p:tav>
                                        <p:tav tm="100000">
                                          <p:val>
                                            <p:strVal val="#ppt_y"/>
                                          </p:val>
                                        </p:tav>
                                      </p:tavLst>
                                    </p:anim>
                                    <p:anim calcmode="lin" valueType="num">
                                      <p:cBhvr>
                                        <p:cTn id="30"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68502"/>
            <a:ext cx="22479000" cy="9610238"/>
          </a:xfrm>
          <a:prstGeom prst="rect">
            <a:avLst/>
          </a:prstGeom>
        </p:spPr>
        <p:txBody>
          <a:bodyPr anchor="t">
            <a:normAutofit/>
          </a:bodyPr>
          <a:lstStyle/>
          <a:p>
            <a:pPr marL="0" indent="0" defTabSz="808990">
              <a:spcBef>
                <a:spcPts val="3300"/>
              </a:spcBef>
              <a:buClrTx/>
              <a:buSzTx/>
              <a:buFontTx/>
              <a:buNone/>
              <a:defRPr sz="4900"/>
            </a:pPr>
            <a:r>
              <a:rPr lang="el-GR" sz="4900" b="1" dirty="0">
                <a:solidFill>
                  <a:schemeClr val="tx2"/>
                </a:solidFill>
              </a:rPr>
              <a:t>Παράμετροι</a:t>
            </a:r>
          </a:p>
          <a:p>
            <a:pPr marL="0" indent="0" algn="ctr" defTabSz="808990">
              <a:spcBef>
                <a:spcPts val="3300"/>
              </a:spcBef>
              <a:buClrTx/>
              <a:buSzTx/>
              <a:buNone/>
              <a:defRPr sz="4900"/>
            </a:pPr>
            <a:r>
              <a:rPr lang="el-GR" sz="4900" dirty="0">
                <a:solidFill>
                  <a:schemeClr val="tx2"/>
                </a:solidFill>
              </a:rPr>
              <a:t>Ας δούμε το πριν και το μετά:</a:t>
            </a: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55</a:t>
            </a:fld>
            <a:endParaRPr/>
          </a:p>
        </p:txBody>
      </p:sp>
      <p:pic>
        <p:nvPicPr>
          <p:cNvPr id="13" name="Εικόνα 12">
            <a:extLst>
              <a:ext uri="{FF2B5EF4-FFF2-40B4-BE49-F238E27FC236}">
                <a16:creationId xmlns:a16="http://schemas.microsoft.com/office/drawing/2014/main" id="{3350FA12-22E1-FC4A-AD86-C1ADB0DB42CC}"/>
              </a:ext>
            </a:extLst>
          </p:cNvPr>
          <p:cNvPicPr>
            <a:picLocks noChangeAspect="1"/>
          </p:cNvPicPr>
          <p:nvPr/>
        </p:nvPicPr>
        <p:blipFill>
          <a:blip r:embed="rId2"/>
          <a:stretch>
            <a:fillRect/>
          </a:stretch>
        </p:blipFill>
        <p:spPr>
          <a:xfrm>
            <a:off x="11305067" y="5445751"/>
            <a:ext cx="12964633" cy="7491192"/>
          </a:xfrm>
          <a:prstGeom prst="rect">
            <a:avLst/>
          </a:prstGeom>
        </p:spPr>
      </p:pic>
      <p:pic>
        <p:nvPicPr>
          <p:cNvPr id="2" name="Εικόνα 1">
            <a:extLst>
              <a:ext uri="{FF2B5EF4-FFF2-40B4-BE49-F238E27FC236}">
                <a16:creationId xmlns:a16="http://schemas.microsoft.com/office/drawing/2014/main" id="{825084E3-66A3-4849-B2D9-1B55C0D61D0F}"/>
              </a:ext>
            </a:extLst>
          </p:cNvPr>
          <p:cNvPicPr>
            <a:picLocks noChangeAspect="1"/>
          </p:cNvPicPr>
          <p:nvPr/>
        </p:nvPicPr>
        <p:blipFill>
          <a:blip r:embed="rId2"/>
          <a:stretch>
            <a:fillRect/>
          </a:stretch>
        </p:blipFill>
        <p:spPr>
          <a:xfrm>
            <a:off x="135418" y="5445751"/>
            <a:ext cx="12959109" cy="7488000"/>
          </a:xfrm>
          <a:prstGeom prst="rect">
            <a:avLst/>
          </a:prstGeom>
        </p:spPr>
      </p:pic>
      <p:sp>
        <p:nvSpPr>
          <p:cNvPr id="11" name="TextBox 10">
            <a:extLst>
              <a:ext uri="{FF2B5EF4-FFF2-40B4-BE49-F238E27FC236}">
                <a16:creationId xmlns:a16="http://schemas.microsoft.com/office/drawing/2014/main" id="{129E2B0D-2B70-6547-B56B-C11E725ACCD9}"/>
              </a:ext>
            </a:extLst>
          </p:cNvPr>
          <p:cNvSpPr txBox="1"/>
          <p:nvPr/>
        </p:nvSpPr>
        <p:spPr>
          <a:xfrm>
            <a:off x="1539067" y="5365194"/>
            <a:ext cx="10544553" cy="60580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defTabSz="808990">
              <a:spcBef>
                <a:spcPts val="3300"/>
              </a:spcBef>
              <a:defRPr sz="4900"/>
            </a:pPr>
            <a:r>
              <a:rPr lang="en" sz="4800" dirty="0">
                <a:solidFill>
                  <a:schemeClr val="bg2">
                    <a:lumMod val="20000"/>
                    <a:lumOff val="80000"/>
                  </a:schemeClr>
                </a:solidFill>
                <a:latin typeface="+mj-lt"/>
              </a:rPr>
              <a:t>def greet_customer():</a:t>
            </a:r>
            <a:br>
              <a:rPr lang="en" sz="4800" dirty="0">
                <a:solidFill>
                  <a:schemeClr val="bg2">
                    <a:lumMod val="20000"/>
                    <a:lumOff val="80000"/>
                  </a:schemeClr>
                </a:solidFill>
                <a:latin typeface="+mj-lt"/>
              </a:rPr>
            </a:br>
            <a:r>
              <a:rPr lang="en" sz="4800" dirty="0">
                <a:solidFill>
                  <a:schemeClr val="bg2">
                    <a:lumMod val="20000"/>
                    <a:lumOff val="80000"/>
                  </a:schemeClr>
                </a:solidFill>
                <a:latin typeface="+mj-lt"/>
              </a:rPr>
              <a:t>    print(’</a:t>
            </a:r>
            <a:r>
              <a:rPr lang="en-US" sz="4800" dirty="0">
                <a:solidFill>
                  <a:schemeClr val="bg2">
                    <a:lumMod val="20000"/>
                    <a:lumOff val="80000"/>
                  </a:schemeClr>
                </a:solidFill>
                <a:latin typeface="+mj-lt"/>
              </a:rPr>
              <a:t>Today’s Special is banana’)</a:t>
            </a:r>
          </a:p>
          <a:p>
            <a:pPr algn="l" defTabSz="808990">
              <a:spcBef>
                <a:spcPts val="3300"/>
              </a:spcBef>
              <a:defRPr sz="4900"/>
            </a:pPr>
            <a:endParaRPr lang="en-US" sz="4400" dirty="0">
              <a:solidFill>
                <a:schemeClr val="bg2">
                  <a:lumMod val="20000"/>
                  <a:lumOff val="80000"/>
                </a:schemeClr>
              </a:solidFill>
              <a:latin typeface="Futura Medium" panose="020B0602020204020303" pitchFamily="34" charset="-79"/>
              <a:cs typeface="Futura Medium" panose="020B0602020204020303" pitchFamily="34" charset="-79"/>
            </a:endParaRPr>
          </a:p>
          <a:p>
            <a:pPr algn="l" defTabSz="808990">
              <a:spcBef>
                <a:spcPts val="3300"/>
              </a:spcBef>
              <a:defRPr sz="4900"/>
            </a:pPr>
            <a:r>
              <a:rPr lang="en-US" sz="4800" dirty="0">
                <a:solidFill>
                  <a:schemeClr val="bg2">
                    <a:lumMod val="20000"/>
                    <a:lumOff val="80000"/>
                  </a:schemeClr>
                </a:solidFill>
                <a:latin typeface="+mj-lt"/>
              </a:rPr>
              <a:t>greet_customer()</a:t>
            </a:r>
          </a:p>
          <a:p>
            <a:pPr algn="l" defTabSz="808990">
              <a:spcBef>
                <a:spcPts val="3300"/>
              </a:spcBef>
              <a:defRPr sz="4900"/>
            </a:pPr>
            <a:r>
              <a:rPr lang="en-US" sz="4800" dirty="0">
                <a:solidFill>
                  <a:schemeClr val="bg2">
                    <a:lumMod val="20000"/>
                    <a:lumOff val="80000"/>
                  </a:schemeClr>
                </a:solidFill>
                <a:latin typeface="+mj-lt"/>
              </a:rPr>
              <a:t>greet_customer()</a:t>
            </a:r>
            <a:endParaRPr lang="el-GR" sz="4800" dirty="0">
              <a:solidFill>
                <a:schemeClr val="bg2">
                  <a:lumMod val="20000"/>
                  <a:lumOff val="80000"/>
                </a:schemeClr>
              </a:solidFill>
              <a:latin typeface="+mj-lt"/>
            </a:endParaRPr>
          </a:p>
          <a:p>
            <a:pPr marL="0" marR="0" indent="0" algn="ctr" defTabSz="825500" rtl="0" fontAlgn="auto" latinLnBrk="0" hangingPunct="0">
              <a:lnSpc>
                <a:spcPct val="100000"/>
              </a:lnSpc>
              <a:spcBef>
                <a:spcPts val="0"/>
              </a:spcBef>
              <a:spcAft>
                <a:spcPts val="0"/>
              </a:spcAft>
              <a:buClrTx/>
              <a:buSzTx/>
              <a:buFontTx/>
              <a:buNone/>
              <a:tabLst/>
            </a:pPr>
            <a:endParaRPr kumimoji="0" lang="el-GR" sz="2800" b="0" i="0" u="none" strike="noStrike" cap="none" spc="0" normalizeH="0" baseline="0" dirty="0">
              <a:ln>
                <a:noFill/>
              </a:ln>
              <a:solidFill>
                <a:srgbClr val="414141"/>
              </a:solidFill>
              <a:effectLst/>
              <a:uFillTx/>
              <a:latin typeface="+mj-lt"/>
              <a:ea typeface="Palatino"/>
              <a:cs typeface="Palatino"/>
              <a:sym typeface="Palatino"/>
            </a:endParaRPr>
          </a:p>
        </p:txBody>
      </p:sp>
      <p:sp>
        <p:nvSpPr>
          <p:cNvPr id="12" name="TextBox 11">
            <a:extLst>
              <a:ext uri="{FF2B5EF4-FFF2-40B4-BE49-F238E27FC236}">
                <a16:creationId xmlns:a16="http://schemas.microsoft.com/office/drawing/2014/main" id="{401A133F-0C84-0144-9985-42EAAF95BC05}"/>
              </a:ext>
            </a:extLst>
          </p:cNvPr>
          <p:cNvSpPr txBox="1"/>
          <p:nvPr/>
        </p:nvSpPr>
        <p:spPr>
          <a:xfrm>
            <a:off x="12670186" y="5365194"/>
            <a:ext cx="10544552" cy="72353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dirty="0">
                <a:solidFill>
                  <a:schemeClr val="bg2">
                    <a:lumMod val="20000"/>
                    <a:lumOff val="80000"/>
                  </a:schemeClr>
                </a:solidFill>
                <a:latin typeface="Futura Medium" panose="020B0602020204020303" pitchFamily="34" charset="-79"/>
                <a:cs typeface="Futura Medium" panose="020B0602020204020303" pitchFamily="34" charset="-79"/>
              </a:rPr>
              <a:t>def </a:t>
            </a:r>
            <a:r>
              <a:rPr lang="en" sz="4800" dirty="0">
                <a:solidFill>
                  <a:schemeClr val="bg2">
                    <a:lumMod val="20000"/>
                    <a:lumOff val="80000"/>
                  </a:schemeClr>
                </a:solidFill>
                <a:latin typeface="Futura Medium" panose="020B0602020204020303" pitchFamily="34" charset="-79"/>
                <a:cs typeface="Futura Medium" panose="020B0602020204020303" pitchFamily="34" charset="-79"/>
              </a:rPr>
              <a:t>greet</a:t>
            </a:r>
            <a:r>
              <a:rPr lang="en" dirty="0">
                <a:solidFill>
                  <a:schemeClr val="bg2">
                    <a:lumMod val="20000"/>
                    <a:lumOff val="80000"/>
                  </a:schemeClr>
                </a:solidFill>
                <a:latin typeface="Futura Medium" panose="020B0602020204020303" pitchFamily="34" charset="-79"/>
                <a:cs typeface="Futura Medium" panose="020B0602020204020303" pitchFamily="34" charset="-79"/>
              </a:rPr>
              <a:t>_customer(</a:t>
            </a:r>
            <a:r>
              <a:rPr lang="en" dirty="0">
                <a:solidFill>
                  <a:srgbClr val="FF0000"/>
                </a:solidFill>
                <a:latin typeface="Futura Medium" panose="020B0602020204020303" pitchFamily="34" charset="-79"/>
                <a:cs typeface="Futura Medium" panose="020B0602020204020303" pitchFamily="34" charset="-79"/>
              </a:rPr>
              <a:t>item</a:t>
            </a:r>
            <a:r>
              <a:rPr lang="en" dirty="0">
                <a:solidFill>
                  <a:schemeClr val="bg2">
                    <a:lumMod val="20000"/>
                    <a:lumOff val="80000"/>
                  </a:schemeClr>
                </a:solidFill>
                <a:latin typeface="Futura Medium" panose="020B0602020204020303" pitchFamily="34" charset="-79"/>
                <a:cs typeface="Futura Medium" panose="020B0602020204020303" pitchFamily="34" charset="-79"/>
              </a:rPr>
              <a:t>):</a:t>
            </a:r>
            <a:br>
              <a:rPr lang="en" dirty="0">
                <a:solidFill>
                  <a:schemeClr val="bg2">
                    <a:lumMod val="20000"/>
                    <a:lumOff val="80000"/>
                  </a:schemeClr>
                </a:solidFill>
                <a:latin typeface="Futura Medium" panose="020B0602020204020303" pitchFamily="34" charset="-79"/>
                <a:cs typeface="Futura Medium" panose="020B0602020204020303" pitchFamily="34" charset="-79"/>
              </a:rPr>
            </a:br>
            <a:r>
              <a:rPr lang="en" dirty="0">
                <a:solidFill>
                  <a:schemeClr val="bg2">
                    <a:lumMod val="20000"/>
                    <a:lumOff val="80000"/>
                  </a:schemeClr>
                </a:solidFill>
                <a:latin typeface="Futura Medium" panose="020B0602020204020303" pitchFamily="34" charset="-79"/>
                <a:cs typeface="Futura Medium" panose="020B0602020204020303" pitchFamily="34" charset="-79"/>
              </a:rPr>
              <a:t>    print(</a:t>
            </a:r>
            <a:r>
              <a:rPr lang="en" dirty="0">
                <a:solidFill>
                  <a:srgbClr val="FF0000"/>
                </a:solidFill>
                <a:latin typeface="Futura Medium" panose="020B0602020204020303" pitchFamily="34" charset="-79"/>
                <a:cs typeface="Futura Medium" panose="020B0602020204020303" pitchFamily="34" charset="-79"/>
              </a:rPr>
              <a:t>f</a:t>
            </a:r>
            <a:r>
              <a:rPr lang="en" dirty="0">
                <a:solidFill>
                  <a:schemeClr val="bg2">
                    <a:lumMod val="20000"/>
                    <a:lumOff val="80000"/>
                  </a:schemeClr>
                </a:solidFill>
                <a:latin typeface="Futura Medium" panose="020B0602020204020303" pitchFamily="34" charset="-79"/>
                <a:cs typeface="Futura Medium" panose="020B0602020204020303" pitchFamily="34" charset="-79"/>
              </a:rPr>
              <a:t>’</a:t>
            </a:r>
            <a:r>
              <a:rPr lang="en-US" dirty="0">
                <a:solidFill>
                  <a:schemeClr val="bg2">
                    <a:lumMod val="20000"/>
                    <a:lumOff val="80000"/>
                  </a:schemeClr>
                </a:solidFill>
                <a:latin typeface="Futura Medium" panose="020B0602020204020303" pitchFamily="34" charset="-79"/>
                <a:cs typeface="Futura Medium" panose="020B0602020204020303" pitchFamily="34" charset="-79"/>
              </a:rPr>
              <a:t>Today’s Special is </a:t>
            </a:r>
            <a:r>
              <a:rPr lang="en-US" dirty="0">
                <a:solidFill>
                  <a:srgbClr val="FF0000"/>
                </a:solidFill>
                <a:latin typeface="Futura Medium" panose="020B0602020204020303" pitchFamily="34" charset="-79"/>
                <a:cs typeface="Futura Medium" panose="020B0602020204020303" pitchFamily="34" charset="-79"/>
              </a:rPr>
              <a:t>{item}</a:t>
            </a:r>
            <a:r>
              <a:rPr lang="en-US" dirty="0">
                <a:solidFill>
                  <a:schemeClr val="bg2">
                    <a:lumMod val="20000"/>
                    <a:lumOff val="80000"/>
                  </a:schemeClr>
                </a:solidFill>
                <a:latin typeface="Futura Medium" panose="020B0602020204020303" pitchFamily="34" charset="-79"/>
                <a:cs typeface="Futura Medium" panose="020B0602020204020303" pitchFamily="34" charset="-79"/>
              </a:rPr>
              <a:t>’)</a:t>
            </a:r>
          </a:p>
          <a:p>
            <a:pPr algn="l" defTabSz="808990">
              <a:spcBef>
                <a:spcPts val="3300"/>
              </a:spcBef>
              <a:defRPr sz="4900"/>
            </a:pPr>
            <a:endParaRPr lang="en-US" dirty="0">
              <a:solidFill>
                <a:schemeClr val="bg2">
                  <a:lumMod val="20000"/>
                  <a:lumOff val="80000"/>
                </a:schemeClr>
              </a:solidFill>
              <a:latin typeface="Futura Medium" panose="020B0602020204020303" pitchFamily="34" charset="-79"/>
              <a:cs typeface="Futura Medium" panose="020B0602020204020303" pitchFamily="34" charset="-79"/>
            </a:endParaRPr>
          </a:p>
          <a:p>
            <a:pPr algn="l" defTabSz="808990">
              <a:spcBef>
                <a:spcPts val="3300"/>
              </a:spcBef>
              <a:defRPr sz="4900"/>
            </a:pPr>
            <a:r>
              <a:rPr lang="en-US" dirty="0">
                <a:solidFill>
                  <a:schemeClr val="bg2">
                    <a:lumMod val="20000"/>
                    <a:lumOff val="80000"/>
                  </a:schemeClr>
                </a:solidFill>
                <a:latin typeface="Futura Medium" panose="020B0602020204020303" pitchFamily="34" charset="-79"/>
                <a:cs typeface="Futura Medium" panose="020B0602020204020303" pitchFamily="34" charset="-79"/>
              </a:rPr>
              <a:t>greet_customer(‘banana’)</a:t>
            </a:r>
          </a:p>
          <a:p>
            <a:pPr algn="l" defTabSz="808990">
              <a:spcBef>
                <a:spcPts val="3300"/>
              </a:spcBef>
              <a:defRPr sz="4900"/>
            </a:pPr>
            <a:r>
              <a:rPr lang="en-US" dirty="0">
                <a:solidFill>
                  <a:schemeClr val="bg2">
                    <a:lumMod val="20000"/>
                    <a:lumOff val="80000"/>
                  </a:schemeClr>
                </a:solidFill>
                <a:latin typeface="Futura Medium" panose="020B0602020204020303" pitchFamily="34" charset="-79"/>
                <a:cs typeface="Futura Medium" panose="020B0602020204020303" pitchFamily="34" charset="-79"/>
              </a:rPr>
              <a:t>greet_customer(‘apple’)</a:t>
            </a:r>
            <a:endParaRPr lang="el-GR" dirty="0">
              <a:solidFill>
                <a:schemeClr val="bg2">
                  <a:lumMod val="20000"/>
                  <a:lumOff val="80000"/>
                </a:schemeClr>
              </a:solidFill>
              <a:latin typeface="Futura Medium" panose="020B0602020204020303" pitchFamily="34" charset="-79"/>
              <a:cs typeface="Futura Medium" panose="020B0602020204020303" pitchFamily="34" charset="-79"/>
            </a:endParaRPr>
          </a:p>
          <a:p>
            <a:pPr algn="l" defTabSz="808990">
              <a:spcBef>
                <a:spcPts val="3300"/>
              </a:spcBef>
              <a:defRPr sz="4900"/>
            </a:pPr>
            <a:endParaRPr lang="el-GR" dirty="0">
              <a:solidFill>
                <a:schemeClr val="bg2">
                  <a:lumMod val="20000"/>
                  <a:lumOff val="80000"/>
                </a:schemeClr>
              </a:solidFill>
              <a:latin typeface="Futura Medium" panose="020B0602020204020303" pitchFamily="34" charset="-79"/>
              <a:cs typeface="Futura Medium" panose="020B0602020204020303" pitchFamily="34" charset="-79"/>
            </a:endParaRPr>
          </a:p>
          <a:p>
            <a:pPr marL="0" marR="0" indent="0" algn="ctr" defTabSz="825500" rtl="0" fontAlgn="auto" latinLnBrk="0" hangingPunct="0">
              <a:lnSpc>
                <a:spcPct val="100000"/>
              </a:lnSpc>
              <a:spcBef>
                <a:spcPts val="0"/>
              </a:spcBef>
              <a:spcAft>
                <a:spcPts val="0"/>
              </a:spcAft>
              <a:buClrTx/>
              <a:buSzTx/>
              <a:buFontTx/>
              <a:buNone/>
              <a:tabLst/>
            </a:pPr>
            <a:endParaRPr kumimoji="0" lang="el-GR" sz="3200" b="0" i="0" u="none" strike="noStrike" cap="none" spc="0" normalizeH="0" baseline="0" dirty="0">
              <a:ln>
                <a:noFill/>
              </a:ln>
              <a:solidFill>
                <a:srgbClr val="414141"/>
              </a:solidFill>
              <a:effectLst/>
              <a:uFillTx/>
              <a:latin typeface="Futura Medium" panose="020B0602020204020303" pitchFamily="34" charset="-79"/>
              <a:cs typeface="Futura Medium" panose="020B0602020204020303" pitchFamily="34" charset="-79"/>
              <a:sym typeface="Palatino"/>
            </a:endParaRPr>
          </a:p>
        </p:txBody>
      </p:sp>
    </p:spTree>
    <p:extLst>
      <p:ext uri="{BB962C8B-B14F-4D97-AF65-F5344CB8AC3E}">
        <p14:creationId xmlns:p14="http://schemas.microsoft.com/office/powerpoint/2010/main" val="265568659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nodeType="clickEffect">
                                  <p:stCondLst>
                                    <p:cond delay="0"/>
                                  </p:stCondLst>
                                  <p:iterate type="lt">
                                    <p:tmPct val="50000"/>
                                  </p:iterate>
                                  <p:childTnLst>
                                    <p:set>
                                      <p:cBhvr>
                                        <p:cTn id="6" dur="1" fill="hold">
                                          <p:stCondLst>
                                            <p:cond delay="0"/>
                                          </p:stCondLst>
                                        </p:cTn>
                                        <p:tgtEl>
                                          <p:spTgt spid="11">
                                            <p:txEl>
                                              <p:pRg st="0" end="0"/>
                                            </p:txEl>
                                          </p:spTgt>
                                        </p:tgtEl>
                                        <p:attrNameLst>
                                          <p:attrName>style.visibility</p:attrName>
                                        </p:attrNameLst>
                                      </p:cBhvr>
                                      <p:to>
                                        <p:strVal val="visible"/>
                                      </p:to>
                                    </p:set>
                                    <p:set>
                                      <p:cBhvr>
                                        <p:cTn id="7" dur="455" fill="hold">
                                          <p:stCondLst>
                                            <p:cond delay="0"/>
                                          </p:stCondLst>
                                        </p:cTn>
                                        <p:tgtEl>
                                          <p:spTgt spid="11">
                                            <p:txEl>
                                              <p:pRg st="0" end="0"/>
                                            </p:txEl>
                                          </p:spTgt>
                                        </p:tgtEl>
                                        <p:attrNameLst>
                                          <p:attrName>style.rotation</p:attrName>
                                        </p:attrNameLst>
                                      </p:cBhvr>
                                      <p:to>
                                        <p:strVal val="-45.0"/>
                                      </p:to>
                                    </p:set>
                                    <p:anim calcmode="lin" valueType="num">
                                      <p:cBhvr>
                                        <p:cTn id="8" dur="455" fill="hold">
                                          <p:stCondLst>
                                            <p:cond delay="455"/>
                                          </p:stCondLst>
                                        </p:cTn>
                                        <p:tgtEl>
                                          <p:spTgt spid="11">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11">
                                            <p:txEl>
                                              <p:pRg st="0" end="0"/>
                                            </p:txEl>
                                          </p:spTgt>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11">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11">
                                            <p:txEl>
                                              <p:pRg st="0" end="0"/>
                                            </p:txEl>
                                          </p:spTgt>
                                        </p:tgtEl>
                                        <p:attrNameLst>
                                          <p:attrName>ppt_y</p:attrName>
                                        </p:attrNameLst>
                                      </p:cBhvr>
                                      <p:tavLst>
                                        <p:tav tm="0">
                                          <p:val>
                                            <p:strVal val="#ppt_y-(0.354*#ppt_w-0.172*#ppt_h)"/>
                                          </p:val>
                                        </p:tav>
                                        <p:tav tm="100000">
                                          <p:val>
                                            <p:strVal val="#ppt_y"/>
                                          </p:val>
                                        </p:tav>
                                      </p:tavLst>
                                    </p:anim>
                                  </p:childTnLst>
                                </p:cTn>
                              </p:par>
                              <p:par>
                                <p:cTn id="12" presetID="38" presetClass="entr" presetSubtype="0" accel="50000" fill="hold" nodeType="withEffect">
                                  <p:stCondLst>
                                    <p:cond delay="0"/>
                                  </p:stCondLst>
                                  <p:iterate type="lt">
                                    <p:tmPct val="50000"/>
                                  </p:iterate>
                                  <p:childTnLst>
                                    <p:set>
                                      <p:cBhvr>
                                        <p:cTn id="13" dur="1" fill="hold">
                                          <p:stCondLst>
                                            <p:cond delay="0"/>
                                          </p:stCondLst>
                                        </p:cTn>
                                        <p:tgtEl>
                                          <p:spTgt spid="11">
                                            <p:txEl>
                                              <p:pRg st="2" end="2"/>
                                            </p:txEl>
                                          </p:spTgt>
                                        </p:tgtEl>
                                        <p:attrNameLst>
                                          <p:attrName>style.visibility</p:attrName>
                                        </p:attrNameLst>
                                      </p:cBhvr>
                                      <p:to>
                                        <p:strVal val="visible"/>
                                      </p:to>
                                    </p:set>
                                    <p:set>
                                      <p:cBhvr>
                                        <p:cTn id="14" dur="455" fill="hold">
                                          <p:stCondLst>
                                            <p:cond delay="0"/>
                                          </p:stCondLst>
                                        </p:cTn>
                                        <p:tgtEl>
                                          <p:spTgt spid="11">
                                            <p:txEl>
                                              <p:pRg st="2" end="2"/>
                                            </p:txEl>
                                          </p:spTgt>
                                        </p:tgtEl>
                                        <p:attrNameLst>
                                          <p:attrName>style.rotation</p:attrName>
                                        </p:attrNameLst>
                                      </p:cBhvr>
                                      <p:to>
                                        <p:strVal val="-45.0"/>
                                      </p:to>
                                    </p:set>
                                    <p:anim calcmode="lin" valueType="num">
                                      <p:cBhvr>
                                        <p:cTn id="15" dur="455" fill="hold">
                                          <p:stCondLst>
                                            <p:cond delay="455"/>
                                          </p:stCondLst>
                                        </p:cTn>
                                        <p:tgtEl>
                                          <p:spTgt spid="11">
                                            <p:txEl>
                                              <p:pRg st="2" end="2"/>
                                            </p:txEl>
                                          </p:spTgt>
                                        </p:tgtEl>
                                        <p:attrNameLst>
                                          <p:attrName>style.rotation</p:attrName>
                                        </p:attrNameLst>
                                      </p:cBhvr>
                                      <p:tavLst>
                                        <p:tav tm="0">
                                          <p:val>
                                            <p:fltVal val="-45"/>
                                          </p:val>
                                        </p:tav>
                                        <p:tav tm="69900">
                                          <p:val>
                                            <p:fltVal val="45"/>
                                          </p:val>
                                        </p:tav>
                                        <p:tav tm="100000">
                                          <p:val>
                                            <p:fltVal val="0"/>
                                          </p:val>
                                        </p:tav>
                                      </p:tavLst>
                                    </p:anim>
                                    <p:anim calcmode="lin" valueType="num">
                                      <p:cBhvr>
                                        <p:cTn id="16" dur="455" fill="hold">
                                          <p:stCondLst>
                                            <p:cond delay="0"/>
                                          </p:stCondLst>
                                        </p:cTn>
                                        <p:tgtEl>
                                          <p:spTgt spid="11">
                                            <p:txEl>
                                              <p:pRg st="2" end="2"/>
                                            </p:txEl>
                                          </p:spTgt>
                                        </p:tgtEl>
                                        <p:attrNameLst>
                                          <p:attrName>ppt_y</p:attrName>
                                        </p:attrNameLst>
                                      </p:cBhvr>
                                      <p:tavLst>
                                        <p:tav tm="0">
                                          <p:val>
                                            <p:strVal val="#ppt_y-1"/>
                                          </p:val>
                                        </p:tav>
                                        <p:tav tm="100000">
                                          <p:val>
                                            <p:strVal val="#ppt_y-(0.354*#ppt_w-0.172*#ppt_h)"/>
                                          </p:val>
                                        </p:tav>
                                      </p:tavLst>
                                    </p:anim>
                                    <p:anim calcmode="lin" valueType="num">
                                      <p:cBhvr>
                                        <p:cTn id="17" dur="156" decel="50000" autoRev="1" fill="hold">
                                          <p:stCondLst>
                                            <p:cond delay="455"/>
                                          </p:stCondLst>
                                        </p:cTn>
                                        <p:tgtEl>
                                          <p:spTgt spid="11">
                                            <p:txEl>
                                              <p:pRg st="2" end="2"/>
                                            </p:txEl>
                                          </p:spTgt>
                                        </p:tgtEl>
                                        <p:attrNameLst>
                                          <p:attrName>ppt_y</p:attrName>
                                        </p:attrNameLst>
                                      </p:cBhvr>
                                      <p:tavLst>
                                        <p:tav tm="0">
                                          <p:val>
                                            <p:strVal val="#ppt_y-(0.354*#ppt_w-0.172*#ppt_h)"/>
                                          </p:val>
                                        </p:tav>
                                        <p:tav tm="100000">
                                          <p:val>
                                            <p:strVal val="#ppt_y-(0.354*#ppt_w-0.172*#ppt_h)-#ppt_h/2"/>
                                          </p:val>
                                        </p:tav>
                                      </p:tavLst>
                                    </p:anim>
                                    <p:anim calcmode="lin" valueType="num">
                                      <p:cBhvr>
                                        <p:cTn id="18" dur="136" fill="hold">
                                          <p:stCondLst>
                                            <p:cond delay="864"/>
                                          </p:stCondLst>
                                        </p:cTn>
                                        <p:tgtEl>
                                          <p:spTgt spid="11">
                                            <p:txEl>
                                              <p:pRg st="2" end="2"/>
                                            </p:txEl>
                                          </p:spTgt>
                                        </p:tgtEl>
                                        <p:attrNameLst>
                                          <p:attrName>ppt_y</p:attrName>
                                        </p:attrNameLst>
                                      </p:cBhvr>
                                      <p:tavLst>
                                        <p:tav tm="0">
                                          <p:val>
                                            <p:strVal val="#ppt_y-(0.354*#ppt_w-0.172*#ppt_h)"/>
                                          </p:val>
                                        </p:tav>
                                        <p:tav tm="100000">
                                          <p:val>
                                            <p:strVal val="#ppt_y"/>
                                          </p:val>
                                        </p:tav>
                                      </p:tavLst>
                                    </p:anim>
                                  </p:childTnLst>
                                </p:cTn>
                              </p:par>
                              <p:par>
                                <p:cTn id="19" presetID="38" presetClass="entr" presetSubtype="0" accel="50000" fill="hold" nodeType="withEffect">
                                  <p:stCondLst>
                                    <p:cond delay="0"/>
                                  </p:stCondLst>
                                  <p:iterate type="lt">
                                    <p:tmPct val="50000"/>
                                  </p:iterate>
                                  <p:childTnLst>
                                    <p:set>
                                      <p:cBhvr>
                                        <p:cTn id="20" dur="1" fill="hold">
                                          <p:stCondLst>
                                            <p:cond delay="0"/>
                                          </p:stCondLst>
                                        </p:cTn>
                                        <p:tgtEl>
                                          <p:spTgt spid="11">
                                            <p:txEl>
                                              <p:pRg st="3" end="3"/>
                                            </p:txEl>
                                          </p:spTgt>
                                        </p:tgtEl>
                                        <p:attrNameLst>
                                          <p:attrName>style.visibility</p:attrName>
                                        </p:attrNameLst>
                                      </p:cBhvr>
                                      <p:to>
                                        <p:strVal val="visible"/>
                                      </p:to>
                                    </p:set>
                                    <p:set>
                                      <p:cBhvr>
                                        <p:cTn id="21" dur="455" fill="hold">
                                          <p:stCondLst>
                                            <p:cond delay="0"/>
                                          </p:stCondLst>
                                        </p:cTn>
                                        <p:tgtEl>
                                          <p:spTgt spid="11">
                                            <p:txEl>
                                              <p:pRg st="3" end="3"/>
                                            </p:txEl>
                                          </p:spTgt>
                                        </p:tgtEl>
                                        <p:attrNameLst>
                                          <p:attrName>style.rotation</p:attrName>
                                        </p:attrNameLst>
                                      </p:cBhvr>
                                      <p:to>
                                        <p:strVal val="-45.0"/>
                                      </p:to>
                                    </p:set>
                                    <p:anim calcmode="lin" valueType="num">
                                      <p:cBhvr>
                                        <p:cTn id="22" dur="455" fill="hold">
                                          <p:stCondLst>
                                            <p:cond delay="455"/>
                                          </p:stCondLst>
                                        </p:cTn>
                                        <p:tgtEl>
                                          <p:spTgt spid="11">
                                            <p:txEl>
                                              <p:pRg st="3" end="3"/>
                                            </p:txEl>
                                          </p:spTgt>
                                        </p:tgtEl>
                                        <p:attrNameLst>
                                          <p:attrName>style.rotation</p:attrName>
                                        </p:attrNameLst>
                                      </p:cBhvr>
                                      <p:tavLst>
                                        <p:tav tm="0">
                                          <p:val>
                                            <p:fltVal val="-45"/>
                                          </p:val>
                                        </p:tav>
                                        <p:tav tm="69900">
                                          <p:val>
                                            <p:fltVal val="45"/>
                                          </p:val>
                                        </p:tav>
                                        <p:tav tm="100000">
                                          <p:val>
                                            <p:fltVal val="0"/>
                                          </p:val>
                                        </p:tav>
                                      </p:tavLst>
                                    </p:anim>
                                    <p:anim calcmode="lin" valueType="num">
                                      <p:cBhvr>
                                        <p:cTn id="23" dur="455" fill="hold">
                                          <p:stCondLst>
                                            <p:cond delay="0"/>
                                          </p:stCondLst>
                                        </p:cTn>
                                        <p:tgtEl>
                                          <p:spTgt spid="11">
                                            <p:txEl>
                                              <p:pRg st="3" end="3"/>
                                            </p:txEl>
                                          </p:spTgt>
                                        </p:tgtEl>
                                        <p:attrNameLst>
                                          <p:attrName>ppt_y</p:attrName>
                                        </p:attrNameLst>
                                      </p:cBhvr>
                                      <p:tavLst>
                                        <p:tav tm="0">
                                          <p:val>
                                            <p:strVal val="#ppt_y-1"/>
                                          </p:val>
                                        </p:tav>
                                        <p:tav tm="100000">
                                          <p:val>
                                            <p:strVal val="#ppt_y-(0.354*#ppt_w-0.172*#ppt_h)"/>
                                          </p:val>
                                        </p:tav>
                                      </p:tavLst>
                                    </p:anim>
                                    <p:anim calcmode="lin" valueType="num">
                                      <p:cBhvr>
                                        <p:cTn id="24" dur="156" decel="50000" autoRev="1" fill="hold">
                                          <p:stCondLst>
                                            <p:cond delay="455"/>
                                          </p:stCondLst>
                                        </p:cTn>
                                        <p:tgtEl>
                                          <p:spTgt spid="11">
                                            <p:txEl>
                                              <p:pRg st="3" end="3"/>
                                            </p:txEl>
                                          </p:spTgt>
                                        </p:tgtEl>
                                        <p:attrNameLst>
                                          <p:attrName>ppt_y</p:attrName>
                                        </p:attrNameLst>
                                      </p:cBhvr>
                                      <p:tavLst>
                                        <p:tav tm="0">
                                          <p:val>
                                            <p:strVal val="#ppt_y-(0.354*#ppt_w-0.172*#ppt_h)"/>
                                          </p:val>
                                        </p:tav>
                                        <p:tav tm="100000">
                                          <p:val>
                                            <p:strVal val="#ppt_y-(0.354*#ppt_w-0.172*#ppt_h)-#ppt_h/2"/>
                                          </p:val>
                                        </p:tav>
                                      </p:tavLst>
                                    </p:anim>
                                    <p:anim calcmode="lin" valueType="num">
                                      <p:cBhvr>
                                        <p:cTn id="25" dur="136" fill="hold">
                                          <p:stCondLst>
                                            <p:cond delay="864"/>
                                          </p:stCondLst>
                                        </p:cTn>
                                        <p:tgtEl>
                                          <p:spTgt spid="11">
                                            <p:txEl>
                                              <p:pRg st="3" end="3"/>
                                            </p:txEl>
                                          </p:spTgt>
                                        </p:tgtEl>
                                        <p:attrNameLst>
                                          <p:attrName>ppt_y</p:attrName>
                                        </p:attrNameLst>
                                      </p:cBhvr>
                                      <p:tavLst>
                                        <p:tav tm="0">
                                          <p:val>
                                            <p:strVal val="#ppt_y-(0.354*#ppt_w-0.172*#ppt_h)"/>
                                          </p:val>
                                        </p:tav>
                                        <p:tav tm="100000">
                                          <p:val>
                                            <p:strVal val="#ppt_y"/>
                                          </p:val>
                                        </p:tav>
                                      </p:tavLst>
                                    </p:anim>
                                  </p:childTnLst>
                                </p:cTn>
                              </p:par>
                              <p:par>
                                <p:cTn id="26" presetID="38" presetClass="entr" presetSubtype="0" accel="50000" fill="hold" nodeType="withEffect">
                                  <p:stCondLst>
                                    <p:cond delay="0"/>
                                  </p:stCondLst>
                                  <p:iterate type="lt">
                                    <p:tmPct val="50000"/>
                                  </p:iterate>
                                  <p:childTnLst>
                                    <p:set>
                                      <p:cBhvr>
                                        <p:cTn id="27" dur="1" fill="hold">
                                          <p:stCondLst>
                                            <p:cond delay="0"/>
                                          </p:stCondLst>
                                        </p:cTn>
                                        <p:tgtEl>
                                          <p:spTgt spid="12">
                                            <p:txEl>
                                              <p:pRg st="0" end="0"/>
                                            </p:txEl>
                                          </p:spTgt>
                                        </p:tgtEl>
                                        <p:attrNameLst>
                                          <p:attrName>style.visibility</p:attrName>
                                        </p:attrNameLst>
                                      </p:cBhvr>
                                      <p:to>
                                        <p:strVal val="visible"/>
                                      </p:to>
                                    </p:set>
                                    <p:set>
                                      <p:cBhvr>
                                        <p:cTn id="28" dur="455" fill="hold">
                                          <p:stCondLst>
                                            <p:cond delay="0"/>
                                          </p:stCondLst>
                                        </p:cTn>
                                        <p:tgtEl>
                                          <p:spTgt spid="12">
                                            <p:txEl>
                                              <p:pRg st="0" end="0"/>
                                            </p:txEl>
                                          </p:spTgt>
                                        </p:tgtEl>
                                        <p:attrNameLst>
                                          <p:attrName>style.rotation</p:attrName>
                                        </p:attrNameLst>
                                      </p:cBhvr>
                                      <p:to>
                                        <p:strVal val="-45.0"/>
                                      </p:to>
                                    </p:set>
                                    <p:anim calcmode="lin" valueType="num">
                                      <p:cBhvr>
                                        <p:cTn id="29" dur="455" fill="hold">
                                          <p:stCondLst>
                                            <p:cond delay="455"/>
                                          </p:stCondLst>
                                        </p:cTn>
                                        <p:tgtEl>
                                          <p:spTgt spid="12">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30" dur="455" fill="hold">
                                          <p:stCondLst>
                                            <p:cond delay="0"/>
                                          </p:stCondLst>
                                        </p:cTn>
                                        <p:tgtEl>
                                          <p:spTgt spid="12">
                                            <p:txEl>
                                              <p:pRg st="0" end="0"/>
                                            </p:txEl>
                                          </p:spTgt>
                                        </p:tgtEl>
                                        <p:attrNameLst>
                                          <p:attrName>ppt_y</p:attrName>
                                        </p:attrNameLst>
                                      </p:cBhvr>
                                      <p:tavLst>
                                        <p:tav tm="0">
                                          <p:val>
                                            <p:strVal val="#ppt_y-1"/>
                                          </p:val>
                                        </p:tav>
                                        <p:tav tm="100000">
                                          <p:val>
                                            <p:strVal val="#ppt_y-(0.354*#ppt_w-0.172*#ppt_h)"/>
                                          </p:val>
                                        </p:tav>
                                      </p:tavLst>
                                    </p:anim>
                                    <p:anim calcmode="lin" valueType="num">
                                      <p:cBhvr>
                                        <p:cTn id="31" dur="156" decel="50000" autoRev="1" fill="hold">
                                          <p:stCondLst>
                                            <p:cond delay="455"/>
                                          </p:stCondLst>
                                        </p:cTn>
                                        <p:tgtEl>
                                          <p:spTgt spid="12">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32" dur="136" fill="hold">
                                          <p:stCondLst>
                                            <p:cond delay="864"/>
                                          </p:stCondLst>
                                        </p:cTn>
                                        <p:tgtEl>
                                          <p:spTgt spid="12">
                                            <p:txEl>
                                              <p:pRg st="0" end="0"/>
                                            </p:txEl>
                                          </p:spTgt>
                                        </p:tgtEl>
                                        <p:attrNameLst>
                                          <p:attrName>ppt_y</p:attrName>
                                        </p:attrNameLst>
                                      </p:cBhvr>
                                      <p:tavLst>
                                        <p:tav tm="0">
                                          <p:val>
                                            <p:strVal val="#ppt_y-(0.354*#ppt_w-0.172*#ppt_h)"/>
                                          </p:val>
                                        </p:tav>
                                        <p:tav tm="100000">
                                          <p:val>
                                            <p:strVal val="#ppt_y"/>
                                          </p:val>
                                        </p:tav>
                                      </p:tavLst>
                                    </p:anim>
                                  </p:childTnLst>
                                </p:cTn>
                              </p:par>
                              <p:par>
                                <p:cTn id="33" presetID="38" presetClass="entr" presetSubtype="0" accel="50000" fill="hold" nodeType="withEffect">
                                  <p:stCondLst>
                                    <p:cond delay="0"/>
                                  </p:stCondLst>
                                  <p:iterate type="lt">
                                    <p:tmPct val="50000"/>
                                  </p:iterate>
                                  <p:childTnLst>
                                    <p:set>
                                      <p:cBhvr>
                                        <p:cTn id="34" dur="1" fill="hold">
                                          <p:stCondLst>
                                            <p:cond delay="0"/>
                                          </p:stCondLst>
                                        </p:cTn>
                                        <p:tgtEl>
                                          <p:spTgt spid="12">
                                            <p:txEl>
                                              <p:pRg st="2" end="2"/>
                                            </p:txEl>
                                          </p:spTgt>
                                        </p:tgtEl>
                                        <p:attrNameLst>
                                          <p:attrName>style.visibility</p:attrName>
                                        </p:attrNameLst>
                                      </p:cBhvr>
                                      <p:to>
                                        <p:strVal val="visible"/>
                                      </p:to>
                                    </p:set>
                                    <p:set>
                                      <p:cBhvr>
                                        <p:cTn id="35" dur="455" fill="hold">
                                          <p:stCondLst>
                                            <p:cond delay="0"/>
                                          </p:stCondLst>
                                        </p:cTn>
                                        <p:tgtEl>
                                          <p:spTgt spid="12">
                                            <p:txEl>
                                              <p:pRg st="2" end="2"/>
                                            </p:txEl>
                                          </p:spTgt>
                                        </p:tgtEl>
                                        <p:attrNameLst>
                                          <p:attrName>style.rotation</p:attrName>
                                        </p:attrNameLst>
                                      </p:cBhvr>
                                      <p:to>
                                        <p:strVal val="-45.0"/>
                                      </p:to>
                                    </p:set>
                                    <p:anim calcmode="lin" valueType="num">
                                      <p:cBhvr>
                                        <p:cTn id="36" dur="455" fill="hold">
                                          <p:stCondLst>
                                            <p:cond delay="455"/>
                                          </p:stCondLst>
                                        </p:cTn>
                                        <p:tgtEl>
                                          <p:spTgt spid="12">
                                            <p:txEl>
                                              <p:pRg st="2" end="2"/>
                                            </p:txEl>
                                          </p:spTgt>
                                        </p:tgtEl>
                                        <p:attrNameLst>
                                          <p:attrName>style.rotation</p:attrName>
                                        </p:attrNameLst>
                                      </p:cBhvr>
                                      <p:tavLst>
                                        <p:tav tm="0">
                                          <p:val>
                                            <p:fltVal val="-45"/>
                                          </p:val>
                                        </p:tav>
                                        <p:tav tm="69900">
                                          <p:val>
                                            <p:fltVal val="45"/>
                                          </p:val>
                                        </p:tav>
                                        <p:tav tm="100000">
                                          <p:val>
                                            <p:fltVal val="0"/>
                                          </p:val>
                                        </p:tav>
                                      </p:tavLst>
                                    </p:anim>
                                    <p:anim calcmode="lin" valueType="num">
                                      <p:cBhvr>
                                        <p:cTn id="37" dur="455" fill="hold">
                                          <p:stCondLst>
                                            <p:cond delay="0"/>
                                          </p:stCondLst>
                                        </p:cTn>
                                        <p:tgtEl>
                                          <p:spTgt spid="12">
                                            <p:txEl>
                                              <p:pRg st="2" end="2"/>
                                            </p:txEl>
                                          </p:spTgt>
                                        </p:tgtEl>
                                        <p:attrNameLst>
                                          <p:attrName>ppt_y</p:attrName>
                                        </p:attrNameLst>
                                      </p:cBhvr>
                                      <p:tavLst>
                                        <p:tav tm="0">
                                          <p:val>
                                            <p:strVal val="#ppt_y-1"/>
                                          </p:val>
                                        </p:tav>
                                        <p:tav tm="100000">
                                          <p:val>
                                            <p:strVal val="#ppt_y-(0.354*#ppt_w-0.172*#ppt_h)"/>
                                          </p:val>
                                        </p:tav>
                                      </p:tavLst>
                                    </p:anim>
                                    <p:anim calcmode="lin" valueType="num">
                                      <p:cBhvr>
                                        <p:cTn id="38" dur="156" decel="50000" autoRev="1" fill="hold">
                                          <p:stCondLst>
                                            <p:cond delay="455"/>
                                          </p:stCondLst>
                                        </p:cTn>
                                        <p:tgtEl>
                                          <p:spTgt spid="12">
                                            <p:txEl>
                                              <p:pRg st="2" end="2"/>
                                            </p:txEl>
                                          </p:spTgt>
                                        </p:tgtEl>
                                        <p:attrNameLst>
                                          <p:attrName>ppt_y</p:attrName>
                                        </p:attrNameLst>
                                      </p:cBhvr>
                                      <p:tavLst>
                                        <p:tav tm="0">
                                          <p:val>
                                            <p:strVal val="#ppt_y-(0.354*#ppt_w-0.172*#ppt_h)"/>
                                          </p:val>
                                        </p:tav>
                                        <p:tav tm="100000">
                                          <p:val>
                                            <p:strVal val="#ppt_y-(0.354*#ppt_w-0.172*#ppt_h)-#ppt_h/2"/>
                                          </p:val>
                                        </p:tav>
                                      </p:tavLst>
                                    </p:anim>
                                    <p:anim calcmode="lin" valueType="num">
                                      <p:cBhvr>
                                        <p:cTn id="39" dur="136" fill="hold">
                                          <p:stCondLst>
                                            <p:cond delay="864"/>
                                          </p:stCondLst>
                                        </p:cTn>
                                        <p:tgtEl>
                                          <p:spTgt spid="12">
                                            <p:txEl>
                                              <p:pRg st="2" end="2"/>
                                            </p:txEl>
                                          </p:spTgt>
                                        </p:tgtEl>
                                        <p:attrNameLst>
                                          <p:attrName>ppt_y</p:attrName>
                                        </p:attrNameLst>
                                      </p:cBhvr>
                                      <p:tavLst>
                                        <p:tav tm="0">
                                          <p:val>
                                            <p:strVal val="#ppt_y-(0.354*#ppt_w-0.172*#ppt_h)"/>
                                          </p:val>
                                        </p:tav>
                                        <p:tav tm="100000">
                                          <p:val>
                                            <p:strVal val="#ppt_y"/>
                                          </p:val>
                                        </p:tav>
                                      </p:tavLst>
                                    </p:anim>
                                  </p:childTnLst>
                                </p:cTn>
                              </p:par>
                              <p:par>
                                <p:cTn id="40" presetID="38" presetClass="entr" presetSubtype="0" accel="50000" fill="hold" nodeType="withEffect">
                                  <p:stCondLst>
                                    <p:cond delay="0"/>
                                  </p:stCondLst>
                                  <p:iterate type="lt">
                                    <p:tmPct val="50000"/>
                                  </p:iterate>
                                  <p:childTnLst>
                                    <p:set>
                                      <p:cBhvr>
                                        <p:cTn id="41" dur="1" fill="hold">
                                          <p:stCondLst>
                                            <p:cond delay="0"/>
                                          </p:stCondLst>
                                        </p:cTn>
                                        <p:tgtEl>
                                          <p:spTgt spid="12">
                                            <p:txEl>
                                              <p:pRg st="3" end="3"/>
                                            </p:txEl>
                                          </p:spTgt>
                                        </p:tgtEl>
                                        <p:attrNameLst>
                                          <p:attrName>style.visibility</p:attrName>
                                        </p:attrNameLst>
                                      </p:cBhvr>
                                      <p:to>
                                        <p:strVal val="visible"/>
                                      </p:to>
                                    </p:set>
                                    <p:set>
                                      <p:cBhvr>
                                        <p:cTn id="42" dur="455" fill="hold">
                                          <p:stCondLst>
                                            <p:cond delay="0"/>
                                          </p:stCondLst>
                                        </p:cTn>
                                        <p:tgtEl>
                                          <p:spTgt spid="12">
                                            <p:txEl>
                                              <p:pRg st="3" end="3"/>
                                            </p:txEl>
                                          </p:spTgt>
                                        </p:tgtEl>
                                        <p:attrNameLst>
                                          <p:attrName>style.rotation</p:attrName>
                                        </p:attrNameLst>
                                      </p:cBhvr>
                                      <p:to>
                                        <p:strVal val="-45.0"/>
                                      </p:to>
                                    </p:set>
                                    <p:anim calcmode="lin" valueType="num">
                                      <p:cBhvr>
                                        <p:cTn id="43" dur="455" fill="hold">
                                          <p:stCondLst>
                                            <p:cond delay="455"/>
                                          </p:stCondLst>
                                        </p:cTn>
                                        <p:tgtEl>
                                          <p:spTgt spid="12">
                                            <p:txEl>
                                              <p:pRg st="3" end="3"/>
                                            </p:txEl>
                                          </p:spTgt>
                                        </p:tgtEl>
                                        <p:attrNameLst>
                                          <p:attrName>style.rotation</p:attrName>
                                        </p:attrNameLst>
                                      </p:cBhvr>
                                      <p:tavLst>
                                        <p:tav tm="0">
                                          <p:val>
                                            <p:fltVal val="-45"/>
                                          </p:val>
                                        </p:tav>
                                        <p:tav tm="69900">
                                          <p:val>
                                            <p:fltVal val="45"/>
                                          </p:val>
                                        </p:tav>
                                        <p:tav tm="100000">
                                          <p:val>
                                            <p:fltVal val="0"/>
                                          </p:val>
                                        </p:tav>
                                      </p:tavLst>
                                    </p:anim>
                                    <p:anim calcmode="lin" valueType="num">
                                      <p:cBhvr>
                                        <p:cTn id="44" dur="455" fill="hold">
                                          <p:stCondLst>
                                            <p:cond delay="0"/>
                                          </p:stCondLst>
                                        </p:cTn>
                                        <p:tgtEl>
                                          <p:spTgt spid="12">
                                            <p:txEl>
                                              <p:pRg st="3" end="3"/>
                                            </p:txEl>
                                          </p:spTgt>
                                        </p:tgtEl>
                                        <p:attrNameLst>
                                          <p:attrName>ppt_y</p:attrName>
                                        </p:attrNameLst>
                                      </p:cBhvr>
                                      <p:tavLst>
                                        <p:tav tm="0">
                                          <p:val>
                                            <p:strVal val="#ppt_y-1"/>
                                          </p:val>
                                        </p:tav>
                                        <p:tav tm="100000">
                                          <p:val>
                                            <p:strVal val="#ppt_y-(0.354*#ppt_w-0.172*#ppt_h)"/>
                                          </p:val>
                                        </p:tav>
                                      </p:tavLst>
                                    </p:anim>
                                    <p:anim calcmode="lin" valueType="num">
                                      <p:cBhvr>
                                        <p:cTn id="45" dur="156" decel="50000" autoRev="1" fill="hold">
                                          <p:stCondLst>
                                            <p:cond delay="455"/>
                                          </p:stCondLst>
                                        </p:cTn>
                                        <p:tgtEl>
                                          <p:spTgt spid="12">
                                            <p:txEl>
                                              <p:pRg st="3" end="3"/>
                                            </p:txEl>
                                          </p:spTgt>
                                        </p:tgtEl>
                                        <p:attrNameLst>
                                          <p:attrName>ppt_y</p:attrName>
                                        </p:attrNameLst>
                                      </p:cBhvr>
                                      <p:tavLst>
                                        <p:tav tm="0">
                                          <p:val>
                                            <p:strVal val="#ppt_y-(0.354*#ppt_w-0.172*#ppt_h)"/>
                                          </p:val>
                                        </p:tav>
                                        <p:tav tm="100000">
                                          <p:val>
                                            <p:strVal val="#ppt_y-(0.354*#ppt_w-0.172*#ppt_h)-#ppt_h/2"/>
                                          </p:val>
                                        </p:tav>
                                      </p:tavLst>
                                    </p:anim>
                                    <p:anim calcmode="lin" valueType="num">
                                      <p:cBhvr>
                                        <p:cTn id="46" dur="136" fill="hold">
                                          <p:stCondLst>
                                            <p:cond delay="864"/>
                                          </p:stCondLst>
                                        </p:cTn>
                                        <p:tgtEl>
                                          <p:spTgt spid="12">
                                            <p:txEl>
                                              <p:pRg st="3" end="3"/>
                                            </p:txEl>
                                          </p:spTgt>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65" name="LEARN PYTHON: SYNTAX"/>
          <p:cNvSpPr txBox="1">
            <a:spLocks noGrp="1"/>
          </p:cNvSpPr>
          <p:nvPr>
            <p:ph type="title"/>
          </p:nvPr>
        </p:nvSpPr>
        <p:spPr>
          <a:prstGeom prst="rect">
            <a:avLst/>
          </a:prstGeom>
        </p:spPr>
        <p:txBody>
          <a:bodyPr/>
          <a:lstStyle/>
          <a:p>
            <a:r>
              <a:rPr dirty="0"/>
              <a:t>LEARN PYTHON: </a:t>
            </a:r>
            <a:r>
              <a:rPr lang="en-US" dirty="0"/>
              <a:t>FUNCTIONS</a:t>
            </a:r>
            <a:endParaRPr dirty="0"/>
          </a:p>
        </p:txBody>
      </p:sp>
      <p:sp>
        <p:nvSpPr>
          <p:cNvPr id="266" name="Οδηγίες (01. Syntax / 10. Exponents.py)…"/>
          <p:cNvSpPr txBox="1">
            <a:spLocks noGrp="1"/>
          </p:cNvSpPr>
          <p:nvPr>
            <p:ph type="body" sz="half" idx="1"/>
          </p:nvPr>
        </p:nvSpPr>
        <p:spPr>
          <a:xfrm>
            <a:off x="884438" y="3054350"/>
            <a:ext cx="13377440" cy="10261600"/>
          </a:xfrm>
          <a:prstGeom prst="rect">
            <a:avLst/>
          </a:prstGeom>
        </p:spPr>
        <p:txBody>
          <a:bodyPr anchor="t">
            <a:normAutofit/>
          </a:bodyPr>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sz="4000" dirty="0"/>
              <a:t>Οδηγίες (0</a:t>
            </a:r>
            <a:r>
              <a:rPr lang="en-US" sz="4000" dirty="0"/>
              <a:t>2</a:t>
            </a:r>
            <a:r>
              <a:rPr sz="4000" dirty="0"/>
              <a:t>.</a:t>
            </a:r>
            <a:r>
              <a:rPr lang="en-US" sz="4000" dirty="0"/>
              <a:t> Functions</a:t>
            </a:r>
            <a:r>
              <a:rPr sz="4000" dirty="0"/>
              <a:t> / </a:t>
            </a:r>
            <a:r>
              <a:rPr lang="en-US" sz="4000" dirty="0"/>
              <a:t>0</a:t>
            </a:r>
            <a:r>
              <a:rPr lang="el-GR" sz="4000" dirty="0"/>
              <a:t>4</a:t>
            </a:r>
            <a:r>
              <a:rPr sz="4000" dirty="0"/>
              <a:t>. </a:t>
            </a:r>
            <a:r>
              <a:rPr lang="en-US" sz="4000" dirty="0" err="1"/>
              <a:t>Parameters</a:t>
            </a:r>
            <a:r>
              <a:rPr sz="4000" dirty="0" err="1"/>
              <a:t>.py</a:t>
            </a:r>
            <a:r>
              <a:rPr sz="4000"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sz="4000" dirty="0"/>
              <a:t> </a:t>
            </a:r>
            <a:r>
              <a:rPr lang="el-GR" sz="4000" dirty="0"/>
              <a:t>Η συνάρτηση </a:t>
            </a:r>
            <a:r>
              <a:rPr lang="en" sz="4000" dirty="0" err="1"/>
              <a:t>mult_two_add_three</a:t>
            </a:r>
            <a:r>
              <a:rPr lang="en" sz="4000" dirty="0"/>
              <a:t> () </a:t>
            </a:r>
            <a:r>
              <a:rPr lang="el-GR" sz="4000" dirty="0"/>
              <a:t>εκτυπώνει έναν αριθμό που </a:t>
            </a:r>
            <a:r>
              <a:rPr lang="el-GR" sz="4000" b="1" dirty="0"/>
              <a:t>πολλαπλασιάζει με 2 και προσθέτει 3</a:t>
            </a:r>
            <a:r>
              <a:rPr lang="el-GR" sz="4000" dirty="0"/>
              <a:t>. Όπως γράφεται τώρα εκτυπώνει πάντα 5 και δεν υλοποιεί καμία μαθηματική πράξη.</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err="1"/>
              <a:t>Τροποποι</a:t>
            </a:r>
            <a:r>
              <a:rPr lang="en-US" sz="4000" dirty="0" err="1"/>
              <a:t>ή</a:t>
            </a:r>
            <a:r>
              <a:rPr lang="el-GR" sz="4000" dirty="0"/>
              <a:t>στε και στην συνέχεια καλέστε τη λειτουργία και δείτε τι εκτυπώνει στην κονσόλα.</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Τώρα, τροποποιήστε τον ορισμό της συνάρτησης έτσι ώστε να έχει μια </a:t>
            </a:r>
            <a:r>
              <a:rPr lang="el-GR" sz="4000" b="1" dirty="0"/>
              <a:t>παράμετρο </a:t>
            </a:r>
            <a:r>
              <a:rPr lang="en-US" sz="4000" b="1" dirty="0"/>
              <a:t>number</a:t>
            </a:r>
            <a:r>
              <a:rPr lang="el-GR" sz="4000" dirty="0"/>
              <a:t>. Στη συνέχεια, </a:t>
            </a:r>
            <a:r>
              <a:rPr lang="el-GR" sz="4000" b="1" dirty="0"/>
              <a:t>διαγράψτε το </a:t>
            </a:r>
            <a:r>
              <a:rPr lang="en-US" sz="4000" b="1" dirty="0"/>
              <a:t>number</a:t>
            </a:r>
            <a:r>
              <a:rPr lang="el-GR" sz="4000" b="1" dirty="0"/>
              <a:t> = 5</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err="1"/>
              <a:t>Δοκιμ</a:t>
            </a:r>
            <a:r>
              <a:rPr lang="en-US" sz="4000" dirty="0"/>
              <a:t>ά</a:t>
            </a:r>
            <a:r>
              <a:rPr lang="el-GR" sz="4000" dirty="0"/>
              <a:t>στε κατά την κλήση της συνάρτησης με τις εξής παραμέτρους [1, 0, 5, -1, -3/2], εμφανίστε τα αποτελέσματα</a:t>
            </a:r>
          </a:p>
        </p:txBody>
      </p:sp>
      <p:sp>
        <p:nvSpPr>
          <p:cNvPr id="267"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56</a:t>
            </a:fld>
            <a:endParaRPr/>
          </a:p>
        </p:txBody>
      </p:sp>
      <p:pic>
        <p:nvPicPr>
          <p:cNvPr id="268" name="Εικόνα" descr="Εικόνα"/>
          <p:cNvPicPr>
            <a:picLocks noChangeAspect="1"/>
          </p:cNvPicPr>
          <p:nvPr/>
        </p:nvPicPr>
        <p:blipFill>
          <a:blip r:embed="rId4"/>
          <a:stretch>
            <a:fillRect/>
          </a:stretch>
        </p:blipFill>
        <p:spPr>
          <a:xfrm>
            <a:off x="14249114" y="3054350"/>
            <a:ext cx="9250449" cy="9250448"/>
          </a:xfrm>
          <a:prstGeom prst="rect">
            <a:avLst/>
          </a:prstGeom>
          <a:ln w="12700">
            <a:miter lim="400000"/>
          </a:ln>
        </p:spPr>
      </p:pic>
      <p:pic>
        <p:nvPicPr>
          <p:cNvPr id="6" name="Picture 2">
            <a:extLst>
              <a:ext uri="{FF2B5EF4-FFF2-40B4-BE49-F238E27FC236}">
                <a16:creationId xmlns:a16="http://schemas.microsoft.com/office/drawing/2014/main" id="{08F2B137-E58D-B94B-B4DF-C67C014F06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11704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Scale>
                                      <p:cBhvr>
                                        <p:cTn id="7" dur="1000" decel="50000" fill="hold">
                                          <p:stCondLst>
                                            <p:cond delay="0"/>
                                          </p:stCondLst>
                                        </p:cTn>
                                        <p:tgtEl>
                                          <p:spTgt spid="26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68"/>
                                        </p:tgtEl>
                                        <p:attrNameLst>
                                          <p:attrName>ppt_x</p:attrName>
                                          <p:attrName>ppt_y</p:attrName>
                                        </p:attrNameLst>
                                      </p:cBhvr>
                                    </p:animMotion>
                                    <p:animEffect transition="in" filter="fade">
                                      <p:cBhvr>
                                        <p:cTn id="9" dur="1000"/>
                                        <p:tgtEl>
                                          <p:spTgt spid="268"/>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66">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66">
                                            <p:txEl>
                                              <p:pRg st="1" end="1"/>
                                            </p:txEl>
                                          </p:spTgt>
                                        </p:tgtEl>
                                        <p:attrNameLst>
                                          <p:attrName>ppt_w</p:attrName>
                                        </p:attrNameLst>
                                      </p:cBhvr>
                                    </p:anim>
                                    <p:anim by="(#ppt_w*0.50)" calcmode="lin" valueType="num">
                                      <p:cBhvr>
                                        <p:cTn id="13" dur="500" decel="50000" autoRev="1" fill="hold">
                                          <p:stCondLst>
                                            <p:cond delay="0"/>
                                          </p:stCondLst>
                                        </p:cTn>
                                        <p:tgtEl>
                                          <p:spTgt spid="266">
                                            <p:txEl>
                                              <p:pRg st="1" end="1"/>
                                            </p:txEl>
                                          </p:spTgt>
                                        </p:tgtEl>
                                        <p:attrNameLst>
                                          <p:attrName>ppt_x</p:attrName>
                                        </p:attrNameLst>
                                      </p:cBhvr>
                                    </p:anim>
                                    <p:anim from="(-#ppt_h/2)" to="(#ppt_y)" calcmode="lin" valueType="num">
                                      <p:cBhvr>
                                        <p:cTn id="14" dur="1000" fill="hold">
                                          <p:stCondLst>
                                            <p:cond delay="0"/>
                                          </p:stCondLst>
                                        </p:cTn>
                                        <p:tgtEl>
                                          <p:spTgt spid="266">
                                            <p:txEl>
                                              <p:pRg st="1" end="1"/>
                                            </p:txEl>
                                          </p:spTgt>
                                        </p:tgtEl>
                                        <p:attrNameLst>
                                          <p:attrName>ppt_y</p:attrName>
                                        </p:attrNameLst>
                                      </p:cBhvr>
                                    </p:anim>
                                    <p:animRot by="21600000">
                                      <p:cBhvr>
                                        <p:cTn id="15" dur="1000" fill="hold">
                                          <p:stCondLst>
                                            <p:cond delay="0"/>
                                          </p:stCondLst>
                                        </p:cTn>
                                        <p:tgtEl>
                                          <p:spTgt spid="266">
                                            <p:txEl>
                                              <p:pRg st="1" end="1"/>
                                            </p:txEl>
                                          </p:spTgt>
                                        </p:tgtEl>
                                        <p:attrNameLst>
                                          <p:attrName>r</p:attrName>
                                        </p:attrNameLst>
                                      </p:cBhvr>
                                    </p:animRot>
                                  </p:childTnLst>
                                </p:cTn>
                              </p:par>
                            </p:childTnLst>
                          </p:cTn>
                        </p:par>
                        <p:par>
                          <p:cTn id="16" fill="hold">
                            <p:stCondLst>
                              <p:cond delay="15800"/>
                            </p:stCondLst>
                            <p:childTnLst>
                              <p:par>
                                <p:cTn id="17" presetID="56" presetClass="entr" presetSubtype="0" fill="hold" nodeType="afterEffect">
                                  <p:stCondLst>
                                    <p:cond delay="0"/>
                                  </p:stCondLst>
                                  <p:iterate type="lt">
                                    <p:tmPct val="10000"/>
                                  </p:iterate>
                                  <p:childTnLst>
                                    <p:set>
                                      <p:cBhvr>
                                        <p:cTn id="18" dur="1" fill="hold">
                                          <p:stCondLst>
                                            <p:cond delay="0"/>
                                          </p:stCondLst>
                                        </p:cTn>
                                        <p:tgtEl>
                                          <p:spTgt spid="266">
                                            <p:txEl>
                                              <p:pRg st="2" end="2"/>
                                            </p:txEl>
                                          </p:spTgt>
                                        </p:tgtEl>
                                        <p:attrNameLst>
                                          <p:attrName>style.visibility</p:attrName>
                                        </p:attrNameLst>
                                      </p:cBhvr>
                                      <p:to>
                                        <p:strVal val="visible"/>
                                      </p:to>
                                    </p:set>
                                    <p:anim by="(-#ppt_w*2)" calcmode="lin" valueType="num">
                                      <p:cBhvr rctx="PPT">
                                        <p:cTn id="19" dur="500" autoRev="1" fill="hold">
                                          <p:stCondLst>
                                            <p:cond delay="0"/>
                                          </p:stCondLst>
                                        </p:cTn>
                                        <p:tgtEl>
                                          <p:spTgt spid="266">
                                            <p:txEl>
                                              <p:pRg st="2" end="2"/>
                                            </p:txEl>
                                          </p:spTgt>
                                        </p:tgtEl>
                                        <p:attrNameLst>
                                          <p:attrName>ppt_w</p:attrName>
                                        </p:attrNameLst>
                                      </p:cBhvr>
                                    </p:anim>
                                    <p:anim by="(#ppt_w*0.50)" calcmode="lin" valueType="num">
                                      <p:cBhvr>
                                        <p:cTn id="20" dur="500" decel="50000" autoRev="1" fill="hold">
                                          <p:stCondLst>
                                            <p:cond delay="0"/>
                                          </p:stCondLst>
                                        </p:cTn>
                                        <p:tgtEl>
                                          <p:spTgt spid="266">
                                            <p:txEl>
                                              <p:pRg st="2" end="2"/>
                                            </p:txEl>
                                          </p:spTgt>
                                        </p:tgtEl>
                                        <p:attrNameLst>
                                          <p:attrName>ppt_x</p:attrName>
                                        </p:attrNameLst>
                                      </p:cBhvr>
                                    </p:anim>
                                    <p:anim from="(-#ppt_h/2)" to="(#ppt_y)" calcmode="lin" valueType="num">
                                      <p:cBhvr>
                                        <p:cTn id="21" dur="1000" fill="hold">
                                          <p:stCondLst>
                                            <p:cond delay="0"/>
                                          </p:stCondLst>
                                        </p:cTn>
                                        <p:tgtEl>
                                          <p:spTgt spid="266">
                                            <p:txEl>
                                              <p:pRg st="2" end="2"/>
                                            </p:txEl>
                                          </p:spTgt>
                                        </p:tgtEl>
                                        <p:attrNameLst>
                                          <p:attrName>ppt_y</p:attrName>
                                        </p:attrNameLst>
                                      </p:cBhvr>
                                    </p:anim>
                                    <p:animRot by="21600000">
                                      <p:cBhvr>
                                        <p:cTn id="22" dur="1000" fill="hold">
                                          <p:stCondLst>
                                            <p:cond delay="0"/>
                                          </p:stCondLst>
                                        </p:cTn>
                                        <p:tgtEl>
                                          <p:spTgt spid="266">
                                            <p:txEl>
                                              <p:pRg st="2" end="2"/>
                                            </p:txEl>
                                          </p:spTgt>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56" presetClass="entr" presetSubtype="0" fill="hold" nodeType="clickEffect">
                                  <p:stCondLst>
                                    <p:cond delay="0"/>
                                  </p:stCondLst>
                                  <p:iterate type="lt">
                                    <p:tmPct val="10000"/>
                                  </p:iterate>
                                  <p:childTnLst>
                                    <p:set>
                                      <p:cBhvr>
                                        <p:cTn id="26" dur="1" fill="hold">
                                          <p:stCondLst>
                                            <p:cond delay="0"/>
                                          </p:stCondLst>
                                        </p:cTn>
                                        <p:tgtEl>
                                          <p:spTgt spid="266">
                                            <p:txEl>
                                              <p:pRg st="3" end="3"/>
                                            </p:txEl>
                                          </p:spTgt>
                                        </p:tgtEl>
                                        <p:attrNameLst>
                                          <p:attrName>style.visibility</p:attrName>
                                        </p:attrNameLst>
                                      </p:cBhvr>
                                      <p:to>
                                        <p:strVal val="visible"/>
                                      </p:to>
                                    </p:set>
                                    <p:anim by="(-#ppt_w*2)" calcmode="lin" valueType="num">
                                      <p:cBhvr rctx="PPT">
                                        <p:cTn id="27" dur="500" autoRev="1" fill="hold">
                                          <p:stCondLst>
                                            <p:cond delay="0"/>
                                          </p:stCondLst>
                                        </p:cTn>
                                        <p:tgtEl>
                                          <p:spTgt spid="266">
                                            <p:txEl>
                                              <p:pRg st="3" end="3"/>
                                            </p:txEl>
                                          </p:spTgt>
                                        </p:tgtEl>
                                        <p:attrNameLst>
                                          <p:attrName>ppt_w</p:attrName>
                                        </p:attrNameLst>
                                      </p:cBhvr>
                                    </p:anim>
                                    <p:anim by="(#ppt_w*0.50)" calcmode="lin" valueType="num">
                                      <p:cBhvr>
                                        <p:cTn id="28" dur="500" decel="50000" autoRev="1" fill="hold">
                                          <p:stCondLst>
                                            <p:cond delay="0"/>
                                          </p:stCondLst>
                                        </p:cTn>
                                        <p:tgtEl>
                                          <p:spTgt spid="266">
                                            <p:txEl>
                                              <p:pRg st="3" end="3"/>
                                            </p:txEl>
                                          </p:spTgt>
                                        </p:tgtEl>
                                        <p:attrNameLst>
                                          <p:attrName>ppt_x</p:attrName>
                                        </p:attrNameLst>
                                      </p:cBhvr>
                                    </p:anim>
                                    <p:anim from="(-#ppt_h/2)" to="(#ppt_y)" calcmode="lin" valueType="num">
                                      <p:cBhvr>
                                        <p:cTn id="29" dur="1000" fill="hold">
                                          <p:stCondLst>
                                            <p:cond delay="0"/>
                                          </p:stCondLst>
                                        </p:cTn>
                                        <p:tgtEl>
                                          <p:spTgt spid="266">
                                            <p:txEl>
                                              <p:pRg st="3" end="3"/>
                                            </p:txEl>
                                          </p:spTgt>
                                        </p:tgtEl>
                                        <p:attrNameLst>
                                          <p:attrName>ppt_y</p:attrName>
                                        </p:attrNameLst>
                                      </p:cBhvr>
                                    </p:anim>
                                    <p:animRot by="21600000">
                                      <p:cBhvr>
                                        <p:cTn id="30" dur="1000" fill="hold">
                                          <p:stCondLst>
                                            <p:cond delay="0"/>
                                          </p:stCondLst>
                                        </p:cTn>
                                        <p:tgtEl>
                                          <p:spTgt spid="266">
                                            <p:txEl>
                                              <p:pRg st="3" end="3"/>
                                            </p:txEl>
                                          </p:spTgt>
                                        </p:tgtEl>
                                        <p:attrNameLst>
                                          <p:attrName>r</p:attrName>
                                        </p:attrNameLst>
                                      </p:cBhvr>
                                    </p:animRot>
                                  </p:childTnLst>
                                </p:cTn>
                              </p:par>
                            </p:childTnLst>
                          </p:cTn>
                        </p:par>
                      </p:childTnLst>
                    </p:cTn>
                  </p:par>
                  <p:par>
                    <p:cTn id="31" fill="hold">
                      <p:stCondLst>
                        <p:cond delay="indefinite"/>
                      </p:stCondLst>
                      <p:childTnLst>
                        <p:par>
                          <p:cTn id="32" fill="hold">
                            <p:stCondLst>
                              <p:cond delay="0"/>
                            </p:stCondLst>
                            <p:childTnLst>
                              <p:par>
                                <p:cTn id="33" presetID="56" presetClass="entr" presetSubtype="0" fill="hold" nodeType="clickEffect">
                                  <p:stCondLst>
                                    <p:cond delay="0"/>
                                  </p:stCondLst>
                                  <p:iterate type="lt">
                                    <p:tmPct val="10000"/>
                                  </p:iterate>
                                  <p:childTnLst>
                                    <p:set>
                                      <p:cBhvr>
                                        <p:cTn id="34" dur="1" fill="hold">
                                          <p:stCondLst>
                                            <p:cond delay="0"/>
                                          </p:stCondLst>
                                        </p:cTn>
                                        <p:tgtEl>
                                          <p:spTgt spid="266">
                                            <p:txEl>
                                              <p:pRg st="4" end="4"/>
                                            </p:txEl>
                                          </p:spTgt>
                                        </p:tgtEl>
                                        <p:attrNameLst>
                                          <p:attrName>style.visibility</p:attrName>
                                        </p:attrNameLst>
                                      </p:cBhvr>
                                      <p:to>
                                        <p:strVal val="visible"/>
                                      </p:to>
                                    </p:set>
                                    <p:anim by="(-#ppt_w*2)" calcmode="lin" valueType="num">
                                      <p:cBhvr rctx="PPT">
                                        <p:cTn id="35" dur="500" autoRev="1" fill="hold">
                                          <p:stCondLst>
                                            <p:cond delay="0"/>
                                          </p:stCondLst>
                                        </p:cTn>
                                        <p:tgtEl>
                                          <p:spTgt spid="266">
                                            <p:txEl>
                                              <p:pRg st="4" end="4"/>
                                            </p:txEl>
                                          </p:spTgt>
                                        </p:tgtEl>
                                        <p:attrNameLst>
                                          <p:attrName>ppt_w</p:attrName>
                                        </p:attrNameLst>
                                      </p:cBhvr>
                                    </p:anim>
                                    <p:anim by="(#ppt_w*0.50)" calcmode="lin" valueType="num">
                                      <p:cBhvr>
                                        <p:cTn id="36" dur="500" decel="50000" autoRev="1" fill="hold">
                                          <p:stCondLst>
                                            <p:cond delay="0"/>
                                          </p:stCondLst>
                                        </p:cTn>
                                        <p:tgtEl>
                                          <p:spTgt spid="266">
                                            <p:txEl>
                                              <p:pRg st="4" end="4"/>
                                            </p:txEl>
                                          </p:spTgt>
                                        </p:tgtEl>
                                        <p:attrNameLst>
                                          <p:attrName>ppt_x</p:attrName>
                                        </p:attrNameLst>
                                      </p:cBhvr>
                                    </p:anim>
                                    <p:anim from="(-#ppt_h/2)" to="(#ppt_y)" calcmode="lin" valueType="num">
                                      <p:cBhvr>
                                        <p:cTn id="37" dur="1000" fill="hold">
                                          <p:stCondLst>
                                            <p:cond delay="0"/>
                                          </p:stCondLst>
                                        </p:cTn>
                                        <p:tgtEl>
                                          <p:spTgt spid="266">
                                            <p:txEl>
                                              <p:pRg st="4" end="4"/>
                                            </p:txEl>
                                          </p:spTgt>
                                        </p:tgtEl>
                                        <p:attrNameLst>
                                          <p:attrName>ppt_y</p:attrName>
                                        </p:attrNameLst>
                                      </p:cBhvr>
                                    </p:anim>
                                    <p:animRot by="21600000">
                                      <p:cBhvr>
                                        <p:cTn id="38" dur="1000" fill="hold">
                                          <p:stCondLst>
                                            <p:cond delay="0"/>
                                          </p:stCondLst>
                                        </p:cTn>
                                        <p:tgtEl>
                                          <p:spTgt spid="266">
                                            <p:txEl>
                                              <p:pRg st="4" end="4"/>
                                            </p:txEl>
                                          </p:spTgt>
                                        </p:tgtEl>
                                        <p:attrNameLst>
                                          <p:attrName>r</p:attrName>
                                        </p:attrNameLst>
                                      </p:cBhvr>
                                    </p:animRot>
                                  </p:childTnLst>
                                </p:cTn>
                              </p:par>
                            </p:childTnLst>
                          </p:cTn>
                        </p:par>
                      </p:childTnLst>
                    </p:cTn>
                  </p:par>
                  <p:par>
                    <p:cTn id="39" fill="hold">
                      <p:stCondLst>
                        <p:cond delay="indefinite"/>
                      </p:stCondLst>
                      <p:childTnLst>
                        <p:par>
                          <p:cTn id="40" fill="hold">
                            <p:stCondLst>
                              <p:cond delay="0"/>
                            </p:stCondLst>
                            <p:childTnLst>
                              <p:par>
                                <p:cTn id="41" presetID="3" presetClass="exit" presetSubtype="10" fill="hold" nodeType="clickEffect">
                                  <p:stCondLst>
                                    <p:cond delay="0"/>
                                  </p:stCondLst>
                                  <p:childTnLst>
                                    <p:animEffect transition="out" filter="blinds(horizontal)">
                                      <p:cBhvr>
                                        <p:cTn id="42" dur="500"/>
                                        <p:tgtEl>
                                          <p:spTgt spid="268"/>
                                        </p:tgtEl>
                                      </p:cBhvr>
                                    </p:animEffect>
                                    <p:set>
                                      <p:cBhvr>
                                        <p:cTn id="43" dur="1" fill="hold">
                                          <p:stCondLst>
                                            <p:cond delay="499"/>
                                          </p:stCondLst>
                                        </p:cTn>
                                        <p:tgtEl>
                                          <p:spTgt spid="268"/>
                                        </p:tgtEl>
                                        <p:attrNameLst>
                                          <p:attrName>style.visibility</p:attrName>
                                        </p:attrNameLst>
                                      </p:cBhvr>
                                      <p:to>
                                        <p:strVal val="hidden"/>
                                      </p:to>
                                    </p:set>
                                  </p:childTnLst>
                                </p:cTn>
                              </p:par>
                              <p:par>
                                <p:cTn id="44" presetID="21" presetClass="entr" presetSubtype="1" fill="hold" nodeType="with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wheel(1)">
                                      <p:cBhvr>
                                        <p:cTn id="46"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68502"/>
            <a:ext cx="10426843" cy="9610238"/>
          </a:xfrm>
          <a:prstGeom prst="rect">
            <a:avLst/>
          </a:prstGeom>
        </p:spPr>
        <p:txBody>
          <a:bodyPr anchor="t">
            <a:normAutofit/>
          </a:bodyPr>
          <a:lstStyle/>
          <a:p>
            <a:pPr marL="0" indent="0" defTabSz="808990">
              <a:spcBef>
                <a:spcPts val="3300"/>
              </a:spcBef>
              <a:buClrTx/>
              <a:buSzTx/>
              <a:buFontTx/>
              <a:buNone/>
              <a:defRPr sz="4900"/>
            </a:pPr>
            <a:r>
              <a:rPr lang="el-GR" sz="4900" b="1" dirty="0" err="1">
                <a:solidFill>
                  <a:schemeClr val="tx2"/>
                </a:solidFill>
              </a:rPr>
              <a:t>Πολλαπλο</a:t>
            </a:r>
            <a:r>
              <a:rPr lang="en-US" sz="4900" b="1" dirty="0" err="1">
                <a:solidFill>
                  <a:schemeClr val="tx2"/>
                </a:solidFill>
              </a:rPr>
              <a:t>ί</a:t>
            </a:r>
            <a:r>
              <a:rPr lang="el-GR" sz="4900" b="1" dirty="0">
                <a:solidFill>
                  <a:schemeClr val="tx2"/>
                </a:solidFill>
              </a:rPr>
              <a:t> Παράμετροι</a:t>
            </a:r>
          </a:p>
          <a:p>
            <a:pPr defTabSz="808990">
              <a:spcBef>
                <a:spcPts val="3300"/>
              </a:spcBef>
              <a:buClrTx/>
              <a:buSzTx/>
              <a:defRPr sz="4900"/>
            </a:pPr>
            <a:r>
              <a:rPr lang="el-GR" sz="4900" dirty="0">
                <a:solidFill>
                  <a:schemeClr val="tx2"/>
                </a:solidFill>
              </a:rPr>
              <a:t>Το σύστημα χαιρετισμού μας</a:t>
            </a:r>
            <a:r>
              <a:rPr lang="en-US" sz="4900" dirty="0">
                <a:solidFill>
                  <a:schemeClr val="tx2"/>
                </a:solidFill>
              </a:rPr>
              <a:t>,</a:t>
            </a:r>
            <a:r>
              <a:rPr lang="el-GR" sz="4900" dirty="0">
                <a:solidFill>
                  <a:schemeClr val="tx2"/>
                </a:solidFill>
              </a:rPr>
              <a:t> έγινε δημοφιλές και τώρα άλλα </a:t>
            </a:r>
            <a:r>
              <a:rPr lang="en-US" sz="4900" dirty="0">
                <a:solidFill>
                  <a:schemeClr val="tx2"/>
                </a:solidFill>
              </a:rPr>
              <a:t>super market</a:t>
            </a:r>
            <a:r>
              <a:rPr lang="el-GR" sz="4900" dirty="0">
                <a:solidFill>
                  <a:schemeClr val="tx2"/>
                </a:solidFill>
              </a:rPr>
              <a:t> θ</a:t>
            </a:r>
            <a:r>
              <a:rPr lang="en-US" sz="4900" dirty="0" err="1">
                <a:solidFill>
                  <a:schemeClr val="tx2"/>
                </a:solidFill>
              </a:rPr>
              <a:t>έ</a:t>
            </a:r>
            <a:r>
              <a:rPr lang="el-GR" sz="4900" dirty="0" err="1">
                <a:solidFill>
                  <a:schemeClr val="tx2"/>
                </a:solidFill>
              </a:rPr>
              <a:t>λουν</a:t>
            </a:r>
            <a:r>
              <a:rPr lang="el-GR" sz="4900" dirty="0">
                <a:solidFill>
                  <a:schemeClr val="tx2"/>
                </a:solidFill>
              </a:rPr>
              <a:t> να το χρησιμοποιήσουν, θέλουμε να μπορούμε να τροποποιήσουμε τόσο το ειδικό αντικείμενο όσο και το όνομα του </a:t>
            </a:r>
            <a:r>
              <a:rPr lang="en-US" sz="4900" dirty="0">
                <a:solidFill>
                  <a:schemeClr val="tx2"/>
                </a:solidFill>
              </a:rPr>
              <a:t>super market</a:t>
            </a:r>
            <a:r>
              <a:rPr lang="el-GR" sz="4900" dirty="0">
                <a:solidFill>
                  <a:schemeClr val="tx2"/>
                </a:solidFill>
              </a:rPr>
              <a:t> σε ένα χαιρετισμό</a:t>
            </a:r>
            <a:r>
              <a:rPr lang="en-US" sz="4900" dirty="0">
                <a:solidFill>
                  <a:schemeClr val="tx2"/>
                </a:solidFill>
              </a:rPr>
              <a:t>.</a:t>
            </a:r>
            <a:endParaRPr lang="el-GR" sz="4900" dirty="0">
              <a:solidFill>
                <a:schemeClr val="tx2"/>
              </a:solidFill>
            </a:endParaRPr>
          </a:p>
          <a:p>
            <a:pPr marL="0" indent="0" defTabSz="808990">
              <a:spcBef>
                <a:spcPts val="3300"/>
              </a:spcBef>
              <a:buClrTx/>
              <a:buSzTx/>
              <a:buNone/>
              <a:defRPr sz="4900"/>
            </a:pPr>
            <a:endParaRPr lang="el-GR" sz="4900" dirty="0">
              <a:solidFill>
                <a:schemeClr val="tx2"/>
              </a:solidFill>
            </a:endParaRP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57</a:t>
            </a:fld>
            <a:endParaRPr/>
          </a:p>
        </p:txBody>
      </p:sp>
      <p:grpSp>
        <p:nvGrpSpPr>
          <p:cNvPr id="7" name="Ομάδα 6">
            <a:extLst>
              <a:ext uri="{FF2B5EF4-FFF2-40B4-BE49-F238E27FC236}">
                <a16:creationId xmlns:a16="http://schemas.microsoft.com/office/drawing/2014/main" id="{B2F22B46-820E-864A-92F8-25E24A1A2A9D}"/>
              </a:ext>
            </a:extLst>
          </p:cNvPr>
          <p:cNvGrpSpPr/>
          <p:nvPr/>
        </p:nvGrpSpPr>
        <p:grpSpPr>
          <a:xfrm>
            <a:off x="10853036" y="4168100"/>
            <a:ext cx="12959109" cy="7488000"/>
            <a:chOff x="0" y="5252801"/>
            <a:chExt cx="12959109" cy="7488000"/>
          </a:xfrm>
        </p:grpSpPr>
        <p:pic>
          <p:nvPicPr>
            <p:cNvPr id="8" name="Εικόνα 7">
              <a:extLst>
                <a:ext uri="{FF2B5EF4-FFF2-40B4-BE49-F238E27FC236}">
                  <a16:creationId xmlns:a16="http://schemas.microsoft.com/office/drawing/2014/main" id="{568ED89A-9059-D940-8B9C-1131D0312165}"/>
                </a:ext>
              </a:extLst>
            </p:cNvPr>
            <p:cNvPicPr>
              <a:picLocks noChangeAspect="1"/>
            </p:cNvPicPr>
            <p:nvPr/>
          </p:nvPicPr>
          <p:blipFill>
            <a:blip r:embed="rId2"/>
            <a:stretch>
              <a:fillRect/>
            </a:stretch>
          </p:blipFill>
          <p:spPr>
            <a:xfrm>
              <a:off x="0" y="5252801"/>
              <a:ext cx="12959109" cy="7488000"/>
            </a:xfrm>
            <a:prstGeom prst="rect">
              <a:avLst/>
            </a:prstGeom>
          </p:spPr>
        </p:pic>
        <p:sp>
          <p:nvSpPr>
            <p:cNvPr id="9" name="Ορθογώνιο 8">
              <a:extLst>
                <a:ext uri="{FF2B5EF4-FFF2-40B4-BE49-F238E27FC236}">
                  <a16:creationId xmlns:a16="http://schemas.microsoft.com/office/drawing/2014/main" id="{16A43A3E-2B4D-1947-A82C-91174EEF4395}"/>
                </a:ext>
              </a:extLst>
            </p:cNvPr>
            <p:cNvSpPr/>
            <p:nvPr/>
          </p:nvSpPr>
          <p:spPr>
            <a:xfrm>
              <a:off x="1656392" y="7006208"/>
              <a:ext cx="9556455" cy="340349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4400" dirty="0">
                  <a:solidFill>
                    <a:schemeClr val="bg2">
                      <a:lumMod val="20000"/>
                      <a:lumOff val="80000"/>
                    </a:schemeClr>
                  </a:solidFill>
                </a:rPr>
                <a:t>Welcome to [</a:t>
              </a:r>
              <a:r>
                <a:rPr lang="en-US" sz="4400" dirty="0">
                  <a:solidFill>
                    <a:schemeClr val="bg2">
                      <a:lumMod val="20000"/>
                      <a:lumOff val="80000"/>
                    </a:schemeClr>
                  </a:solidFill>
                </a:rPr>
                <a:t>super</a:t>
              </a:r>
              <a:r>
                <a:rPr lang="en" sz="4400" dirty="0">
                  <a:solidFill>
                    <a:schemeClr val="bg2">
                      <a:lumMod val="20000"/>
                      <a:lumOff val="80000"/>
                    </a:schemeClr>
                  </a:solidFill>
                </a:rPr>
                <a:t> market]. </a:t>
              </a:r>
              <a:endParaRPr lang="el-GR" sz="4400" dirty="0">
                <a:solidFill>
                  <a:schemeClr val="bg2">
                    <a:lumMod val="20000"/>
                    <a:lumOff val="80000"/>
                  </a:schemeClr>
                </a:solidFill>
              </a:endParaRPr>
            </a:p>
            <a:p>
              <a:pPr algn="l" defTabSz="808990">
                <a:spcBef>
                  <a:spcPts val="3300"/>
                </a:spcBef>
                <a:defRPr sz="4900"/>
              </a:pPr>
              <a:r>
                <a:rPr lang="en" sz="4400" dirty="0">
                  <a:solidFill>
                    <a:schemeClr val="bg2">
                      <a:lumMod val="20000"/>
                      <a:lumOff val="80000"/>
                    </a:schemeClr>
                  </a:solidFill>
                </a:rPr>
                <a:t>Our special is [special item]. </a:t>
              </a:r>
              <a:endParaRPr lang="el-GR" sz="4400" dirty="0">
                <a:solidFill>
                  <a:schemeClr val="bg2">
                    <a:lumMod val="20000"/>
                    <a:lumOff val="80000"/>
                  </a:schemeClr>
                </a:solidFill>
              </a:endParaRPr>
            </a:p>
            <a:p>
              <a:pPr algn="l" defTabSz="808990">
                <a:spcBef>
                  <a:spcPts val="3300"/>
                </a:spcBef>
                <a:defRPr sz="4900"/>
              </a:pPr>
              <a:r>
                <a:rPr lang="en" sz="4400" dirty="0">
                  <a:solidFill>
                    <a:schemeClr val="bg2">
                      <a:lumMod val="20000"/>
                      <a:lumOff val="80000"/>
                    </a:schemeClr>
                  </a:solidFill>
                </a:rPr>
                <a:t>Have fun shopping!</a:t>
              </a:r>
              <a:endParaRPr lang="el-GR" sz="3600" dirty="0">
                <a:solidFill>
                  <a:schemeClr val="bg2">
                    <a:lumMod val="20000"/>
                    <a:lumOff val="80000"/>
                  </a:schemeClr>
                </a:solidFill>
              </a:endParaRPr>
            </a:p>
          </p:txBody>
        </p:sp>
      </p:grpSp>
    </p:spTree>
    <p:extLst>
      <p:ext uri="{BB962C8B-B14F-4D97-AF65-F5344CB8AC3E}">
        <p14:creationId xmlns:p14="http://schemas.microsoft.com/office/powerpoint/2010/main" val="7416869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49">
                                            <p:txEl>
                                              <p:pRg st="1" end="1"/>
                                            </p:txEl>
                                          </p:spTgt>
                                        </p:tgtEl>
                                        <p:attrNameLst>
                                          <p:attrName>style.visibility</p:attrName>
                                        </p:attrNameLst>
                                      </p:cBhvr>
                                      <p:to>
                                        <p:strVal val="visible"/>
                                      </p:to>
                                    </p:set>
                                    <p:anim by="(-#ppt_w*2)" calcmode="lin" valueType="num">
                                      <p:cBhvr rctx="PPT">
                                        <p:cTn id="7" dur="500" autoRev="1" fill="hold">
                                          <p:stCondLst>
                                            <p:cond delay="0"/>
                                          </p:stCondLst>
                                        </p:cTn>
                                        <p:tgtEl>
                                          <p:spTgt spid="149">
                                            <p:txEl>
                                              <p:pRg st="1" end="1"/>
                                            </p:txEl>
                                          </p:spTgt>
                                        </p:tgtEl>
                                        <p:attrNameLst>
                                          <p:attrName>ppt_w</p:attrName>
                                        </p:attrNameLst>
                                      </p:cBhvr>
                                    </p:anim>
                                    <p:anim by="(#ppt_w*0.50)" calcmode="lin" valueType="num">
                                      <p:cBhvr>
                                        <p:cTn id="8" dur="500" decel="50000" autoRev="1" fill="hold">
                                          <p:stCondLst>
                                            <p:cond delay="0"/>
                                          </p:stCondLst>
                                        </p:cTn>
                                        <p:tgtEl>
                                          <p:spTgt spid="149">
                                            <p:txEl>
                                              <p:pRg st="1" end="1"/>
                                            </p:txEl>
                                          </p:spTgt>
                                        </p:tgtEl>
                                        <p:attrNameLst>
                                          <p:attrName>ppt_x</p:attrName>
                                        </p:attrNameLst>
                                      </p:cBhvr>
                                    </p:anim>
                                    <p:anim from="(-#ppt_h/2)" to="(#ppt_y)" calcmode="lin" valueType="num">
                                      <p:cBhvr>
                                        <p:cTn id="9" dur="1000" fill="hold">
                                          <p:stCondLst>
                                            <p:cond delay="0"/>
                                          </p:stCondLst>
                                        </p:cTn>
                                        <p:tgtEl>
                                          <p:spTgt spid="149">
                                            <p:txEl>
                                              <p:pRg st="1" end="1"/>
                                            </p:txEl>
                                          </p:spTgt>
                                        </p:tgtEl>
                                        <p:attrNameLst>
                                          <p:attrName>ppt_y</p:attrName>
                                        </p:attrNameLst>
                                      </p:cBhvr>
                                    </p:anim>
                                    <p:animRot by="21600000">
                                      <p:cBhvr>
                                        <p:cTn id="10" dur="1000" fill="hold">
                                          <p:stCondLst>
                                            <p:cond delay="0"/>
                                          </p:stCondLst>
                                        </p:cTn>
                                        <p:tgtEl>
                                          <p:spTgt spid="149">
                                            <p:txEl>
                                              <p:pRg st="1" end="1"/>
                                            </p:txEl>
                                          </p:spTgt>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97077"/>
            <a:ext cx="22479000" cy="9610238"/>
          </a:xfrm>
          <a:prstGeom prst="rect">
            <a:avLst/>
          </a:prstGeom>
        </p:spPr>
        <p:txBody>
          <a:bodyPr anchor="t">
            <a:normAutofit/>
          </a:bodyPr>
          <a:lstStyle/>
          <a:p>
            <a:pPr marL="0" indent="0" defTabSz="808990">
              <a:spcBef>
                <a:spcPts val="3300"/>
              </a:spcBef>
              <a:buClrTx/>
              <a:buSzTx/>
              <a:buFontTx/>
              <a:buNone/>
              <a:defRPr sz="4900"/>
            </a:pPr>
            <a:r>
              <a:rPr lang="el-GR" sz="4900" b="1" dirty="0" err="1">
                <a:solidFill>
                  <a:schemeClr val="tx2"/>
                </a:solidFill>
              </a:rPr>
              <a:t>Πολλαπλο</a:t>
            </a:r>
            <a:r>
              <a:rPr lang="en-US" sz="4900" b="1" dirty="0" err="1">
                <a:solidFill>
                  <a:schemeClr val="tx2"/>
                </a:solidFill>
              </a:rPr>
              <a:t>ί</a:t>
            </a:r>
            <a:r>
              <a:rPr lang="el-GR" sz="4900" b="1" dirty="0">
                <a:solidFill>
                  <a:schemeClr val="tx2"/>
                </a:solidFill>
              </a:rPr>
              <a:t> Παράμετροι</a:t>
            </a:r>
          </a:p>
          <a:p>
            <a:pPr defTabSz="808990">
              <a:spcBef>
                <a:spcPts val="3300"/>
              </a:spcBef>
              <a:buClrTx/>
              <a:buSzTx/>
              <a:defRPr sz="4900"/>
            </a:pPr>
            <a:r>
              <a:rPr lang="el-GR" sz="4900" dirty="0">
                <a:solidFill>
                  <a:schemeClr val="tx2"/>
                </a:solidFill>
              </a:rPr>
              <a:t>Μπορούμε να κάνουμε μια συνάρτηση να λαμβάνει περισσότερες από μία παραμέτρους χρησιμοποιώντας κόμματα:</a:t>
            </a:r>
            <a:endParaRPr lang="en-US" sz="4900" dirty="0">
              <a:solidFill>
                <a:schemeClr val="tx2"/>
              </a:solidFill>
            </a:endParaRPr>
          </a:p>
          <a:p>
            <a:pPr defTabSz="808990">
              <a:spcBef>
                <a:spcPts val="3300"/>
              </a:spcBef>
              <a:buClrTx/>
              <a:buSzTx/>
              <a:defRPr sz="4900"/>
            </a:pPr>
            <a:r>
              <a:rPr lang="el-GR" sz="4900" dirty="0">
                <a:solidFill>
                  <a:schemeClr val="tx2"/>
                </a:solidFill>
              </a:rPr>
              <a:t>Οι μεταβλητές </a:t>
            </a:r>
            <a:r>
              <a:rPr lang="en" sz="4900" dirty="0">
                <a:solidFill>
                  <a:schemeClr val="tx2"/>
                </a:solidFill>
              </a:rPr>
              <a:t>store </a:t>
            </a:r>
            <a:r>
              <a:rPr lang="el-GR" sz="4900" dirty="0">
                <a:solidFill>
                  <a:schemeClr val="tx2"/>
                </a:solidFill>
              </a:rPr>
              <a:t>και </a:t>
            </a:r>
            <a:r>
              <a:rPr lang="en" sz="4900" dirty="0">
                <a:solidFill>
                  <a:schemeClr val="tx2"/>
                </a:solidFill>
              </a:rPr>
              <a:t>item </a:t>
            </a:r>
            <a:r>
              <a:rPr lang="el-GR" sz="4900" dirty="0">
                <a:solidFill>
                  <a:schemeClr val="tx2"/>
                </a:solidFill>
              </a:rPr>
              <a:t>πρέπει να παρέχονται στη συνάρτηση όταν την καλούμε:</a:t>
            </a: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58</a:t>
            </a:fld>
            <a:endParaRPr/>
          </a:p>
        </p:txBody>
      </p:sp>
    </p:spTree>
    <p:extLst>
      <p:ext uri="{BB962C8B-B14F-4D97-AF65-F5344CB8AC3E}">
        <p14:creationId xmlns:p14="http://schemas.microsoft.com/office/powerpoint/2010/main" val="5204358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49">
                                            <p:txEl>
                                              <p:pRg st="1" end="1"/>
                                            </p:txEl>
                                          </p:spTgt>
                                        </p:tgtEl>
                                        <p:attrNameLst>
                                          <p:attrName>style.visibility</p:attrName>
                                        </p:attrNameLst>
                                      </p:cBhvr>
                                      <p:to>
                                        <p:strVal val="visible"/>
                                      </p:to>
                                    </p:set>
                                    <p:anim by="(-#ppt_w*2)" calcmode="lin" valueType="num">
                                      <p:cBhvr rctx="PPT">
                                        <p:cTn id="7" dur="500" autoRev="1" fill="hold">
                                          <p:stCondLst>
                                            <p:cond delay="0"/>
                                          </p:stCondLst>
                                        </p:cTn>
                                        <p:tgtEl>
                                          <p:spTgt spid="149">
                                            <p:txEl>
                                              <p:pRg st="1" end="1"/>
                                            </p:txEl>
                                          </p:spTgt>
                                        </p:tgtEl>
                                        <p:attrNameLst>
                                          <p:attrName>ppt_w</p:attrName>
                                        </p:attrNameLst>
                                      </p:cBhvr>
                                    </p:anim>
                                    <p:anim by="(#ppt_w*0.50)" calcmode="lin" valueType="num">
                                      <p:cBhvr>
                                        <p:cTn id="8" dur="500" decel="50000" autoRev="1" fill="hold">
                                          <p:stCondLst>
                                            <p:cond delay="0"/>
                                          </p:stCondLst>
                                        </p:cTn>
                                        <p:tgtEl>
                                          <p:spTgt spid="149">
                                            <p:txEl>
                                              <p:pRg st="1" end="1"/>
                                            </p:txEl>
                                          </p:spTgt>
                                        </p:tgtEl>
                                        <p:attrNameLst>
                                          <p:attrName>ppt_x</p:attrName>
                                        </p:attrNameLst>
                                      </p:cBhvr>
                                    </p:anim>
                                    <p:anim from="(-#ppt_h/2)" to="(#ppt_y)" calcmode="lin" valueType="num">
                                      <p:cBhvr>
                                        <p:cTn id="9" dur="1000" fill="hold">
                                          <p:stCondLst>
                                            <p:cond delay="0"/>
                                          </p:stCondLst>
                                        </p:cTn>
                                        <p:tgtEl>
                                          <p:spTgt spid="149">
                                            <p:txEl>
                                              <p:pRg st="1" end="1"/>
                                            </p:txEl>
                                          </p:spTgt>
                                        </p:tgtEl>
                                        <p:attrNameLst>
                                          <p:attrName>ppt_y</p:attrName>
                                        </p:attrNameLst>
                                      </p:cBhvr>
                                    </p:anim>
                                    <p:animRot by="21600000">
                                      <p:cBhvr>
                                        <p:cTn id="10" dur="1000" fill="hold">
                                          <p:stCondLst>
                                            <p:cond delay="0"/>
                                          </p:stCondLst>
                                        </p:cTn>
                                        <p:tgtEl>
                                          <p:spTgt spid="149">
                                            <p:txEl>
                                              <p:pRg st="1" end="1"/>
                                            </p:txEl>
                                          </p:spTgt>
                                        </p:tgtEl>
                                        <p:attrNameLst>
                                          <p:attrName>r</p:attrName>
                                        </p:attrNameLst>
                                      </p:cBhvr>
                                    </p:animRot>
                                  </p:childTnLst>
                                </p:cTn>
                              </p:par>
                              <p:par>
                                <p:cTn id="11" presetID="56" presetClass="entr" presetSubtype="0" fill="hold" nodeType="withEffect">
                                  <p:stCondLst>
                                    <p:cond delay="0"/>
                                  </p:stCondLst>
                                  <p:iterate type="lt">
                                    <p:tmPct val="10000"/>
                                  </p:iterate>
                                  <p:childTnLst>
                                    <p:set>
                                      <p:cBhvr>
                                        <p:cTn id="12" dur="1" fill="hold">
                                          <p:stCondLst>
                                            <p:cond delay="0"/>
                                          </p:stCondLst>
                                        </p:cTn>
                                        <p:tgtEl>
                                          <p:spTgt spid="149">
                                            <p:txEl>
                                              <p:pRg st="2" end="2"/>
                                            </p:txEl>
                                          </p:spTgt>
                                        </p:tgtEl>
                                        <p:attrNameLst>
                                          <p:attrName>style.visibility</p:attrName>
                                        </p:attrNameLst>
                                      </p:cBhvr>
                                      <p:to>
                                        <p:strVal val="visible"/>
                                      </p:to>
                                    </p:set>
                                    <p:anim by="(-#ppt_w*2)" calcmode="lin" valueType="num">
                                      <p:cBhvr rctx="PPT">
                                        <p:cTn id="13" dur="500" autoRev="1" fill="hold">
                                          <p:stCondLst>
                                            <p:cond delay="0"/>
                                          </p:stCondLst>
                                        </p:cTn>
                                        <p:tgtEl>
                                          <p:spTgt spid="149">
                                            <p:txEl>
                                              <p:pRg st="2" end="2"/>
                                            </p:txEl>
                                          </p:spTgt>
                                        </p:tgtEl>
                                        <p:attrNameLst>
                                          <p:attrName>ppt_w</p:attrName>
                                        </p:attrNameLst>
                                      </p:cBhvr>
                                    </p:anim>
                                    <p:anim by="(#ppt_w*0.50)" calcmode="lin" valueType="num">
                                      <p:cBhvr>
                                        <p:cTn id="14" dur="500" decel="50000" autoRev="1" fill="hold">
                                          <p:stCondLst>
                                            <p:cond delay="0"/>
                                          </p:stCondLst>
                                        </p:cTn>
                                        <p:tgtEl>
                                          <p:spTgt spid="149">
                                            <p:txEl>
                                              <p:pRg st="2" end="2"/>
                                            </p:txEl>
                                          </p:spTgt>
                                        </p:tgtEl>
                                        <p:attrNameLst>
                                          <p:attrName>ppt_x</p:attrName>
                                        </p:attrNameLst>
                                      </p:cBhvr>
                                    </p:anim>
                                    <p:anim from="(-#ppt_h/2)" to="(#ppt_y)" calcmode="lin" valueType="num">
                                      <p:cBhvr>
                                        <p:cTn id="15" dur="1000" fill="hold">
                                          <p:stCondLst>
                                            <p:cond delay="0"/>
                                          </p:stCondLst>
                                        </p:cTn>
                                        <p:tgtEl>
                                          <p:spTgt spid="149">
                                            <p:txEl>
                                              <p:pRg st="2" end="2"/>
                                            </p:txEl>
                                          </p:spTgt>
                                        </p:tgtEl>
                                        <p:attrNameLst>
                                          <p:attrName>ppt_y</p:attrName>
                                        </p:attrNameLst>
                                      </p:cBhvr>
                                    </p:anim>
                                    <p:animRot by="21600000">
                                      <p:cBhvr>
                                        <p:cTn id="16" dur="1000" fill="hold">
                                          <p:stCondLst>
                                            <p:cond delay="0"/>
                                          </p:stCondLst>
                                        </p:cTn>
                                        <p:tgtEl>
                                          <p:spTgt spid="149">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lack Monitor, Apple, Computer Icon PNG Transparent Background, Free  Download #45247 - FreeIconsPNG">
            <a:extLst>
              <a:ext uri="{FF2B5EF4-FFF2-40B4-BE49-F238E27FC236}">
                <a16:creationId xmlns:a16="http://schemas.microsoft.com/office/drawing/2014/main" id="{01BE6B8A-1F7E-C24C-BD98-C5949CDA1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899" y="-1771650"/>
            <a:ext cx="17192625" cy="17192625"/>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59</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4657725" y="971675"/>
            <a:ext cx="16138524" cy="845872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5400" dirty="0">
                <a:solidFill>
                  <a:schemeClr val="accent5">
                    <a:lumMod val="75000"/>
                  </a:schemeClr>
                </a:solidFill>
              </a:rPr>
              <a:t>def </a:t>
            </a:r>
            <a:r>
              <a:rPr lang="en" sz="5400" dirty="0">
                <a:solidFill>
                  <a:srgbClr val="FFC000"/>
                </a:solidFill>
              </a:rPr>
              <a:t>greet_customer</a:t>
            </a:r>
            <a:r>
              <a:rPr lang="en" sz="5400" dirty="0">
                <a:solidFill>
                  <a:schemeClr val="bg2">
                    <a:lumMod val="20000"/>
                    <a:lumOff val="80000"/>
                  </a:schemeClr>
                </a:solidFill>
              </a:rPr>
              <a:t>(store, item):</a:t>
            </a:r>
            <a:br>
              <a:rPr lang="en" sz="5400" dirty="0"/>
            </a:br>
            <a:r>
              <a:rPr lang="en" sz="5400" dirty="0"/>
              <a:t>    </a:t>
            </a:r>
            <a:r>
              <a:rPr lang="en" sz="5400" dirty="0">
                <a:solidFill>
                  <a:srgbClr val="0070C0"/>
                </a:solidFill>
              </a:rPr>
              <a:t>print</a:t>
            </a:r>
            <a:r>
              <a:rPr lang="en" sz="5400" dirty="0">
                <a:solidFill>
                  <a:srgbClr val="FFFF00"/>
                </a:solidFill>
              </a:rPr>
              <a:t>(</a:t>
            </a:r>
            <a:r>
              <a:rPr lang="en" sz="5400" dirty="0">
                <a:solidFill>
                  <a:srgbClr val="00B050"/>
                </a:solidFill>
              </a:rPr>
              <a:t>f”””                                  </a:t>
            </a:r>
          </a:p>
          <a:p>
            <a:pPr algn="l" defTabSz="808990">
              <a:spcBef>
                <a:spcPts val="3300"/>
              </a:spcBef>
              <a:defRPr sz="4900"/>
            </a:pPr>
            <a:r>
              <a:rPr lang="en" sz="5400" dirty="0">
                <a:solidFill>
                  <a:srgbClr val="00B050"/>
                </a:solidFill>
              </a:rPr>
              <a:t>    Welcome to </a:t>
            </a:r>
            <a:r>
              <a:rPr lang="en" sz="5400" dirty="0">
                <a:solidFill>
                  <a:srgbClr val="FFC000"/>
                </a:solidFill>
              </a:rPr>
              <a:t>{</a:t>
            </a:r>
            <a:r>
              <a:rPr lang="en" sz="5400" dirty="0">
                <a:solidFill>
                  <a:schemeClr val="bg2">
                    <a:lumMod val="20000"/>
                    <a:lumOff val="80000"/>
                  </a:schemeClr>
                </a:solidFill>
              </a:rPr>
              <a:t>store</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Our special is </a:t>
            </a:r>
            <a:r>
              <a:rPr lang="en" sz="5400" dirty="0">
                <a:solidFill>
                  <a:srgbClr val="FFC000"/>
                </a:solidFill>
              </a:rPr>
              <a:t>{</a:t>
            </a:r>
            <a:r>
              <a:rPr lang="en" sz="5400" dirty="0">
                <a:solidFill>
                  <a:schemeClr val="bg2">
                    <a:lumMod val="20000"/>
                    <a:lumOff val="80000"/>
                  </a:schemeClr>
                </a:solidFill>
              </a:rPr>
              <a:t>item</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Have fun shopping!”””</a:t>
            </a:r>
            <a:r>
              <a:rPr lang="en" sz="5400" dirty="0">
                <a:solidFill>
                  <a:srgbClr val="FFFF00"/>
                </a:solidFill>
              </a:rPr>
              <a:t>)</a:t>
            </a:r>
          </a:p>
          <a:p>
            <a:pPr algn="l" defTabSz="808990">
              <a:spcBef>
                <a:spcPts val="3300"/>
              </a:spcBef>
              <a:defRPr sz="4900"/>
            </a:pPr>
            <a:endParaRPr lang="en" sz="5400" dirty="0">
              <a:solidFill>
                <a:srgbClr val="FFFF00"/>
              </a:solidFill>
            </a:endParaRPr>
          </a:p>
          <a:p>
            <a:pPr algn="l" defTabSz="808990">
              <a:spcBef>
                <a:spcPts val="3300"/>
              </a:spcBef>
              <a:defRPr sz="4900"/>
            </a:pPr>
            <a:r>
              <a:rPr lang="en" sz="5400" dirty="0">
                <a:solidFill>
                  <a:srgbClr val="FFC000"/>
                </a:solidFill>
              </a:rPr>
              <a:t>greet_customer</a:t>
            </a:r>
            <a:r>
              <a:rPr lang="en" sz="5400" dirty="0">
                <a:solidFill>
                  <a:schemeClr val="bg2">
                    <a:lumMod val="20000"/>
                    <a:lumOff val="80000"/>
                  </a:schemeClr>
                </a:solidFill>
              </a:rPr>
              <a:t>("Stu's Staples", "papayas")</a:t>
            </a:r>
          </a:p>
        </p:txBody>
      </p:sp>
    </p:spTree>
    <p:extLst>
      <p:ext uri="{BB962C8B-B14F-4D97-AF65-F5344CB8AC3E}">
        <p14:creationId xmlns:p14="http://schemas.microsoft.com/office/powerpoint/2010/main" val="18274608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9">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9">
                                            <p:txEl>
                                              <p:pRg st="0" end="0"/>
                                            </p:txEl>
                                          </p:spTgt>
                                        </p:tgtEl>
                                        <p:attrNameLst>
                                          <p:attrName>ppt_w</p:attrName>
                                        </p:attrNameLst>
                                      </p:cBhvr>
                                    </p:anim>
                                    <p:anim by="(#ppt_w*0.50)" calcmode="lin" valueType="num">
                                      <p:cBhvr>
                                        <p:cTn id="8" dur="500" decel="50000" autoRev="1" fill="hold">
                                          <p:stCondLst>
                                            <p:cond delay="0"/>
                                          </p:stCondLst>
                                        </p:cTn>
                                        <p:tgtEl>
                                          <p:spTgt spid="9">
                                            <p:txEl>
                                              <p:pRg st="0" end="0"/>
                                            </p:txEl>
                                          </p:spTgt>
                                        </p:tgtEl>
                                        <p:attrNameLst>
                                          <p:attrName>ppt_x</p:attrName>
                                        </p:attrNameLst>
                                      </p:cBhvr>
                                    </p:anim>
                                    <p:anim from="(-#ppt_h/2)" to="(#ppt_y)" calcmode="lin" valueType="num">
                                      <p:cBhvr>
                                        <p:cTn id="9" dur="1000" fill="hold">
                                          <p:stCondLst>
                                            <p:cond delay="0"/>
                                          </p:stCondLst>
                                        </p:cTn>
                                        <p:tgtEl>
                                          <p:spTgt spid="9">
                                            <p:txEl>
                                              <p:pRg st="0" end="0"/>
                                            </p:txEl>
                                          </p:spTgt>
                                        </p:tgtEl>
                                        <p:attrNameLst>
                                          <p:attrName>ppt_y</p:attrName>
                                        </p:attrNameLst>
                                      </p:cBhvr>
                                    </p:anim>
                                    <p:animRot by="21600000">
                                      <p:cBhvr>
                                        <p:cTn id="10" dur="1000" fill="hold">
                                          <p:stCondLst>
                                            <p:cond delay="0"/>
                                          </p:stCondLst>
                                        </p:cTn>
                                        <p:tgtEl>
                                          <p:spTgt spid="9">
                                            <p:txEl>
                                              <p:pRg st="0" end="0"/>
                                            </p:txEl>
                                          </p:spTgt>
                                        </p:tgtEl>
                                        <p:attrNameLst>
                                          <p:attrName>r</p:attrName>
                                        </p:attrNameLst>
                                      </p:cBhvr>
                                    </p:animRot>
                                  </p:childTnLst>
                                </p:cTn>
                              </p:par>
                              <p:par>
                                <p:cTn id="11" presetID="56" presetClass="entr" presetSubtype="0" fill="hold" nodeType="withEffect">
                                  <p:stCondLst>
                                    <p:cond delay="0"/>
                                  </p:stCondLst>
                                  <p:iterate type="lt">
                                    <p:tmPct val="10000"/>
                                  </p:iterate>
                                  <p:childTnLst>
                                    <p:set>
                                      <p:cBhvr>
                                        <p:cTn id="12" dur="1" fill="hold">
                                          <p:stCondLst>
                                            <p:cond delay="0"/>
                                          </p:stCondLst>
                                        </p:cTn>
                                        <p:tgtEl>
                                          <p:spTgt spid="9">
                                            <p:txEl>
                                              <p:pRg st="1" end="1"/>
                                            </p:txEl>
                                          </p:spTgt>
                                        </p:tgtEl>
                                        <p:attrNameLst>
                                          <p:attrName>style.visibility</p:attrName>
                                        </p:attrNameLst>
                                      </p:cBhvr>
                                      <p:to>
                                        <p:strVal val="visible"/>
                                      </p:to>
                                    </p:set>
                                    <p:anim by="(-#ppt_w*2)" calcmode="lin" valueType="num">
                                      <p:cBhvr rctx="PPT">
                                        <p:cTn id="13" dur="500" autoRev="1" fill="hold">
                                          <p:stCondLst>
                                            <p:cond delay="0"/>
                                          </p:stCondLst>
                                        </p:cTn>
                                        <p:tgtEl>
                                          <p:spTgt spid="9">
                                            <p:txEl>
                                              <p:pRg st="1" end="1"/>
                                            </p:txEl>
                                          </p:spTgt>
                                        </p:tgtEl>
                                        <p:attrNameLst>
                                          <p:attrName>ppt_w</p:attrName>
                                        </p:attrNameLst>
                                      </p:cBhvr>
                                    </p:anim>
                                    <p:anim by="(#ppt_w*0.50)" calcmode="lin" valueType="num">
                                      <p:cBhvr>
                                        <p:cTn id="14" dur="500" decel="50000" autoRev="1" fill="hold">
                                          <p:stCondLst>
                                            <p:cond delay="0"/>
                                          </p:stCondLst>
                                        </p:cTn>
                                        <p:tgtEl>
                                          <p:spTgt spid="9">
                                            <p:txEl>
                                              <p:pRg st="1" end="1"/>
                                            </p:txEl>
                                          </p:spTgt>
                                        </p:tgtEl>
                                        <p:attrNameLst>
                                          <p:attrName>ppt_x</p:attrName>
                                        </p:attrNameLst>
                                      </p:cBhvr>
                                    </p:anim>
                                    <p:anim from="(-#ppt_h/2)" to="(#ppt_y)" calcmode="lin" valueType="num">
                                      <p:cBhvr>
                                        <p:cTn id="15" dur="1000" fill="hold">
                                          <p:stCondLst>
                                            <p:cond delay="0"/>
                                          </p:stCondLst>
                                        </p:cTn>
                                        <p:tgtEl>
                                          <p:spTgt spid="9">
                                            <p:txEl>
                                              <p:pRg st="1" end="1"/>
                                            </p:txEl>
                                          </p:spTgt>
                                        </p:tgtEl>
                                        <p:attrNameLst>
                                          <p:attrName>ppt_y</p:attrName>
                                        </p:attrNameLst>
                                      </p:cBhvr>
                                    </p:anim>
                                    <p:animRot by="21600000">
                                      <p:cBhvr>
                                        <p:cTn id="16" dur="1000" fill="hold">
                                          <p:stCondLst>
                                            <p:cond delay="0"/>
                                          </p:stCondLst>
                                        </p:cTn>
                                        <p:tgtEl>
                                          <p:spTgt spid="9">
                                            <p:txEl>
                                              <p:pRg st="1" end="1"/>
                                            </p:txEl>
                                          </p:spTgt>
                                        </p:tgtEl>
                                        <p:attrNameLst>
                                          <p:attrName>r</p:attrName>
                                        </p:attrNameLst>
                                      </p:cBhvr>
                                    </p:animRot>
                                  </p:childTnLst>
                                </p:cTn>
                              </p:par>
                              <p:par>
                                <p:cTn id="17" presetID="56" presetClass="entr" presetSubtype="0" fill="hold" nodeType="withEffect">
                                  <p:stCondLst>
                                    <p:cond delay="0"/>
                                  </p:stCondLst>
                                  <p:iterate type="lt">
                                    <p:tmPct val="10000"/>
                                  </p:iterate>
                                  <p:childTnLst>
                                    <p:set>
                                      <p:cBhvr>
                                        <p:cTn id="18" dur="1" fill="hold">
                                          <p:stCondLst>
                                            <p:cond delay="0"/>
                                          </p:stCondLst>
                                        </p:cTn>
                                        <p:tgtEl>
                                          <p:spTgt spid="9">
                                            <p:txEl>
                                              <p:pRg st="2" end="2"/>
                                            </p:txEl>
                                          </p:spTgt>
                                        </p:tgtEl>
                                        <p:attrNameLst>
                                          <p:attrName>style.visibility</p:attrName>
                                        </p:attrNameLst>
                                      </p:cBhvr>
                                      <p:to>
                                        <p:strVal val="visible"/>
                                      </p:to>
                                    </p:set>
                                    <p:anim by="(-#ppt_w*2)" calcmode="lin" valueType="num">
                                      <p:cBhvr rctx="PPT">
                                        <p:cTn id="19" dur="500" autoRev="1" fill="hold">
                                          <p:stCondLst>
                                            <p:cond delay="0"/>
                                          </p:stCondLst>
                                        </p:cTn>
                                        <p:tgtEl>
                                          <p:spTgt spid="9">
                                            <p:txEl>
                                              <p:pRg st="2" end="2"/>
                                            </p:txEl>
                                          </p:spTgt>
                                        </p:tgtEl>
                                        <p:attrNameLst>
                                          <p:attrName>ppt_w</p:attrName>
                                        </p:attrNameLst>
                                      </p:cBhvr>
                                    </p:anim>
                                    <p:anim by="(#ppt_w*0.50)" calcmode="lin" valueType="num">
                                      <p:cBhvr>
                                        <p:cTn id="20" dur="500" decel="50000" autoRev="1" fill="hold">
                                          <p:stCondLst>
                                            <p:cond delay="0"/>
                                          </p:stCondLst>
                                        </p:cTn>
                                        <p:tgtEl>
                                          <p:spTgt spid="9">
                                            <p:txEl>
                                              <p:pRg st="2" end="2"/>
                                            </p:txEl>
                                          </p:spTgt>
                                        </p:tgtEl>
                                        <p:attrNameLst>
                                          <p:attrName>ppt_x</p:attrName>
                                        </p:attrNameLst>
                                      </p:cBhvr>
                                    </p:anim>
                                    <p:anim from="(-#ppt_h/2)" to="(#ppt_y)" calcmode="lin" valueType="num">
                                      <p:cBhvr>
                                        <p:cTn id="21" dur="1000" fill="hold">
                                          <p:stCondLst>
                                            <p:cond delay="0"/>
                                          </p:stCondLst>
                                        </p:cTn>
                                        <p:tgtEl>
                                          <p:spTgt spid="9">
                                            <p:txEl>
                                              <p:pRg st="2" end="2"/>
                                            </p:txEl>
                                          </p:spTgt>
                                        </p:tgtEl>
                                        <p:attrNameLst>
                                          <p:attrName>ppt_y</p:attrName>
                                        </p:attrNameLst>
                                      </p:cBhvr>
                                    </p:anim>
                                    <p:animRot by="21600000">
                                      <p:cBhvr>
                                        <p:cTn id="22" dur="1000" fill="hold">
                                          <p:stCondLst>
                                            <p:cond delay="0"/>
                                          </p:stCondLst>
                                        </p:cTn>
                                        <p:tgtEl>
                                          <p:spTgt spid="9">
                                            <p:txEl>
                                              <p:pRg st="2" end="2"/>
                                            </p:txEl>
                                          </p:spTgt>
                                        </p:tgtEl>
                                        <p:attrNameLst>
                                          <p:attrName>r</p:attrName>
                                        </p:attrNameLst>
                                      </p:cBhvr>
                                    </p:animRot>
                                  </p:childTnLst>
                                </p:cTn>
                              </p:par>
                              <p:par>
                                <p:cTn id="23" presetID="56" presetClass="entr" presetSubtype="0" fill="hold" nodeType="withEffect">
                                  <p:stCondLst>
                                    <p:cond delay="0"/>
                                  </p:stCondLst>
                                  <p:iterate type="lt">
                                    <p:tmPct val="10000"/>
                                  </p:iterate>
                                  <p:childTnLst>
                                    <p:set>
                                      <p:cBhvr>
                                        <p:cTn id="24" dur="1" fill="hold">
                                          <p:stCondLst>
                                            <p:cond delay="0"/>
                                          </p:stCondLst>
                                        </p:cTn>
                                        <p:tgtEl>
                                          <p:spTgt spid="9">
                                            <p:txEl>
                                              <p:pRg st="3" end="3"/>
                                            </p:txEl>
                                          </p:spTgt>
                                        </p:tgtEl>
                                        <p:attrNameLst>
                                          <p:attrName>style.visibility</p:attrName>
                                        </p:attrNameLst>
                                      </p:cBhvr>
                                      <p:to>
                                        <p:strVal val="visible"/>
                                      </p:to>
                                    </p:set>
                                    <p:anim by="(-#ppt_w*2)" calcmode="lin" valueType="num">
                                      <p:cBhvr rctx="PPT">
                                        <p:cTn id="25" dur="500" autoRev="1" fill="hold">
                                          <p:stCondLst>
                                            <p:cond delay="0"/>
                                          </p:stCondLst>
                                        </p:cTn>
                                        <p:tgtEl>
                                          <p:spTgt spid="9">
                                            <p:txEl>
                                              <p:pRg st="3" end="3"/>
                                            </p:txEl>
                                          </p:spTgt>
                                        </p:tgtEl>
                                        <p:attrNameLst>
                                          <p:attrName>ppt_w</p:attrName>
                                        </p:attrNameLst>
                                      </p:cBhvr>
                                    </p:anim>
                                    <p:anim by="(#ppt_w*0.50)" calcmode="lin" valueType="num">
                                      <p:cBhvr>
                                        <p:cTn id="26" dur="500" decel="50000" autoRev="1" fill="hold">
                                          <p:stCondLst>
                                            <p:cond delay="0"/>
                                          </p:stCondLst>
                                        </p:cTn>
                                        <p:tgtEl>
                                          <p:spTgt spid="9">
                                            <p:txEl>
                                              <p:pRg st="3" end="3"/>
                                            </p:txEl>
                                          </p:spTgt>
                                        </p:tgtEl>
                                        <p:attrNameLst>
                                          <p:attrName>ppt_x</p:attrName>
                                        </p:attrNameLst>
                                      </p:cBhvr>
                                    </p:anim>
                                    <p:anim from="(-#ppt_h/2)" to="(#ppt_y)" calcmode="lin" valueType="num">
                                      <p:cBhvr>
                                        <p:cTn id="27" dur="1000" fill="hold">
                                          <p:stCondLst>
                                            <p:cond delay="0"/>
                                          </p:stCondLst>
                                        </p:cTn>
                                        <p:tgtEl>
                                          <p:spTgt spid="9">
                                            <p:txEl>
                                              <p:pRg st="3" end="3"/>
                                            </p:txEl>
                                          </p:spTgt>
                                        </p:tgtEl>
                                        <p:attrNameLst>
                                          <p:attrName>ppt_y</p:attrName>
                                        </p:attrNameLst>
                                      </p:cBhvr>
                                    </p:anim>
                                    <p:animRot by="21600000">
                                      <p:cBhvr>
                                        <p:cTn id="28" dur="1000" fill="hold">
                                          <p:stCondLst>
                                            <p:cond delay="0"/>
                                          </p:stCondLst>
                                        </p:cTn>
                                        <p:tgtEl>
                                          <p:spTgt spid="9">
                                            <p:txEl>
                                              <p:pRg st="3" end="3"/>
                                            </p:txEl>
                                          </p:spTgt>
                                        </p:tgtEl>
                                        <p:attrNameLst>
                                          <p:attrName>r</p:attrName>
                                        </p:attrNameLst>
                                      </p:cBhvr>
                                    </p:animRot>
                                  </p:childTnLst>
                                </p:cTn>
                              </p:par>
                              <p:par>
                                <p:cTn id="29" presetID="56" presetClass="entr" presetSubtype="0" fill="hold" nodeType="withEffect">
                                  <p:stCondLst>
                                    <p:cond delay="0"/>
                                  </p:stCondLst>
                                  <p:iterate type="lt">
                                    <p:tmPct val="10000"/>
                                  </p:iterate>
                                  <p:childTnLst>
                                    <p:set>
                                      <p:cBhvr>
                                        <p:cTn id="30" dur="1" fill="hold">
                                          <p:stCondLst>
                                            <p:cond delay="0"/>
                                          </p:stCondLst>
                                        </p:cTn>
                                        <p:tgtEl>
                                          <p:spTgt spid="9">
                                            <p:txEl>
                                              <p:pRg st="5" end="5"/>
                                            </p:txEl>
                                          </p:spTgt>
                                        </p:tgtEl>
                                        <p:attrNameLst>
                                          <p:attrName>style.visibility</p:attrName>
                                        </p:attrNameLst>
                                      </p:cBhvr>
                                      <p:to>
                                        <p:strVal val="visible"/>
                                      </p:to>
                                    </p:set>
                                    <p:anim by="(-#ppt_w*2)" calcmode="lin" valueType="num">
                                      <p:cBhvr rctx="PPT">
                                        <p:cTn id="31" dur="500" autoRev="1" fill="hold">
                                          <p:stCondLst>
                                            <p:cond delay="0"/>
                                          </p:stCondLst>
                                        </p:cTn>
                                        <p:tgtEl>
                                          <p:spTgt spid="9">
                                            <p:txEl>
                                              <p:pRg st="5" end="5"/>
                                            </p:txEl>
                                          </p:spTgt>
                                        </p:tgtEl>
                                        <p:attrNameLst>
                                          <p:attrName>ppt_w</p:attrName>
                                        </p:attrNameLst>
                                      </p:cBhvr>
                                    </p:anim>
                                    <p:anim by="(#ppt_w*0.50)" calcmode="lin" valueType="num">
                                      <p:cBhvr>
                                        <p:cTn id="32" dur="500" decel="50000" autoRev="1" fill="hold">
                                          <p:stCondLst>
                                            <p:cond delay="0"/>
                                          </p:stCondLst>
                                        </p:cTn>
                                        <p:tgtEl>
                                          <p:spTgt spid="9">
                                            <p:txEl>
                                              <p:pRg st="5" end="5"/>
                                            </p:txEl>
                                          </p:spTgt>
                                        </p:tgtEl>
                                        <p:attrNameLst>
                                          <p:attrName>ppt_x</p:attrName>
                                        </p:attrNameLst>
                                      </p:cBhvr>
                                    </p:anim>
                                    <p:anim from="(-#ppt_h/2)" to="(#ppt_y)" calcmode="lin" valueType="num">
                                      <p:cBhvr>
                                        <p:cTn id="33" dur="1000" fill="hold">
                                          <p:stCondLst>
                                            <p:cond delay="0"/>
                                          </p:stCondLst>
                                        </p:cTn>
                                        <p:tgtEl>
                                          <p:spTgt spid="9">
                                            <p:txEl>
                                              <p:pRg st="5" end="5"/>
                                            </p:txEl>
                                          </p:spTgt>
                                        </p:tgtEl>
                                        <p:attrNameLst>
                                          <p:attrName>ppt_y</p:attrName>
                                        </p:attrNameLst>
                                      </p:cBhvr>
                                    </p:anim>
                                    <p:animRot by="21600000">
                                      <p:cBhvr>
                                        <p:cTn id="34" dur="1000" fill="hold">
                                          <p:stCondLst>
                                            <p:cond delay="0"/>
                                          </p:stCondLst>
                                        </p:cTn>
                                        <p:tgtEl>
                                          <p:spTgt spid="9">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SYNTAX</a:t>
            </a:r>
          </a:p>
        </p:txBody>
      </p:sp>
      <p:sp>
        <p:nvSpPr>
          <p:cNvPr id="163" name="Τα σχόλια μπορούν:…"/>
          <p:cNvSpPr txBox="1">
            <a:spLocks noGrp="1"/>
          </p:cNvSpPr>
          <p:nvPr>
            <p:ph type="body" sz="half" idx="1"/>
          </p:nvPr>
        </p:nvSpPr>
        <p:spPr>
          <a:prstGeom prst="rect">
            <a:avLst/>
          </a:prstGeom>
        </p:spPr>
        <p:txBody>
          <a:bodyPr/>
          <a:lstStyle/>
          <a:p>
            <a:pPr marL="0" indent="0" defTabSz="792479">
              <a:spcBef>
                <a:spcPts val="3200"/>
              </a:spcBef>
              <a:buClrTx/>
              <a:buSzTx/>
              <a:buFontTx/>
              <a:buNone/>
              <a:defRPr sz="4800">
                <a:latin typeface="Avenir Next Regular"/>
                <a:ea typeface="Avenir Next Regular"/>
                <a:cs typeface="Avenir Next Regular"/>
                <a:sym typeface="Avenir Next Regular"/>
              </a:defRPr>
            </a:pPr>
            <a:r>
              <a:rPr dirty="0" err="1"/>
              <a:t>Τ</a:t>
            </a:r>
            <a:r>
              <a:rPr dirty="0"/>
              <a:t>α </a:t>
            </a:r>
            <a:r>
              <a:rPr dirty="0" err="1"/>
              <a:t>σχόλι</a:t>
            </a:r>
            <a:r>
              <a:rPr dirty="0"/>
              <a:t>α </a:t>
            </a:r>
            <a:r>
              <a:rPr dirty="0" err="1"/>
              <a:t>μ</a:t>
            </a:r>
            <a:r>
              <a:rPr dirty="0"/>
              <a:t>π</a:t>
            </a:r>
            <a:r>
              <a:rPr dirty="0" err="1"/>
              <a:t>ορούν</a:t>
            </a:r>
            <a:r>
              <a:rPr dirty="0"/>
              <a:t>:</a:t>
            </a:r>
          </a:p>
          <a:p>
            <a:pPr marL="792479" indent="-792479" defTabSz="792479">
              <a:spcBef>
                <a:spcPts val="3200"/>
              </a:spcBef>
              <a:buClrTx/>
              <a:buSzPct val="100000"/>
              <a:buFontTx/>
              <a:buAutoNum type="alphaUcPeriod"/>
              <a:defRPr sz="4800">
                <a:latin typeface="Avenir Next Regular"/>
                <a:ea typeface="Avenir Next Regular"/>
                <a:cs typeface="Avenir Next Regular"/>
                <a:sym typeface="Avenir Next Regular"/>
              </a:defRPr>
            </a:pPr>
            <a:r>
              <a:rPr dirty="0" err="1"/>
              <a:t>Π</a:t>
            </a:r>
            <a:r>
              <a:rPr dirty="0"/>
              <a:t>α</a:t>
            </a:r>
            <a:r>
              <a:rPr dirty="0" err="1"/>
              <a:t>ρέχετε</a:t>
            </a:r>
            <a:r>
              <a:rPr dirty="0"/>
              <a:t> π</a:t>
            </a:r>
            <a:r>
              <a:rPr dirty="0" err="1"/>
              <a:t>λ</a:t>
            </a:r>
            <a:r>
              <a:rPr dirty="0"/>
              <a:t>α</a:t>
            </a:r>
            <a:r>
              <a:rPr dirty="0" err="1"/>
              <a:t>ίσιο</a:t>
            </a:r>
            <a:r>
              <a:rPr dirty="0"/>
              <a:t> </a:t>
            </a:r>
            <a:r>
              <a:rPr dirty="0" err="1"/>
              <a:t>γι</a:t>
            </a:r>
            <a:r>
              <a:rPr dirty="0"/>
              <a:t>α </a:t>
            </a:r>
            <a:r>
              <a:rPr dirty="0" err="1"/>
              <a:t>το</a:t>
            </a:r>
            <a:r>
              <a:rPr dirty="0"/>
              <a:t> </a:t>
            </a:r>
            <a:r>
              <a:rPr dirty="0" err="1"/>
              <a:t>γι</a:t>
            </a:r>
            <a:r>
              <a:rPr dirty="0"/>
              <a:t>α</a:t>
            </a:r>
            <a:r>
              <a:rPr dirty="0" err="1"/>
              <a:t>τί</a:t>
            </a:r>
            <a:r>
              <a:rPr dirty="0"/>
              <a:t> </a:t>
            </a:r>
            <a:r>
              <a:rPr dirty="0" err="1"/>
              <a:t>κάτι</a:t>
            </a:r>
            <a:r>
              <a:rPr dirty="0"/>
              <a:t> </a:t>
            </a:r>
            <a:r>
              <a:rPr dirty="0" err="1"/>
              <a:t>γράφετ</a:t>
            </a:r>
            <a:r>
              <a:rPr dirty="0"/>
              <a:t>α</a:t>
            </a:r>
            <a:r>
              <a:rPr dirty="0" err="1"/>
              <a:t>ι</a:t>
            </a:r>
            <a:r>
              <a:rPr dirty="0"/>
              <a:t> </a:t>
            </a:r>
            <a:r>
              <a:rPr dirty="0" err="1"/>
              <a:t>με</a:t>
            </a:r>
            <a:r>
              <a:rPr dirty="0"/>
              <a:t> </a:t>
            </a:r>
            <a:r>
              <a:rPr dirty="0" err="1"/>
              <a:t>τον</a:t>
            </a:r>
            <a:r>
              <a:rPr dirty="0"/>
              <a:t> </a:t>
            </a:r>
            <a:r>
              <a:rPr dirty="0" err="1"/>
              <a:t>τρό</a:t>
            </a:r>
            <a:r>
              <a:rPr dirty="0"/>
              <a:t>π</a:t>
            </a:r>
            <a:r>
              <a:rPr dirty="0" err="1"/>
              <a:t>ο</a:t>
            </a:r>
            <a:r>
              <a:rPr dirty="0"/>
              <a:t> π</a:t>
            </a:r>
            <a:r>
              <a:rPr dirty="0" err="1"/>
              <a:t>ου</a:t>
            </a:r>
            <a:r>
              <a:rPr dirty="0"/>
              <a:t> </a:t>
            </a:r>
            <a:r>
              <a:rPr dirty="0" err="1"/>
              <a:t>είν</a:t>
            </a:r>
            <a:r>
              <a:rPr dirty="0"/>
              <a:t>α</a:t>
            </a:r>
            <a:r>
              <a:rPr dirty="0" err="1"/>
              <a:t>ι</a:t>
            </a:r>
            <a:r>
              <a:rPr dirty="0"/>
              <a:t>:</a:t>
            </a:r>
          </a:p>
          <a:p>
            <a:pPr marL="792479" indent="-792479" defTabSz="792479">
              <a:spcBef>
                <a:spcPts val="3200"/>
              </a:spcBef>
              <a:buClrTx/>
              <a:buSzPct val="100000"/>
              <a:buFontTx/>
              <a:buAutoNum type="alphaUcPeriod"/>
              <a:defRPr sz="4800">
                <a:latin typeface="Avenir Next Regular"/>
                <a:ea typeface="Avenir Next Regular"/>
                <a:cs typeface="Avenir Next Regular"/>
                <a:sym typeface="Avenir Next Regular"/>
              </a:defRPr>
            </a:pPr>
            <a:r>
              <a:rPr dirty="0" err="1"/>
              <a:t>Βοηθήστε</a:t>
            </a:r>
            <a:r>
              <a:rPr dirty="0"/>
              <a:t> </a:t>
            </a:r>
            <a:r>
              <a:rPr dirty="0" err="1"/>
              <a:t>άλλ</a:t>
            </a:r>
            <a:r>
              <a:rPr dirty="0"/>
              <a:t>α </a:t>
            </a:r>
            <a:r>
              <a:rPr dirty="0" err="1"/>
              <a:t>άτομ</a:t>
            </a:r>
            <a:r>
              <a:rPr dirty="0"/>
              <a:t>α π</a:t>
            </a:r>
            <a:r>
              <a:rPr dirty="0" err="1"/>
              <a:t>ου</a:t>
            </a:r>
            <a:r>
              <a:rPr dirty="0"/>
              <a:t> </a:t>
            </a:r>
            <a:r>
              <a:rPr dirty="0" err="1"/>
              <a:t>δι</a:t>
            </a:r>
            <a:r>
              <a:rPr dirty="0"/>
              <a:t>αβ</a:t>
            </a:r>
            <a:r>
              <a:rPr dirty="0" err="1"/>
              <a:t>άζουν</a:t>
            </a:r>
            <a:r>
              <a:rPr dirty="0"/>
              <a:t> </a:t>
            </a:r>
            <a:r>
              <a:rPr dirty="0" err="1"/>
              <a:t>τον</a:t>
            </a:r>
            <a:r>
              <a:rPr dirty="0"/>
              <a:t> </a:t>
            </a:r>
            <a:r>
              <a:rPr dirty="0" err="1"/>
              <a:t>κώδικ</a:t>
            </a:r>
            <a:r>
              <a:rPr dirty="0"/>
              <a:t>α </a:t>
            </a:r>
            <a:r>
              <a:rPr dirty="0" err="1"/>
              <a:t>ν</a:t>
            </a:r>
            <a:r>
              <a:rPr dirty="0"/>
              <a:t>α </a:t>
            </a:r>
            <a:r>
              <a:rPr dirty="0" err="1"/>
              <a:t>το</a:t>
            </a:r>
            <a:r>
              <a:rPr dirty="0"/>
              <a:t> </a:t>
            </a:r>
            <a:r>
              <a:rPr dirty="0" err="1"/>
              <a:t>κ</a:t>
            </a:r>
            <a:r>
              <a:rPr dirty="0"/>
              <a:t>α</a:t>
            </a:r>
            <a:r>
              <a:rPr dirty="0" err="1"/>
              <a:t>τ</a:t>
            </a:r>
            <a:r>
              <a:rPr dirty="0"/>
              <a:t>α</a:t>
            </a:r>
            <a:r>
              <a:rPr dirty="0" err="1"/>
              <a:t>νοήσουν</a:t>
            </a:r>
            <a:r>
              <a:rPr dirty="0"/>
              <a:t> </a:t>
            </a:r>
            <a:r>
              <a:rPr dirty="0" err="1"/>
              <a:t>γρηγορότερ</a:t>
            </a:r>
            <a:r>
              <a:rPr dirty="0"/>
              <a:t>α:</a:t>
            </a:r>
          </a:p>
          <a:p>
            <a:pPr marL="792479" indent="-792479" defTabSz="792479">
              <a:spcBef>
                <a:spcPts val="3200"/>
              </a:spcBef>
              <a:buClrTx/>
              <a:buSzPct val="100000"/>
              <a:buFontTx/>
              <a:buAutoNum type="alphaUcPeriod"/>
              <a:defRPr sz="4800">
                <a:latin typeface="Avenir Next Regular"/>
                <a:ea typeface="Avenir Next Regular"/>
                <a:cs typeface="Avenir Next Regular"/>
                <a:sym typeface="Avenir Next Regular"/>
              </a:defRPr>
            </a:pPr>
            <a:r>
              <a:rPr dirty="0" err="1"/>
              <a:t>Αγνοήστε</a:t>
            </a:r>
            <a:r>
              <a:rPr dirty="0"/>
              <a:t> </a:t>
            </a:r>
            <a:r>
              <a:rPr dirty="0" err="1"/>
              <a:t>μι</a:t>
            </a:r>
            <a:r>
              <a:rPr dirty="0"/>
              <a:t>α </a:t>
            </a:r>
            <a:r>
              <a:rPr dirty="0" err="1"/>
              <a:t>γρ</a:t>
            </a:r>
            <a:r>
              <a:rPr dirty="0"/>
              <a:t>α</a:t>
            </a:r>
            <a:r>
              <a:rPr dirty="0" err="1"/>
              <a:t>μμή</a:t>
            </a:r>
            <a:r>
              <a:rPr dirty="0"/>
              <a:t> </a:t>
            </a:r>
            <a:r>
              <a:rPr dirty="0" err="1"/>
              <a:t>κώδικ</a:t>
            </a:r>
            <a:r>
              <a:rPr dirty="0"/>
              <a:t>α </a:t>
            </a:r>
            <a:r>
              <a:rPr dirty="0" err="1"/>
              <a:t>κ</a:t>
            </a:r>
            <a:r>
              <a:rPr dirty="0"/>
              <a:t>α</a:t>
            </a:r>
            <a:r>
              <a:rPr dirty="0" err="1"/>
              <a:t>ι</a:t>
            </a:r>
            <a:r>
              <a:rPr dirty="0"/>
              <a:t> </a:t>
            </a:r>
            <a:r>
              <a:rPr dirty="0" err="1"/>
              <a:t>δείτε</a:t>
            </a:r>
            <a:r>
              <a:rPr dirty="0"/>
              <a:t> π</a:t>
            </a:r>
            <a:r>
              <a:rPr dirty="0" err="1"/>
              <a:t>ώς</a:t>
            </a:r>
            <a:r>
              <a:rPr dirty="0"/>
              <a:t> </a:t>
            </a:r>
            <a:r>
              <a:rPr dirty="0" err="1"/>
              <a:t>θ</a:t>
            </a:r>
            <a:r>
              <a:rPr dirty="0"/>
              <a:t>α </a:t>
            </a:r>
            <a:r>
              <a:rPr dirty="0" err="1"/>
              <a:t>εκτελεστεί</a:t>
            </a:r>
            <a:r>
              <a:rPr dirty="0"/>
              <a:t> </a:t>
            </a:r>
            <a:r>
              <a:rPr dirty="0" err="1"/>
              <a:t>έν</a:t>
            </a:r>
            <a:r>
              <a:rPr dirty="0"/>
              <a:t>α π</a:t>
            </a:r>
            <a:r>
              <a:rPr dirty="0" err="1"/>
              <a:t>ρόγρ</a:t>
            </a:r>
            <a:r>
              <a:rPr dirty="0"/>
              <a:t>α</a:t>
            </a:r>
            <a:r>
              <a:rPr dirty="0" err="1"/>
              <a:t>μμ</a:t>
            </a:r>
            <a:r>
              <a:rPr dirty="0"/>
              <a:t>α </a:t>
            </a:r>
            <a:r>
              <a:rPr dirty="0" err="1"/>
              <a:t>χωρίς</a:t>
            </a:r>
            <a:r>
              <a:rPr dirty="0"/>
              <a:t> α</a:t>
            </a:r>
            <a:r>
              <a:rPr dirty="0" err="1"/>
              <a:t>υτό</a:t>
            </a:r>
            <a:r>
              <a:rPr dirty="0"/>
              <a:t>:</a:t>
            </a:r>
          </a:p>
        </p:txBody>
      </p:sp>
      <p:sp>
        <p:nvSpPr>
          <p:cNvPr id="166"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a:t>
            </a:fld>
            <a:endParaRPr/>
          </a:p>
        </p:txBody>
      </p:sp>
      <p:pic>
        <p:nvPicPr>
          <p:cNvPr id="8" name="Εικόνα 7">
            <a:extLst>
              <a:ext uri="{FF2B5EF4-FFF2-40B4-BE49-F238E27FC236}">
                <a16:creationId xmlns:a16="http://schemas.microsoft.com/office/drawing/2014/main" id="{451ADC79-9617-1349-957B-B6CD22578339}"/>
              </a:ext>
            </a:extLst>
          </p:cNvPr>
          <p:cNvPicPr>
            <a:picLocks noChangeAspect="1"/>
          </p:cNvPicPr>
          <p:nvPr/>
        </p:nvPicPr>
        <p:blipFill>
          <a:blip r:embed="rId2"/>
          <a:stretch>
            <a:fillRect/>
          </a:stretch>
        </p:blipFill>
        <p:spPr>
          <a:xfrm>
            <a:off x="10209620" y="4094328"/>
            <a:ext cx="14423315" cy="8334044"/>
          </a:xfrm>
          <a:prstGeom prst="rect">
            <a:avLst/>
          </a:prstGeom>
        </p:spPr>
      </p:pic>
      <p:sp>
        <p:nvSpPr>
          <p:cNvPr id="2" name="TextBox 1">
            <a:extLst>
              <a:ext uri="{FF2B5EF4-FFF2-40B4-BE49-F238E27FC236}">
                <a16:creationId xmlns:a16="http://schemas.microsoft.com/office/drawing/2014/main" id="{B195DDA1-37C7-6646-92C7-18C43FB0A521}"/>
              </a:ext>
            </a:extLst>
          </p:cNvPr>
          <p:cNvSpPr txBox="1"/>
          <p:nvPr/>
        </p:nvSpPr>
        <p:spPr>
          <a:xfrm>
            <a:off x="12052300" y="4832484"/>
            <a:ext cx="14609135" cy="61350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 sz="2800" dirty="0">
                <a:solidFill>
                  <a:schemeClr val="bg2">
                    <a:lumMod val="20000"/>
                    <a:lumOff val="80000"/>
                  </a:schemeClr>
                </a:solidFill>
              </a:rPr>
              <a:t># </a:t>
            </a:r>
            <a:r>
              <a:rPr lang="el-GR" sz="2800" dirty="0">
                <a:solidFill>
                  <a:schemeClr val="bg2">
                    <a:lumMod val="20000"/>
                    <a:lumOff val="80000"/>
                  </a:schemeClr>
                </a:solidFill>
              </a:rPr>
              <a:t>Αυτή η μεταβλητή θα χρησιμοποιηθεί για να μετρήσει</a:t>
            </a:r>
            <a:br>
              <a:rPr lang="el-GR" sz="2800" dirty="0">
                <a:solidFill>
                  <a:schemeClr val="bg2">
                    <a:lumMod val="20000"/>
                    <a:lumOff val="80000"/>
                  </a:schemeClr>
                </a:solidFill>
              </a:rPr>
            </a:br>
            <a:r>
              <a:rPr lang="el-GR" sz="2800" dirty="0">
                <a:solidFill>
                  <a:schemeClr val="bg2">
                    <a:lumMod val="20000"/>
                    <a:lumOff val="80000"/>
                  </a:schemeClr>
                </a:solidFill>
              </a:rPr>
              <a:t># τον αριθμό των φορών που κάποιος κάνει </a:t>
            </a:r>
            <a:r>
              <a:rPr lang="en" sz="2800" dirty="0">
                <a:solidFill>
                  <a:schemeClr val="bg2">
                    <a:lumMod val="20000"/>
                    <a:lumOff val="80000"/>
                  </a:schemeClr>
                </a:solidFill>
              </a:rPr>
              <a:t>tweet</a:t>
            </a:r>
            <a:br>
              <a:rPr lang="en" sz="2800" dirty="0">
                <a:solidFill>
                  <a:schemeClr val="bg2">
                    <a:lumMod val="20000"/>
                    <a:lumOff val="80000"/>
                  </a:schemeClr>
                </a:solidFill>
              </a:rPr>
            </a:br>
            <a:r>
              <a:rPr lang="en" sz="2800" dirty="0">
                <a:solidFill>
                  <a:schemeClr val="bg2">
                    <a:lumMod val="20000"/>
                    <a:lumOff val="80000"/>
                  </a:schemeClr>
                </a:solidFill>
              </a:rPr>
              <a:t># </a:t>
            </a:r>
            <a:r>
              <a:rPr lang="el-GR" sz="2800" dirty="0">
                <a:solidFill>
                  <a:schemeClr val="bg2">
                    <a:lumMod val="20000"/>
                    <a:lumOff val="80000"/>
                  </a:schemeClr>
                </a:solidFill>
              </a:rPr>
              <a:t>στη λέξη </a:t>
            </a:r>
            <a:r>
              <a:rPr lang="en" sz="2800" dirty="0">
                <a:solidFill>
                  <a:schemeClr val="bg2">
                    <a:lumMod val="20000"/>
                    <a:lumOff val="80000"/>
                  </a:schemeClr>
                </a:solidFill>
              </a:rPr>
              <a:t>persnickety</a:t>
            </a:r>
            <a:br>
              <a:rPr lang="en" sz="2800" dirty="0">
                <a:solidFill>
                  <a:schemeClr val="bg2">
                    <a:lumMod val="20000"/>
                    <a:lumOff val="80000"/>
                  </a:schemeClr>
                </a:solidFill>
              </a:rPr>
            </a:br>
            <a:endParaRPr lang="en" sz="2800" dirty="0">
              <a:solidFill>
                <a:schemeClr val="bg2">
                  <a:lumMod val="20000"/>
                  <a:lumOff val="80000"/>
                </a:schemeClr>
              </a:solidFill>
            </a:endParaRPr>
          </a:p>
          <a:p>
            <a:pPr algn="l"/>
            <a:r>
              <a:rPr lang="en" sz="2800" dirty="0" err="1">
                <a:solidFill>
                  <a:schemeClr val="bg2">
                    <a:lumMod val="20000"/>
                    <a:lumOff val="80000"/>
                  </a:schemeClr>
                </a:solidFill>
              </a:rPr>
              <a:t>persnickety_count</a:t>
            </a:r>
            <a:r>
              <a:rPr lang="en" sz="2800" dirty="0">
                <a:solidFill>
                  <a:schemeClr val="bg2">
                    <a:lumMod val="20000"/>
                    <a:lumOff val="80000"/>
                  </a:schemeClr>
                </a:solidFill>
              </a:rPr>
              <a:t> = 0</a:t>
            </a:r>
            <a:br>
              <a:rPr lang="en" sz="2800" dirty="0">
                <a:solidFill>
                  <a:schemeClr val="bg2">
                    <a:lumMod val="20000"/>
                    <a:lumOff val="80000"/>
                  </a:schemeClr>
                </a:solidFill>
              </a:rPr>
            </a:br>
            <a:br>
              <a:rPr lang="en" sz="2800" dirty="0">
                <a:solidFill>
                  <a:schemeClr val="bg2">
                    <a:lumMod val="20000"/>
                    <a:lumOff val="80000"/>
                  </a:schemeClr>
                </a:solidFill>
              </a:rPr>
            </a:br>
            <a:r>
              <a:rPr lang="en" sz="2800" dirty="0">
                <a:solidFill>
                  <a:schemeClr val="bg2">
                    <a:lumMod val="20000"/>
                    <a:lumOff val="80000"/>
                  </a:schemeClr>
                </a:solidFill>
              </a:rPr>
              <a:t># </a:t>
            </a:r>
            <a:r>
              <a:rPr lang="el-GR" sz="2800" dirty="0">
                <a:solidFill>
                  <a:schemeClr val="bg2">
                    <a:lumMod val="20000"/>
                    <a:lumOff val="80000"/>
                  </a:schemeClr>
                </a:solidFill>
              </a:rPr>
              <a:t>Αυτός ο κωδικός θα υπολογίσει την πιθανότητα </a:t>
            </a:r>
            <a:endParaRPr lang="en-US" sz="2800" dirty="0">
              <a:solidFill>
                <a:schemeClr val="bg2">
                  <a:lumMod val="20000"/>
                  <a:lumOff val="80000"/>
                </a:schemeClr>
              </a:solidFill>
            </a:endParaRPr>
          </a:p>
          <a:p>
            <a:pPr algn="l"/>
            <a:r>
              <a:rPr lang="en-US" sz="2800" dirty="0">
                <a:solidFill>
                  <a:schemeClr val="bg2">
                    <a:lumMod val="20000"/>
                    <a:lumOff val="80000"/>
                  </a:schemeClr>
                </a:solidFill>
              </a:rPr>
              <a:t>#</a:t>
            </a:r>
            <a:r>
              <a:rPr lang="el-GR" sz="2800" dirty="0">
                <a:solidFill>
                  <a:schemeClr val="bg2">
                    <a:lumMod val="20000"/>
                    <a:lumOff val="80000"/>
                  </a:schemeClr>
                </a:solidFill>
              </a:rPr>
              <a:t>αύριο να βρέξει</a:t>
            </a:r>
            <a:r>
              <a:rPr lang="en-US" sz="2800" dirty="0">
                <a:solidFill>
                  <a:schemeClr val="bg2">
                    <a:lumMod val="20000"/>
                    <a:lumOff val="80000"/>
                  </a:schemeClr>
                </a:solidFill>
              </a:rPr>
              <a:t> </a:t>
            </a:r>
          </a:p>
          <a:p>
            <a:pPr algn="l"/>
            <a:br>
              <a:rPr lang="el-GR" sz="2800" dirty="0">
                <a:solidFill>
                  <a:schemeClr val="bg2">
                    <a:lumMod val="20000"/>
                    <a:lumOff val="80000"/>
                  </a:schemeClr>
                </a:solidFill>
              </a:rPr>
            </a:br>
            <a:r>
              <a:rPr lang="en" sz="2800" dirty="0" err="1">
                <a:solidFill>
                  <a:schemeClr val="bg2">
                    <a:lumMod val="20000"/>
                    <a:lumOff val="80000"/>
                  </a:schemeClr>
                </a:solidFill>
              </a:rPr>
              <a:t>complicated_rain_calculation_for_tomorrow</a:t>
            </a:r>
            <a:r>
              <a:rPr lang="en" sz="2800" dirty="0">
                <a:solidFill>
                  <a:schemeClr val="bg2">
                    <a:lumMod val="20000"/>
                    <a:lumOff val="80000"/>
                  </a:schemeClr>
                </a:solidFill>
              </a:rPr>
              <a:t> = 'Yes'</a:t>
            </a:r>
            <a:br>
              <a:rPr lang="en" sz="2800" dirty="0">
                <a:solidFill>
                  <a:schemeClr val="bg2">
                    <a:lumMod val="20000"/>
                    <a:lumOff val="80000"/>
                  </a:schemeClr>
                </a:solidFill>
              </a:rPr>
            </a:br>
            <a:br>
              <a:rPr lang="en" sz="2800" dirty="0">
                <a:solidFill>
                  <a:schemeClr val="bg2">
                    <a:lumMod val="20000"/>
                    <a:lumOff val="80000"/>
                  </a:schemeClr>
                </a:solidFill>
              </a:rPr>
            </a:br>
            <a:r>
              <a:rPr lang="en" sz="2800" dirty="0">
                <a:solidFill>
                  <a:schemeClr val="bg2">
                    <a:lumMod val="20000"/>
                    <a:lumOff val="80000"/>
                  </a:schemeClr>
                </a:solidFill>
              </a:rPr>
              <a:t># </a:t>
            </a:r>
            <a:r>
              <a:rPr lang="en" sz="2800" dirty="0" err="1">
                <a:solidFill>
                  <a:schemeClr val="bg2">
                    <a:lumMod val="20000"/>
                    <a:lumOff val="80000"/>
                  </a:schemeClr>
                </a:solidFill>
              </a:rPr>
              <a:t>useful_value</a:t>
            </a:r>
            <a:r>
              <a:rPr lang="en" sz="2800" dirty="0">
                <a:solidFill>
                  <a:schemeClr val="bg2">
                    <a:lumMod val="20000"/>
                    <a:lumOff val="80000"/>
                  </a:schemeClr>
                </a:solidFill>
              </a:rPr>
              <a:t> = </a:t>
            </a:r>
            <a:r>
              <a:rPr lang="en" sz="2800" dirty="0" err="1">
                <a:solidFill>
                  <a:schemeClr val="bg2">
                    <a:lumMod val="20000"/>
                    <a:lumOff val="80000"/>
                  </a:schemeClr>
                </a:solidFill>
              </a:rPr>
              <a:t>old_sloppy_code</a:t>
            </a:r>
            <a:r>
              <a:rPr lang="en" sz="2800" dirty="0">
                <a:solidFill>
                  <a:schemeClr val="bg2">
                    <a:lumMod val="20000"/>
                    <a:lumOff val="80000"/>
                  </a:schemeClr>
                </a:solidFill>
              </a:rPr>
              <a:t>()</a:t>
            </a:r>
          </a:p>
          <a:p>
            <a:pPr algn="l"/>
            <a:br>
              <a:rPr lang="en" sz="2800" dirty="0">
                <a:solidFill>
                  <a:schemeClr val="bg2">
                    <a:lumMod val="20000"/>
                    <a:lumOff val="80000"/>
                  </a:schemeClr>
                </a:solidFill>
              </a:rPr>
            </a:br>
            <a:r>
              <a:rPr lang="en" sz="2800" dirty="0" err="1">
                <a:solidFill>
                  <a:schemeClr val="bg2">
                    <a:lumMod val="20000"/>
                    <a:lumOff val="80000"/>
                  </a:schemeClr>
                </a:solidFill>
              </a:rPr>
              <a:t>useful_value</a:t>
            </a:r>
            <a:r>
              <a:rPr lang="en" sz="2800" dirty="0">
                <a:solidFill>
                  <a:schemeClr val="bg2">
                    <a:lumMod val="20000"/>
                    <a:lumOff val="80000"/>
                  </a:schemeClr>
                </a:solidFill>
              </a:rPr>
              <a:t> = </a:t>
            </a:r>
            <a:r>
              <a:rPr lang="en" sz="2800" dirty="0" err="1">
                <a:solidFill>
                  <a:schemeClr val="bg2">
                    <a:lumMod val="20000"/>
                    <a:lumOff val="80000"/>
                  </a:schemeClr>
                </a:solidFill>
              </a:rPr>
              <a:t>complicated_rain_calculation_for_tomorrow</a:t>
            </a:r>
            <a:endParaRPr kumimoji="0" lang="el-GR" sz="2800" b="0" i="0" u="none" strike="noStrike" cap="none" spc="0" normalizeH="0" baseline="0" dirty="0">
              <a:ln>
                <a:noFill/>
              </a:ln>
              <a:solidFill>
                <a:schemeClr val="bg2">
                  <a:lumMod val="20000"/>
                  <a:lumOff val="80000"/>
                </a:schemeClr>
              </a:solidFill>
              <a:effectLst/>
              <a:uFillTx/>
              <a:latin typeface="Palatino"/>
              <a:ea typeface="Palatino"/>
              <a:cs typeface="Palatino"/>
              <a:sym typeface="Palatino"/>
            </a:endParaRPr>
          </a:p>
        </p:txBody>
      </p:sp>
      <p:sp>
        <p:nvSpPr>
          <p:cNvPr id="7" name="Ορθογώνιο 6">
            <a:extLst>
              <a:ext uri="{FF2B5EF4-FFF2-40B4-BE49-F238E27FC236}">
                <a16:creationId xmlns:a16="http://schemas.microsoft.com/office/drawing/2014/main" id="{8225115F-E325-1A45-A1C3-B288D90EB6F8}"/>
              </a:ext>
            </a:extLst>
          </p:cNvPr>
          <p:cNvSpPr/>
          <p:nvPr/>
        </p:nvSpPr>
        <p:spPr>
          <a:xfrm>
            <a:off x="21559745" y="4243356"/>
            <a:ext cx="1332745" cy="2215991"/>
          </a:xfrm>
          <a:prstGeom prst="rect">
            <a:avLst/>
          </a:prstGeom>
          <a:noFill/>
        </p:spPr>
        <p:txBody>
          <a:bodyPr wrap="square" lIns="91440" tIns="45720" rIns="91440" bIns="45720">
            <a:spAutoFit/>
          </a:bodyPr>
          <a:lstStyle/>
          <a:p>
            <a:pPr algn="ctr"/>
            <a:endParaRPr lang="el-GR" sz="138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63">
                                            <p:txEl>
                                              <p:pRg st="1" end="1"/>
                                            </p:txEl>
                                          </p:spTgt>
                                        </p:tgtEl>
                                        <p:attrNameLst>
                                          <p:attrName>style.visibility</p:attrName>
                                        </p:attrNameLst>
                                      </p:cBhvr>
                                      <p:to>
                                        <p:strVal val="visible"/>
                                      </p:to>
                                    </p:set>
                                    <p:anim by="(-#ppt_w*2)" calcmode="lin" valueType="num">
                                      <p:cBhvr rctx="PPT">
                                        <p:cTn id="7" dur="500" autoRev="1" fill="hold">
                                          <p:stCondLst>
                                            <p:cond delay="0"/>
                                          </p:stCondLst>
                                        </p:cTn>
                                        <p:tgtEl>
                                          <p:spTgt spid="163">
                                            <p:txEl>
                                              <p:pRg st="1" end="1"/>
                                            </p:txEl>
                                          </p:spTgt>
                                        </p:tgtEl>
                                        <p:attrNameLst>
                                          <p:attrName>ppt_w</p:attrName>
                                        </p:attrNameLst>
                                      </p:cBhvr>
                                    </p:anim>
                                    <p:anim by="(#ppt_w*0.50)" calcmode="lin" valueType="num">
                                      <p:cBhvr>
                                        <p:cTn id="8" dur="500" decel="50000" autoRev="1" fill="hold">
                                          <p:stCondLst>
                                            <p:cond delay="0"/>
                                          </p:stCondLst>
                                        </p:cTn>
                                        <p:tgtEl>
                                          <p:spTgt spid="163">
                                            <p:txEl>
                                              <p:pRg st="1" end="1"/>
                                            </p:txEl>
                                          </p:spTgt>
                                        </p:tgtEl>
                                        <p:attrNameLst>
                                          <p:attrName>ppt_x</p:attrName>
                                        </p:attrNameLst>
                                      </p:cBhvr>
                                    </p:anim>
                                    <p:anim from="(-#ppt_h/2)" to="(#ppt_y)" calcmode="lin" valueType="num">
                                      <p:cBhvr>
                                        <p:cTn id="9" dur="1000" fill="hold">
                                          <p:stCondLst>
                                            <p:cond delay="0"/>
                                          </p:stCondLst>
                                        </p:cTn>
                                        <p:tgtEl>
                                          <p:spTgt spid="163">
                                            <p:txEl>
                                              <p:pRg st="1" end="1"/>
                                            </p:txEl>
                                          </p:spTgt>
                                        </p:tgtEl>
                                        <p:attrNameLst>
                                          <p:attrName>ppt_y</p:attrName>
                                        </p:attrNameLst>
                                      </p:cBhvr>
                                    </p:anim>
                                    <p:animRot by="21600000">
                                      <p:cBhvr>
                                        <p:cTn id="10" dur="1000" fill="hold">
                                          <p:stCondLst>
                                            <p:cond delay="0"/>
                                          </p:stCondLst>
                                        </p:cTn>
                                        <p:tgtEl>
                                          <p:spTgt spid="163">
                                            <p:txEl>
                                              <p:pRg st="1" end="1"/>
                                            </p:txEl>
                                          </p:spTgt>
                                        </p:tgtEl>
                                        <p:attrNameLst>
                                          <p:attrName>r</p:attrName>
                                        </p:attrNameLst>
                                      </p:cBhvr>
                                    </p:animRot>
                                  </p:childTnLst>
                                </p:cTn>
                              </p:par>
                              <p:par>
                                <p:cTn id="11" presetID="56" presetClass="entr" presetSubtype="0" fill="hold" nodeType="withEffect">
                                  <p:stCondLst>
                                    <p:cond delay="0"/>
                                  </p:stCondLst>
                                  <p:iterate type="lt">
                                    <p:tmPct val="10000"/>
                                  </p:iterate>
                                  <p:childTnLst>
                                    <p:set>
                                      <p:cBhvr>
                                        <p:cTn id="12" dur="1" fill="hold">
                                          <p:stCondLst>
                                            <p:cond delay="0"/>
                                          </p:stCondLst>
                                        </p:cTn>
                                        <p:tgtEl>
                                          <p:spTgt spid="2">
                                            <p:txEl>
                                              <p:pRg st="0" end="0"/>
                                            </p:txEl>
                                          </p:spTgt>
                                        </p:tgtEl>
                                        <p:attrNameLst>
                                          <p:attrName>style.visibility</p:attrName>
                                        </p:attrNameLst>
                                      </p:cBhvr>
                                      <p:to>
                                        <p:strVal val="visible"/>
                                      </p:to>
                                    </p:set>
                                    <p:anim by="(-#ppt_w*2)" calcmode="lin" valueType="num">
                                      <p:cBhvr rctx="PPT">
                                        <p:cTn id="13" dur="500" autoRev="1" fill="hold">
                                          <p:stCondLst>
                                            <p:cond delay="0"/>
                                          </p:stCondLst>
                                        </p:cTn>
                                        <p:tgtEl>
                                          <p:spTgt spid="2">
                                            <p:txEl>
                                              <p:pRg st="0" end="0"/>
                                            </p:txEl>
                                          </p:spTgt>
                                        </p:tgtEl>
                                        <p:attrNameLst>
                                          <p:attrName>ppt_w</p:attrName>
                                        </p:attrNameLst>
                                      </p:cBhvr>
                                    </p:anim>
                                    <p:anim by="(#ppt_w*0.50)" calcmode="lin" valueType="num">
                                      <p:cBhvr>
                                        <p:cTn id="14" dur="500" decel="50000" autoRev="1" fill="hold">
                                          <p:stCondLst>
                                            <p:cond delay="0"/>
                                          </p:stCondLst>
                                        </p:cTn>
                                        <p:tgtEl>
                                          <p:spTgt spid="2">
                                            <p:txEl>
                                              <p:pRg st="0" end="0"/>
                                            </p:txEl>
                                          </p:spTgt>
                                        </p:tgtEl>
                                        <p:attrNameLst>
                                          <p:attrName>ppt_x</p:attrName>
                                        </p:attrNameLst>
                                      </p:cBhvr>
                                    </p:anim>
                                    <p:anim from="(-#ppt_h/2)" to="(#ppt_y)" calcmode="lin" valueType="num">
                                      <p:cBhvr>
                                        <p:cTn id="15" dur="1000" fill="hold">
                                          <p:stCondLst>
                                            <p:cond delay="0"/>
                                          </p:stCondLst>
                                        </p:cTn>
                                        <p:tgtEl>
                                          <p:spTgt spid="2">
                                            <p:txEl>
                                              <p:pRg st="0" end="0"/>
                                            </p:txEl>
                                          </p:spTgt>
                                        </p:tgtEl>
                                        <p:attrNameLst>
                                          <p:attrName>ppt_y</p:attrName>
                                        </p:attrNameLst>
                                      </p:cBhvr>
                                    </p:anim>
                                    <p:animRot by="21600000">
                                      <p:cBhvr>
                                        <p:cTn id="16" dur="1000" fill="hold">
                                          <p:stCondLst>
                                            <p:cond delay="0"/>
                                          </p:stCondLst>
                                        </p:cTn>
                                        <p:tgtEl>
                                          <p:spTgt spid="2">
                                            <p:txEl>
                                              <p:pRg st="0" end="0"/>
                                            </p:txEl>
                                          </p:spTgt>
                                        </p:tgtEl>
                                        <p:attrNameLst>
                                          <p:attrName>r</p:attrName>
                                        </p:attrNameLst>
                                      </p:cBhvr>
                                    </p:animRot>
                                  </p:childTnLst>
                                </p:cTn>
                              </p:par>
                              <p:par>
                                <p:cTn id="17" presetID="56" presetClass="entr" presetSubtype="0" fill="hold" nodeType="withEffect">
                                  <p:stCondLst>
                                    <p:cond delay="0"/>
                                  </p:stCondLst>
                                  <p:iterate type="lt">
                                    <p:tmPct val="10000"/>
                                  </p:iterate>
                                  <p:childTnLst>
                                    <p:set>
                                      <p:cBhvr>
                                        <p:cTn id="18" dur="1" fill="hold">
                                          <p:stCondLst>
                                            <p:cond delay="0"/>
                                          </p:stCondLst>
                                        </p:cTn>
                                        <p:tgtEl>
                                          <p:spTgt spid="2">
                                            <p:txEl>
                                              <p:pRg st="1" end="1"/>
                                            </p:txEl>
                                          </p:spTgt>
                                        </p:tgtEl>
                                        <p:attrNameLst>
                                          <p:attrName>style.visibility</p:attrName>
                                        </p:attrNameLst>
                                      </p:cBhvr>
                                      <p:to>
                                        <p:strVal val="visible"/>
                                      </p:to>
                                    </p:set>
                                    <p:anim by="(-#ppt_w*2)" calcmode="lin" valueType="num">
                                      <p:cBhvr rctx="PPT">
                                        <p:cTn id="19" dur="500" autoRev="1" fill="hold">
                                          <p:stCondLst>
                                            <p:cond delay="0"/>
                                          </p:stCondLst>
                                        </p:cTn>
                                        <p:tgtEl>
                                          <p:spTgt spid="2">
                                            <p:txEl>
                                              <p:pRg st="1" end="1"/>
                                            </p:txEl>
                                          </p:spTgt>
                                        </p:tgtEl>
                                        <p:attrNameLst>
                                          <p:attrName>ppt_w</p:attrName>
                                        </p:attrNameLst>
                                      </p:cBhvr>
                                    </p:anim>
                                    <p:anim by="(#ppt_w*0.50)" calcmode="lin" valueType="num">
                                      <p:cBhvr>
                                        <p:cTn id="20" dur="500" decel="50000" autoRev="1" fill="hold">
                                          <p:stCondLst>
                                            <p:cond delay="0"/>
                                          </p:stCondLst>
                                        </p:cTn>
                                        <p:tgtEl>
                                          <p:spTgt spid="2">
                                            <p:txEl>
                                              <p:pRg st="1" end="1"/>
                                            </p:txEl>
                                          </p:spTgt>
                                        </p:tgtEl>
                                        <p:attrNameLst>
                                          <p:attrName>ppt_x</p:attrName>
                                        </p:attrNameLst>
                                      </p:cBhvr>
                                    </p:anim>
                                    <p:anim from="(-#ppt_h/2)" to="(#ppt_y)" calcmode="lin" valueType="num">
                                      <p:cBhvr>
                                        <p:cTn id="21" dur="1000" fill="hold">
                                          <p:stCondLst>
                                            <p:cond delay="0"/>
                                          </p:stCondLst>
                                        </p:cTn>
                                        <p:tgtEl>
                                          <p:spTgt spid="2">
                                            <p:txEl>
                                              <p:pRg st="1" end="1"/>
                                            </p:txEl>
                                          </p:spTgt>
                                        </p:tgtEl>
                                        <p:attrNameLst>
                                          <p:attrName>ppt_y</p:attrName>
                                        </p:attrNameLst>
                                      </p:cBhvr>
                                    </p:anim>
                                    <p:animRot by="21600000">
                                      <p:cBhvr>
                                        <p:cTn id="22" dur="1000" fill="hold">
                                          <p:stCondLst>
                                            <p:cond delay="0"/>
                                          </p:stCondLst>
                                        </p:cTn>
                                        <p:tgtEl>
                                          <p:spTgt spid="2">
                                            <p:txEl>
                                              <p:pRg st="1" end="1"/>
                                            </p:txEl>
                                          </p:spTgt>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56" presetClass="entr" presetSubtype="0" fill="hold" nodeType="clickEffect">
                                  <p:stCondLst>
                                    <p:cond delay="0"/>
                                  </p:stCondLst>
                                  <p:iterate type="lt">
                                    <p:tmPct val="10000"/>
                                  </p:iterate>
                                  <p:childTnLst>
                                    <p:set>
                                      <p:cBhvr>
                                        <p:cTn id="26" dur="1" fill="hold">
                                          <p:stCondLst>
                                            <p:cond delay="0"/>
                                          </p:stCondLst>
                                        </p:cTn>
                                        <p:tgtEl>
                                          <p:spTgt spid="163">
                                            <p:txEl>
                                              <p:pRg st="2" end="2"/>
                                            </p:txEl>
                                          </p:spTgt>
                                        </p:tgtEl>
                                        <p:attrNameLst>
                                          <p:attrName>style.visibility</p:attrName>
                                        </p:attrNameLst>
                                      </p:cBhvr>
                                      <p:to>
                                        <p:strVal val="visible"/>
                                      </p:to>
                                    </p:set>
                                    <p:anim by="(-#ppt_w*2)" calcmode="lin" valueType="num">
                                      <p:cBhvr rctx="PPT">
                                        <p:cTn id="27" dur="500" autoRev="1" fill="hold">
                                          <p:stCondLst>
                                            <p:cond delay="0"/>
                                          </p:stCondLst>
                                        </p:cTn>
                                        <p:tgtEl>
                                          <p:spTgt spid="163">
                                            <p:txEl>
                                              <p:pRg st="2" end="2"/>
                                            </p:txEl>
                                          </p:spTgt>
                                        </p:tgtEl>
                                        <p:attrNameLst>
                                          <p:attrName>ppt_w</p:attrName>
                                        </p:attrNameLst>
                                      </p:cBhvr>
                                    </p:anim>
                                    <p:anim by="(#ppt_w*0.50)" calcmode="lin" valueType="num">
                                      <p:cBhvr>
                                        <p:cTn id="28" dur="500" decel="50000" autoRev="1" fill="hold">
                                          <p:stCondLst>
                                            <p:cond delay="0"/>
                                          </p:stCondLst>
                                        </p:cTn>
                                        <p:tgtEl>
                                          <p:spTgt spid="163">
                                            <p:txEl>
                                              <p:pRg st="2" end="2"/>
                                            </p:txEl>
                                          </p:spTgt>
                                        </p:tgtEl>
                                        <p:attrNameLst>
                                          <p:attrName>ppt_x</p:attrName>
                                        </p:attrNameLst>
                                      </p:cBhvr>
                                    </p:anim>
                                    <p:anim from="(-#ppt_h/2)" to="(#ppt_y)" calcmode="lin" valueType="num">
                                      <p:cBhvr>
                                        <p:cTn id="29" dur="1000" fill="hold">
                                          <p:stCondLst>
                                            <p:cond delay="0"/>
                                          </p:stCondLst>
                                        </p:cTn>
                                        <p:tgtEl>
                                          <p:spTgt spid="163">
                                            <p:txEl>
                                              <p:pRg st="2" end="2"/>
                                            </p:txEl>
                                          </p:spTgt>
                                        </p:tgtEl>
                                        <p:attrNameLst>
                                          <p:attrName>ppt_y</p:attrName>
                                        </p:attrNameLst>
                                      </p:cBhvr>
                                    </p:anim>
                                    <p:animRot by="21600000">
                                      <p:cBhvr>
                                        <p:cTn id="30" dur="1000" fill="hold">
                                          <p:stCondLst>
                                            <p:cond delay="0"/>
                                          </p:stCondLst>
                                        </p:cTn>
                                        <p:tgtEl>
                                          <p:spTgt spid="163">
                                            <p:txEl>
                                              <p:pRg st="2" end="2"/>
                                            </p:txEl>
                                          </p:spTgt>
                                        </p:tgtEl>
                                        <p:attrNameLst>
                                          <p:attrName>r</p:attrName>
                                        </p:attrNameLst>
                                      </p:cBhvr>
                                    </p:animRot>
                                  </p:childTnLst>
                                </p:cTn>
                              </p:par>
                              <p:par>
                                <p:cTn id="31" presetID="56" presetClass="entr" presetSubtype="0" fill="hold" nodeType="withEffect">
                                  <p:stCondLst>
                                    <p:cond delay="0"/>
                                  </p:stCondLst>
                                  <p:iterate type="lt">
                                    <p:tmPct val="10000"/>
                                  </p:iterate>
                                  <p:childTnLst>
                                    <p:set>
                                      <p:cBhvr>
                                        <p:cTn id="32" dur="1" fill="hold">
                                          <p:stCondLst>
                                            <p:cond delay="0"/>
                                          </p:stCondLst>
                                        </p:cTn>
                                        <p:tgtEl>
                                          <p:spTgt spid="2">
                                            <p:txEl>
                                              <p:pRg st="1" end="1"/>
                                            </p:txEl>
                                          </p:spTgt>
                                        </p:tgtEl>
                                        <p:attrNameLst>
                                          <p:attrName>style.visibility</p:attrName>
                                        </p:attrNameLst>
                                      </p:cBhvr>
                                      <p:to>
                                        <p:strVal val="visible"/>
                                      </p:to>
                                    </p:set>
                                    <p:anim by="(-#ppt_w*2)" calcmode="lin" valueType="num">
                                      <p:cBhvr rctx="PPT">
                                        <p:cTn id="33" dur="500" autoRev="1" fill="hold">
                                          <p:stCondLst>
                                            <p:cond delay="0"/>
                                          </p:stCondLst>
                                        </p:cTn>
                                        <p:tgtEl>
                                          <p:spTgt spid="2">
                                            <p:txEl>
                                              <p:pRg st="1" end="1"/>
                                            </p:txEl>
                                          </p:spTgt>
                                        </p:tgtEl>
                                        <p:attrNameLst>
                                          <p:attrName>ppt_w</p:attrName>
                                        </p:attrNameLst>
                                      </p:cBhvr>
                                    </p:anim>
                                    <p:anim by="(#ppt_w*0.50)" calcmode="lin" valueType="num">
                                      <p:cBhvr>
                                        <p:cTn id="34" dur="500" decel="50000" autoRev="1" fill="hold">
                                          <p:stCondLst>
                                            <p:cond delay="0"/>
                                          </p:stCondLst>
                                        </p:cTn>
                                        <p:tgtEl>
                                          <p:spTgt spid="2">
                                            <p:txEl>
                                              <p:pRg st="1" end="1"/>
                                            </p:txEl>
                                          </p:spTgt>
                                        </p:tgtEl>
                                        <p:attrNameLst>
                                          <p:attrName>ppt_x</p:attrName>
                                        </p:attrNameLst>
                                      </p:cBhvr>
                                    </p:anim>
                                    <p:anim from="(-#ppt_h/2)" to="(#ppt_y)" calcmode="lin" valueType="num">
                                      <p:cBhvr>
                                        <p:cTn id="35" dur="1000" fill="hold">
                                          <p:stCondLst>
                                            <p:cond delay="0"/>
                                          </p:stCondLst>
                                        </p:cTn>
                                        <p:tgtEl>
                                          <p:spTgt spid="2">
                                            <p:txEl>
                                              <p:pRg st="1" end="1"/>
                                            </p:txEl>
                                          </p:spTgt>
                                        </p:tgtEl>
                                        <p:attrNameLst>
                                          <p:attrName>ppt_y</p:attrName>
                                        </p:attrNameLst>
                                      </p:cBhvr>
                                    </p:anim>
                                    <p:animRot by="21600000">
                                      <p:cBhvr>
                                        <p:cTn id="36" dur="1000" fill="hold">
                                          <p:stCondLst>
                                            <p:cond delay="0"/>
                                          </p:stCondLst>
                                        </p:cTn>
                                        <p:tgtEl>
                                          <p:spTgt spid="2">
                                            <p:txEl>
                                              <p:pRg st="1" end="1"/>
                                            </p:txEl>
                                          </p:spTgt>
                                        </p:tgtEl>
                                        <p:attrNameLst>
                                          <p:attrName>r</p:attrName>
                                        </p:attrNameLst>
                                      </p:cBhvr>
                                    </p:animRot>
                                  </p:childTnLst>
                                </p:cTn>
                              </p:par>
                              <p:par>
                                <p:cTn id="37" presetID="56" presetClass="entr" presetSubtype="0" fill="hold" nodeType="withEffect">
                                  <p:stCondLst>
                                    <p:cond delay="0"/>
                                  </p:stCondLst>
                                  <p:iterate type="lt">
                                    <p:tmPct val="10000"/>
                                  </p:iterate>
                                  <p:childTnLst>
                                    <p:set>
                                      <p:cBhvr>
                                        <p:cTn id="38" dur="1" fill="hold">
                                          <p:stCondLst>
                                            <p:cond delay="0"/>
                                          </p:stCondLst>
                                        </p:cTn>
                                        <p:tgtEl>
                                          <p:spTgt spid="2">
                                            <p:txEl>
                                              <p:pRg st="2" end="2"/>
                                            </p:txEl>
                                          </p:spTgt>
                                        </p:tgtEl>
                                        <p:attrNameLst>
                                          <p:attrName>style.visibility</p:attrName>
                                        </p:attrNameLst>
                                      </p:cBhvr>
                                      <p:to>
                                        <p:strVal val="visible"/>
                                      </p:to>
                                    </p:set>
                                    <p:anim by="(-#ppt_w*2)" calcmode="lin" valueType="num">
                                      <p:cBhvr rctx="PPT">
                                        <p:cTn id="39" dur="500" autoRev="1" fill="hold">
                                          <p:stCondLst>
                                            <p:cond delay="0"/>
                                          </p:stCondLst>
                                        </p:cTn>
                                        <p:tgtEl>
                                          <p:spTgt spid="2">
                                            <p:txEl>
                                              <p:pRg st="2" end="2"/>
                                            </p:txEl>
                                          </p:spTgt>
                                        </p:tgtEl>
                                        <p:attrNameLst>
                                          <p:attrName>ppt_w</p:attrName>
                                        </p:attrNameLst>
                                      </p:cBhvr>
                                    </p:anim>
                                    <p:anim by="(#ppt_w*0.50)" calcmode="lin" valueType="num">
                                      <p:cBhvr>
                                        <p:cTn id="40" dur="500" decel="50000" autoRev="1" fill="hold">
                                          <p:stCondLst>
                                            <p:cond delay="0"/>
                                          </p:stCondLst>
                                        </p:cTn>
                                        <p:tgtEl>
                                          <p:spTgt spid="2">
                                            <p:txEl>
                                              <p:pRg st="2" end="2"/>
                                            </p:txEl>
                                          </p:spTgt>
                                        </p:tgtEl>
                                        <p:attrNameLst>
                                          <p:attrName>ppt_x</p:attrName>
                                        </p:attrNameLst>
                                      </p:cBhvr>
                                    </p:anim>
                                    <p:anim from="(-#ppt_h/2)" to="(#ppt_y)" calcmode="lin" valueType="num">
                                      <p:cBhvr>
                                        <p:cTn id="41" dur="1000" fill="hold">
                                          <p:stCondLst>
                                            <p:cond delay="0"/>
                                          </p:stCondLst>
                                        </p:cTn>
                                        <p:tgtEl>
                                          <p:spTgt spid="2">
                                            <p:txEl>
                                              <p:pRg st="2" end="2"/>
                                            </p:txEl>
                                          </p:spTgt>
                                        </p:tgtEl>
                                        <p:attrNameLst>
                                          <p:attrName>ppt_y</p:attrName>
                                        </p:attrNameLst>
                                      </p:cBhvr>
                                    </p:anim>
                                    <p:animRot by="21600000">
                                      <p:cBhvr>
                                        <p:cTn id="42" dur="1000" fill="hold">
                                          <p:stCondLst>
                                            <p:cond delay="0"/>
                                          </p:stCondLst>
                                        </p:cTn>
                                        <p:tgtEl>
                                          <p:spTgt spid="2">
                                            <p:txEl>
                                              <p:pRg st="2" end="2"/>
                                            </p:txEl>
                                          </p:spTgt>
                                        </p:tgtEl>
                                        <p:attrNameLst>
                                          <p:attrName>r</p:attrName>
                                        </p:attrNameLst>
                                      </p:cBhvr>
                                    </p:animRot>
                                  </p:childTnLst>
                                </p:cTn>
                              </p:par>
                              <p:par>
                                <p:cTn id="43" presetID="56" presetClass="entr" presetSubtype="0" fill="hold" nodeType="withEffect">
                                  <p:stCondLst>
                                    <p:cond delay="0"/>
                                  </p:stCondLst>
                                  <p:iterate type="lt">
                                    <p:tmPct val="10000"/>
                                  </p:iterate>
                                  <p:childTnLst>
                                    <p:set>
                                      <p:cBhvr>
                                        <p:cTn id="44" dur="1" fill="hold">
                                          <p:stCondLst>
                                            <p:cond delay="0"/>
                                          </p:stCondLst>
                                        </p:cTn>
                                        <p:tgtEl>
                                          <p:spTgt spid="2">
                                            <p:txEl>
                                              <p:pRg st="3" end="3"/>
                                            </p:txEl>
                                          </p:spTgt>
                                        </p:tgtEl>
                                        <p:attrNameLst>
                                          <p:attrName>style.visibility</p:attrName>
                                        </p:attrNameLst>
                                      </p:cBhvr>
                                      <p:to>
                                        <p:strVal val="visible"/>
                                      </p:to>
                                    </p:set>
                                    <p:anim by="(-#ppt_w*2)" calcmode="lin" valueType="num">
                                      <p:cBhvr rctx="PPT">
                                        <p:cTn id="45" dur="500" autoRev="1" fill="hold">
                                          <p:stCondLst>
                                            <p:cond delay="0"/>
                                          </p:stCondLst>
                                        </p:cTn>
                                        <p:tgtEl>
                                          <p:spTgt spid="2">
                                            <p:txEl>
                                              <p:pRg st="3" end="3"/>
                                            </p:txEl>
                                          </p:spTgt>
                                        </p:tgtEl>
                                        <p:attrNameLst>
                                          <p:attrName>ppt_w</p:attrName>
                                        </p:attrNameLst>
                                      </p:cBhvr>
                                    </p:anim>
                                    <p:anim by="(#ppt_w*0.50)" calcmode="lin" valueType="num">
                                      <p:cBhvr>
                                        <p:cTn id="46" dur="500" decel="50000" autoRev="1" fill="hold">
                                          <p:stCondLst>
                                            <p:cond delay="0"/>
                                          </p:stCondLst>
                                        </p:cTn>
                                        <p:tgtEl>
                                          <p:spTgt spid="2">
                                            <p:txEl>
                                              <p:pRg st="3" end="3"/>
                                            </p:txEl>
                                          </p:spTgt>
                                        </p:tgtEl>
                                        <p:attrNameLst>
                                          <p:attrName>ppt_x</p:attrName>
                                        </p:attrNameLst>
                                      </p:cBhvr>
                                    </p:anim>
                                    <p:anim from="(-#ppt_h/2)" to="(#ppt_y)" calcmode="lin" valueType="num">
                                      <p:cBhvr>
                                        <p:cTn id="47" dur="1000" fill="hold">
                                          <p:stCondLst>
                                            <p:cond delay="0"/>
                                          </p:stCondLst>
                                        </p:cTn>
                                        <p:tgtEl>
                                          <p:spTgt spid="2">
                                            <p:txEl>
                                              <p:pRg st="3" end="3"/>
                                            </p:txEl>
                                          </p:spTgt>
                                        </p:tgtEl>
                                        <p:attrNameLst>
                                          <p:attrName>ppt_y</p:attrName>
                                        </p:attrNameLst>
                                      </p:cBhvr>
                                    </p:anim>
                                    <p:animRot by="21600000">
                                      <p:cBhvr>
                                        <p:cTn id="48" dur="1000" fill="hold">
                                          <p:stCondLst>
                                            <p:cond delay="0"/>
                                          </p:stCondLst>
                                        </p:cTn>
                                        <p:tgtEl>
                                          <p:spTgt spid="2">
                                            <p:txEl>
                                              <p:pRg st="3" end="3"/>
                                            </p:txEl>
                                          </p:spTgt>
                                        </p:tgtEl>
                                        <p:attrNameLst>
                                          <p:attrName>r</p:attrName>
                                        </p:attrNameLst>
                                      </p:cBhvr>
                                    </p:animRot>
                                  </p:childTnLst>
                                </p:cTn>
                              </p:par>
                            </p:childTnLst>
                          </p:cTn>
                        </p:par>
                      </p:childTnLst>
                    </p:cTn>
                  </p:par>
                  <p:par>
                    <p:cTn id="49" fill="hold">
                      <p:stCondLst>
                        <p:cond delay="indefinite"/>
                      </p:stCondLst>
                      <p:childTnLst>
                        <p:par>
                          <p:cTn id="50" fill="hold">
                            <p:stCondLst>
                              <p:cond delay="0"/>
                            </p:stCondLst>
                            <p:childTnLst>
                              <p:par>
                                <p:cTn id="51" presetID="56" presetClass="entr" presetSubtype="0" fill="hold" nodeType="clickEffect">
                                  <p:stCondLst>
                                    <p:cond delay="0"/>
                                  </p:stCondLst>
                                  <p:iterate type="lt">
                                    <p:tmPct val="10000"/>
                                  </p:iterate>
                                  <p:childTnLst>
                                    <p:set>
                                      <p:cBhvr>
                                        <p:cTn id="52" dur="1" fill="hold">
                                          <p:stCondLst>
                                            <p:cond delay="0"/>
                                          </p:stCondLst>
                                        </p:cTn>
                                        <p:tgtEl>
                                          <p:spTgt spid="163">
                                            <p:txEl>
                                              <p:pRg st="3" end="3"/>
                                            </p:txEl>
                                          </p:spTgt>
                                        </p:tgtEl>
                                        <p:attrNameLst>
                                          <p:attrName>style.visibility</p:attrName>
                                        </p:attrNameLst>
                                      </p:cBhvr>
                                      <p:to>
                                        <p:strVal val="visible"/>
                                      </p:to>
                                    </p:set>
                                    <p:anim by="(-#ppt_w*2)" calcmode="lin" valueType="num">
                                      <p:cBhvr rctx="PPT">
                                        <p:cTn id="53" dur="500" autoRev="1" fill="hold">
                                          <p:stCondLst>
                                            <p:cond delay="0"/>
                                          </p:stCondLst>
                                        </p:cTn>
                                        <p:tgtEl>
                                          <p:spTgt spid="163">
                                            <p:txEl>
                                              <p:pRg st="3" end="3"/>
                                            </p:txEl>
                                          </p:spTgt>
                                        </p:tgtEl>
                                        <p:attrNameLst>
                                          <p:attrName>ppt_w</p:attrName>
                                        </p:attrNameLst>
                                      </p:cBhvr>
                                    </p:anim>
                                    <p:anim by="(#ppt_w*0.50)" calcmode="lin" valueType="num">
                                      <p:cBhvr>
                                        <p:cTn id="54" dur="500" decel="50000" autoRev="1" fill="hold">
                                          <p:stCondLst>
                                            <p:cond delay="0"/>
                                          </p:stCondLst>
                                        </p:cTn>
                                        <p:tgtEl>
                                          <p:spTgt spid="163">
                                            <p:txEl>
                                              <p:pRg st="3" end="3"/>
                                            </p:txEl>
                                          </p:spTgt>
                                        </p:tgtEl>
                                        <p:attrNameLst>
                                          <p:attrName>ppt_x</p:attrName>
                                        </p:attrNameLst>
                                      </p:cBhvr>
                                    </p:anim>
                                    <p:anim from="(-#ppt_h/2)" to="(#ppt_y)" calcmode="lin" valueType="num">
                                      <p:cBhvr>
                                        <p:cTn id="55" dur="1000" fill="hold">
                                          <p:stCondLst>
                                            <p:cond delay="0"/>
                                          </p:stCondLst>
                                        </p:cTn>
                                        <p:tgtEl>
                                          <p:spTgt spid="163">
                                            <p:txEl>
                                              <p:pRg st="3" end="3"/>
                                            </p:txEl>
                                          </p:spTgt>
                                        </p:tgtEl>
                                        <p:attrNameLst>
                                          <p:attrName>ppt_y</p:attrName>
                                        </p:attrNameLst>
                                      </p:cBhvr>
                                    </p:anim>
                                    <p:animRot by="21600000">
                                      <p:cBhvr>
                                        <p:cTn id="56" dur="1000" fill="hold">
                                          <p:stCondLst>
                                            <p:cond delay="0"/>
                                          </p:stCondLst>
                                        </p:cTn>
                                        <p:tgtEl>
                                          <p:spTgt spid="163">
                                            <p:txEl>
                                              <p:pRg st="3" end="3"/>
                                            </p:txEl>
                                          </p:spTgt>
                                        </p:tgtEl>
                                        <p:attrNameLst>
                                          <p:attrName>r</p:attrName>
                                        </p:attrNameLst>
                                      </p:cBhvr>
                                    </p:animRot>
                                  </p:childTnLst>
                                </p:cTn>
                              </p:par>
                              <p:par>
                                <p:cTn id="57" presetID="56" presetClass="entr" presetSubtype="0" fill="hold" nodeType="withEffect">
                                  <p:stCondLst>
                                    <p:cond delay="0"/>
                                  </p:stCondLst>
                                  <p:iterate type="lt">
                                    <p:tmPct val="10000"/>
                                  </p:iterate>
                                  <p:childTnLst>
                                    <p:set>
                                      <p:cBhvr>
                                        <p:cTn id="58" dur="1" fill="hold">
                                          <p:stCondLst>
                                            <p:cond delay="0"/>
                                          </p:stCondLst>
                                        </p:cTn>
                                        <p:tgtEl>
                                          <p:spTgt spid="2">
                                            <p:txEl>
                                              <p:pRg st="3" end="3"/>
                                            </p:txEl>
                                          </p:spTgt>
                                        </p:tgtEl>
                                        <p:attrNameLst>
                                          <p:attrName>style.visibility</p:attrName>
                                        </p:attrNameLst>
                                      </p:cBhvr>
                                      <p:to>
                                        <p:strVal val="visible"/>
                                      </p:to>
                                    </p:set>
                                    <p:anim by="(-#ppt_w*2)" calcmode="lin" valueType="num">
                                      <p:cBhvr rctx="PPT">
                                        <p:cTn id="59" dur="500" autoRev="1" fill="hold">
                                          <p:stCondLst>
                                            <p:cond delay="0"/>
                                          </p:stCondLst>
                                        </p:cTn>
                                        <p:tgtEl>
                                          <p:spTgt spid="2">
                                            <p:txEl>
                                              <p:pRg st="3" end="3"/>
                                            </p:txEl>
                                          </p:spTgt>
                                        </p:tgtEl>
                                        <p:attrNameLst>
                                          <p:attrName>ppt_w</p:attrName>
                                        </p:attrNameLst>
                                      </p:cBhvr>
                                    </p:anim>
                                    <p:anim by="(#ppt_w*0.50)" calcmode="lin" valueType="num">
                                      <p:cBhvr>
                                        <p:cTn id="60" dur="500" decel="50000" autoRev="1" fill="hold">
                                          <p:stCondLst>
                                            <p:cond delay="0"/>
                                          </p:stCondLst>
                                        </p:cTn>
                                        <p:tgtEl>
                                          <p:spTgt spid="2">
                                            <p:txEl>
                                              <p:pRg st="3" end="3"/>
                                            </p:txEl>
                                          </p:spTgt>
                                        </p:tgtEl>
                                        <p:attrNameLst>
                                          <p:attrName>ppt_x</p:attrName>
                                        </p:attrNameLst>
                                      </p:cBhvr>
                                    </p:anim>
                                    <p:anim from="(-#ppt_h/2)" to="(#ppt_y)" calcmode="lin" valueType="num">
                                      <p:cBhvr>
                                        <p:cTn id="61" dur="1000" fill="hold">
                                          <p:stCondLst>
                                            <p:cond delay="0"/>
                                          </p:stCondLst>
                                        </p:cTn>
                                        <p:tgtEl>
                                          <p:spTgt spid="2">
                                            <p:txEl>
                                              <p:pRg st="3" end="3"/>
                                            </p:txEl>
                                          </p:spTgt>
                                        </p:tgtEl>
                                        <p:attrNameLst>
                                          <p:attrName>ppt_y</p:attrName>
                                        </p:attrNameLst>
                                      </p:cBhvr>
                                    </p:anim>
                                    <p:animRot by="21600000">
                                      <p:cBhvr>
                                        <p:cTn id="62" dur="1000" fill="hold">
                                          <p:stCondLst>
                                            <p:cond delay="0"/>
                                          </p:stCondLst>
                                        </p:cTn>
                                        <p:tgtEl>
                                          <p:spTgt spid="2">
                                            <p:txEl>
                                              <p:pRg st="3" end="3"/>
                                            </p:txEl>
                                          </p:spTgt>
                                        </p:tgtEl>
                                        <p:attrNameLst>
                                          <p:attrName>r</p:attrName>
                                        </p:attrNameLst>
                                      </p:cBhvr>
                                    </p:animRot>
                                  </p:childTnLst>
                                </p:cTn>
                              </p:par>
                              <p:par>
                                <p:cTn id="63" presetID="56" presetClass="entr" presetSubtype="0" fill="hold" nodeType="withEffect">
                                  <p:stCondLst>
                                    <p:cond delay="0"/>
                                  </p:stCondLst>
                                  <p:iterate type="lt">
                                    <p:tmPct val="10000"/>
                                  </p:iterate>
                                  <p:childTnLst>
                                    <p:set>
                                      <p:cBhvr>
                                        <p:cTn id="64" dur="1" fill="hold">
                                          <p:stCondLst>
                                            <p:cond delay="0"/>
                                          </p:stCondLst>
                                        </p:cTn>
                                        <p:tgtEl>
                                          <p:spTgt spid="2">
                                            <p:txEl>
                                              <p:pRg st="4" end="4"/>
                                            </p:txEl>
                                          </p:spTgt>
                                        </p:tgtEl>
                                        <p:attrNameLst>
                                          <p:attrName>style.visibility</p:attrName>
                                        </p:attrNameLst>
                                      </p:cBhvr>
                                      <p:to>
                                        <p:strVal val="visible"/>
                                      </p:to>
                                    </p:set>
                                    <p:anim by="(-#ppt_w*2)" calcmode="lin" valueType="num">
                                      <p:cBhvr rctx="PPT">
                                        <p:cTn id="65" dur="500" autoRev="1" fill="hold">
                                          <p:stCondLst>
                                            <p:cond delay="0"/>
                                          </p:stCondLst>
                                        </p:cTn>
                                        <p:tgtEl>
                                          <p:spTgt spid="2">
                                            <p:txEl>
                                              <p:pRg st="4" end="4"/>
                                            </p:txEl>
                                          </p:spTgt>
                                        </p:tgtEl>
                                        <p:attrNameLst>
                                          <p:attrName>ppt_w</p:attrName>
                                        </p:attrNameLst>
                                      </p:cBhvr>
                                    </p:anim>
                                    <p:anim by="(#ppt_w*0.50)" calcmode="lin" valueType="num">
                                      <p:cBhvr>
                                        <p:cTn id="66" dur="500" decel="50000" autoRev="1" fill="hold">
                                          <p:stCondLst>
                                            <p:cond delay="0"/>
                                          </p:stCondLst>
                                        </p:cTn>
                                        <p:tgtEl>
                                          <p:spTgt spid="2">
                                            <p:txEl>
                                              <p:pRg st="4" end="4"/>
                                            </p:txEl>
                                          </p:spTgt>
                                        </p:tgtEl>
                                        <p:attrNameLst>
                                          <p:attrName>ppt_x</p:attrName>
                                        </p:attrNameLst>
                                      </p:cBhvr>
                                    </p:anim>
                                    <p:anim from="(-#ppt_h/2)" to="(#ppt_y)" calcmode="lin" valueType="num">
                                      <p:cBhvr>
                                        <p:cTn id="67" dur="1000" fill="hold">
                                          <p:stCondLst>
                                            <p:cond delay="0"/>
                                          </p:stCondLst>
                                        </p:cTn>
                                        <p:tgtEl>
                                          <p:spTgt spid="2">
                                            <p:txEl>
                                              <p:pRg st="4" end="4"/>
                                            </p:txEl>
                                          </p:spTgt>
                                        </p:tgtEl>
                                        <p:attrNameLst>
                                          <p:attrName>ppt_y</p:attrName>
                                        </p:attrNameLst>
                                      </p:cBhvr>
                                    </p:anim>
                                    <p:animRot by="21600000">
                                      <p:cBhvr>
                                        <p:cTn id="68" dur="1000" fill="hold">
                                          <p:stCondLst>
                                            <p:cond delay="0"/>
                                          </p:stCondLst>
                                        </p:cTn>
                                        <p:tgtEl>
                                          <p:spTgt spid="2">
                                            <p:txEl>
                                              <p:pRg st="4" end="4"/>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LEARN PYTHON: SYNTAX"/>
          <p:cNvSpPr txBox="1">
            <a:spLocks noGrp="1"/>
          </p:cNvSpPr>
          <p:nvPr>
            <p:ph type="title"/>
          </p:nvPr>
        </p:nvSpPr>
        <p:spPr>
          <a:prstGeom prst="rect">
            <a:avLst/>
          </a:prstGeom>
        </p:spPr>
        <p:txBody>
          <a:bodyPr/>
          <a:lstStyle/>
          <a:p>
            <a:r>
              <a:rPr dirty="0"/>
              <a:t>LEARN PYTHON: </a:t>
            </a:r>
            <a:r>
              <a:rPr lang="en-US" dirty="0"/>
              <a:t>FUNCTIONS</a:t>
            </a:r>
            <a:endParaRPr dirty="0"/>
          </a:p>
        </p:txBody>
      </p:sp>
      <p:sp>
        <p:nvSpPr>
          <p:cNvPr id="266" name="Οδηγίες (01. Syntax / 10. Exponents.py)…"/>
          <p:cNvSpPr txBox="1">
            <a:spLocks noGrp="1"/>
          </p:cNvSpPr>
          <p:nvPr>
            <p:ph type="body" sz="half" idx="1"/>
          </p:nvPr>
        </p:nvSpPr>
        <p:spPr>
          <a:xfrm>
            <a:off x="884438" y="3054350"/>
            <a:ext cx="13377440" cy="10261600"/>
          </a:xfrm>
          <a:prstGeom prst="rect">
            <a:avLst/>
          </a:prstGeom>
        </p:spPr>
        <p:txBody>
          <a:bodyPr anchor="t">
            <a:normAutofit/>
          </a:bodyPr>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sz="4000" dirty="0"/>
              <a:t>Οδηγίες (0</a:t>
            </a:r>
            <a:r>
              <a:rPr lang="en-US" sz="4000" dirty="0"/>
              <a:t>2</a:t>
            </a:r>
            <a:r>
              <a:rPr sz="4000" dirty="0"/>
              <a:t>.</a:t>
            </a:r>
            <a:r>
              <a:rPr lang="en-US" sz="4000" dirty="0"/>
              <a:t> Functions</a:t>
            </a:r>
            <a:r>
              <a:rPr sz="4000" dirty="0"/>
              <a:t> / </a:t>
            </a:r>
            <a:r>
              <a:rPr lang="en-US" sz="4000" dirty="0"/>
              <a:t>0</a:t>
            </a:r>
            <a:r>
              <a:rPr lang="el-GR" sz="4000" dirty="0"/>
              <a:t>5</a:t>
            </a:r>
            <a:r>
              <a:rPr sz="4000" dirty="0"/>
              <a:t>. </a:t>
            </a:r>
            <a:r>
              <a:rPr lang="en-US" sz="4000" dirty="0"/>
              <a:t>Multiple </a:t>
            </a:r>
            <a:r>
              <a:rPr lang="en-US" sz="4000" dirty="0" err="1"/>
              <a:t>Parameters</a:t>
            </a:r>
            <a:r>
              <a:rPr sz="4000" dirty="0" err="1"/>
              <a:t>.py</a:t>
            </a:r>
            <a:r>
              <a:rPr sz="4000"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sz="4000" dirty="0"/>
              <a:t> </a:t>
            </a:r>
            <a:r>
              <a:rPr lang="el-GR" sz="4000" dirty="0"/>
              <a:t>Η συνάρτηση </a:t>
            </a:r>
            <a:r>
              <a:rPr lang="en" sz="4000" b="1" dirty="0" err="1"/>
              <a:t>mult_two_add_three</a:t>
            </a:r>
            <a:r>
              <a:rPr lang="en" sz="4000" b="1" dirty="0"/>
              <a:t> </a:t>
            </a:r>
            <a:r>
              <a:rPr lang="el-GR" sz="4000" dirty="0"/>
              <a:t>παίρνει έναν αριθμό, τον πολλαπλασιάζει με 2 και προσθέτει 3. Θέλουμε να το κάνουμε πιο ευέλικτο. Αρχικά, αλλάξτε το όνομα της συνάρτησης σε </a:t>
            </a:r>
            <a:r>
              <a:rPr lang="en" sz="4000" b="1" dirty="0" err="1"/>
              <a:t>mult_x_add_y</a:t>
            </a:r>
            <a:endParaRPr lang="en" sz="4000" b="1"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n-US" sz="4000" b="1" dirty="0"/>
              <a:t> </a:t>
            </a:r>
            <a:r>
              <a:rPr lang="el-GR" sz="4000" dirty="0"/>
              <a:t>Τώρα, προσθέστε </a:t>
            </a:r>
            <a:r>
              <a:rPr lang="en" sz="4000" dirty="0"/>
              <a:t>x </a:t>
            </a:r>
            <a:r>
              <a:rPr lang="el-GR" sz="4000" dirty="0"/>
              <a:t>και </a:t>
            </a:r>
            <a:r>
              <a:rPr lang="en" sz="4000" dirty="0"/>
              <a:t>y </a:t>
            </a:r>
            <a:r>
              <a:rPr lang="el-GR" sz="4000" dirty="0"/>
              <a:t>ως παραμέτρους της συνάρτησης, μετά τον </a:t>
            </a:r>
            <a:r>
              <a:rPr lang="en-US" sz="4000" b="1" dirty="0"/>
              <a:t>numbers</a:t>
            </a:r>
            <a:r>
              <a:rPr lang="el-GR" sz="4000" dirty="0"/>
              <a:t>.</a:t>
            </a:r>
            <a:endParaRPr lang="en-US" sz="4000"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Μέσα στη συνάρτηση, αντικαταστήστε το </a:t>
            </a:r>
            <a:r>
              <a:rPr lang="el-GR" sz="4000" b="1" dirty="0"/>
              <a:t>2 με το </a:t>
            </a:r>
            <a:r>
              <a:rPr lang="en" sz="4000" b="1" dirty="0"/>
              <a:t>x </a:t>
            </a:r>
            <a:r>
              <a:rPr lang="el-GR" sz="4000" dirty="0"/>
              <a:t>και το </a:t>
            </a:r>
            <a:r>
              <a:rPr lang="el-GR" sz="4000" b="1" dirty="0"/>
              <a:t>3 με το </a:t>
            </a:r>
            <a:r>
              <a:rPr lang="en" sz="4000" b="1" dirty="0"/>
              <a:t>y</a:t>
            </a:r>
            <a:r>
              <a:rPr lang="en" sz="4000"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Καλέστε τη συνάρτηση με αυτές τις τιμές:</a:t>
            </a:r>
            <a:r>
              <a:rPr lang="en-US" sz="4000" dirty="0"/>
              <a:t> </a:t>
            </a:r>
            <a:r>
              <a:rPr lang="el-GR" sz="4000" dirty="0"/>
              <a:t>           </a:t>
            </a:r>
            <a:r>
              <a:rPr lang="en-US" sz="4000" b="1" dirty="0"/>
              <a:t>[number</a:t>
            </a:r>
            <a:r>
              <a:rPr lang="el-GR" sz="4000" b="1" dirty="0"/>
              <a:t>: 5</a:t>
            </a:r>
            <a:r>
              <a:rPr lang="en-US" sz="4000" b="1" dirty="0"/>
              <a:t>, </a:t>
            </a:r>
            <a:r>
              <a:rPr lang="en" sz="4000" b="1" dirty="0"/>
              <a:t>x: 2, </a:t>
            </a:r>
            <a:r>
              <a:rPr lang="en-US" sz="4000" b="1" dirty="0"/>
              <a:t>y</a:t>
            </a:r>
            <a:r>
              <a:rPr lang="el-GR" sz="4000" b="1" dirty="0"/>
              <a:t>: 3</a:t>
            </a:r>
            <a:r>
              <a:rPr lang="en-US" sz="4000" b="1"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Τώρα καλέστε τη συνάρτηση με αυτές τις τιμές:</a:t>
            </a:r>
            <a:r>
              <a:rPr lang="en-US" sz="4000" dirty="0"/>
              <a:t> </a:t>
            </a:r>
            <a:r>
              <a:rPr lang="en-US" sz="4000" b="1" dirty="0"/>
              <a:t>[number</a:t>
            </a:r>
            <a:r>
              <a:rPr lang="el-GR" sz="4000" b="1" dirty="0"/>
              <a:t>: 1</a:t>
            </a:r>
            <a:r>
              <a:rPr lang="en-US" sz="4000" b="1" dirty="0"/>
              <a:t>, </a:t>
            </a:r>
            <a:r>
              <a:rPr lang="en" sz="4000" b="1" dirty="0"/>
              <a:t>x: </a:t>
            </a:r>
            <a:r>
              <a:rPr lang="el-GR" sz="4000" b="1" dirty="0"/>
              <a:t>3</a:t>
            </a:r>
            <a:r>
              <a:rPr lang="en" sz="4000" b="1" dirty="0"/>
              <a:t>, </a:t>
            </a:r>
            <a:r>
              <a:rPr lang="en-US" sz="4000" b="1" dirty="0"/>
              <a:t>y</a:t>
            </a:r>
            <a:r>
              <a:rPr lang="el-GR" sz="4000" b="1" dirty="0"/>
              <a:t>: 1</a:t>
            </a:r>
            <a:r>
              <a:rPr lang="en-US" sz="4000" b="1" dirty="0"/>
              <a:t>]</a:t>
            </a:r>
            <a:endParaRPr lang="en" sz="4000" b="1"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endParaRPr lang="en" sz="4000" b="1"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endParaRPr lang="el-GR" sz="4000" dirty="0"/>
          </a:p>
        </p:txBody>
      </p:sp>
      <p:sp>
        <p:nvSpPr>
          <p:cNvPr id="267"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60</a:t>
            </a:fld>
            <a:endParaRPr/>
          </a:p>
        </p:txBody>
      </p:sp>
      <p:pic>
        <p:nvPicPr>
          <p:cNvPr id="268" name="Εικόνα" descr="Εικόνα"/>
          <p:cNvPicPr>
            <a:picLocks noChangeAspect="1"/>
          </p:cNvPicPr>
          <p:nvPr/>
        </p:nvPicPr>
        <p:blipFill>
          <a:blip r:embed="rId3"/>
          <a:stretch>
            <a:fillRect/>
          </a:stretch>
        </p:blipFill>
        <p:spPr>
          <a:xfrm>
            <a:off x="14249114" y="3054350"/>
            <a:ext cx="9250449" cy="9250448"/>
          </a:xfrm>
          <a:prstGeom prst="rect">
            <a:avLst/>
          </a:prstGeom>
          <a:ln w="12700">
            <a:miter lim="400000"/>
          </a:ln>
        </p:spPr>
      </p:pic>
      <p:pic>
        <p:nvPicPr>
          <p:cNvPr id="6" name="Picture 2">
            <a:extLst>
              <a:ext uri="{FF2B5EF4-FFF2-40B4-BE49-F238E27FC236}">
                <a16:creationId xmlns:a16="http://schemas.microsoft.com/office/drawing/2014/main" id="{620B958F-22A3-F74C-B017-86B39451A4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61471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Scale>
                                      <p:cBhvr>
                                        <p:cTn id="7" dur="1000" decel="50000" fill="hold">
                                          <p:stCondLst>
                                            <p:cond delay="0"/>
                                          </p:stCondLst>
                                        </p:cTn>
                                        <p:tgtEl>
                                          <p:spTgt spid="26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68"/>
                                        </p:tgtEl>
                                        <p:attrNameLst>
                                          <p:attrName>ppt_x</p:attrName>
                                          <p:attrName>ppt_y</p:attrName>
                                        </p:attrNameLst>
                                      </p:cBhvr>
                                    </p:animMotion>
                                    <p:animEffect transition="in" filter="fade">
                                      <p:cBhvr>
                                        <p:cTn id="9" dur="1000"/>
                                        <p:tgtEl>
                                          <p:spTgt spid="268"/>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66">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66">
                                            <p:txEl>
                                              <p:pRg st="1" end="1"/>
                                            </p:txEl>
                                          </p:spTgt>
                                        </p:tgtEl>
                                        <p:attrNameLst>
                                          <p:attrName>ppt_w</p:attrName>
                                        </p:attrNameLst>
                                      </p:cBhvr>
                                    </p:anim>
                                    <p:anim by="(#ppt_w*0.50)" calcmode="lin" valueType="num">
                                      <p:cBhvr>
                                        <p:cTn id="13" dur="500" decel="50000" autoRev="1" fill="hold">
                                          <p:stCondLst>
                                            <p:cond delay="0"/>
                                          </p:stCondLst>
                                        </p:cTn>
                                        <p:tgtEl>
                                          <p:spTgt spid="266">
                                            <p:txEl>
                                              <p:pRg st="1" end="1"/>
                                            </p:txEl>
                                          </p:spTgt>
                                        </p:tgtEl>
                                        <p:attrNameLst>
                                          <p:attrName>ppt_x</p:attrName>
                                        </p:attrNameLst>
                                      </p:cBhvr>
                                    </p:anim>
                                    <p:anim from="(-#ppt_h/2)" to="(#ppt_y)" calcmode="lin" valueType="num">
                                      <p:cBhvr>
                                        <p:cTn id="14" dur="1000" fill="hold">
                                          <p:stCondLst>
                                            <p:cond delay="0"/>
                                          </p:stCondLst>
                                        </p:cTn>
                                        <p:tgtEl>
                                          <p:spTgt spid="266">
                                            <p:txEl>
                                              <p:pRg st="1" end="1"/>
                                            </p:txEl>
                                          </p:spTgt>
                                        </p:tgtEl>
                                        <p:attrNameLst>
                                          <p:attrName>ppt_y</p:attrName>
                                        </p:attrNameLst>
                                      </p:cBhvr>
                                    </p:anim>
                                    <p:animRot by="21600000">
                                      <p:cBhvr>
                                        <p:cTn id="15" dur="1000" fill="hold">
                                          <p:stCondLst>
                                            <p:cond delay="0"/>
                                          </p:stCondLst>
                                        </p:cTn>
                                        <p:tgtEl>
                                          <p:spTgt spid="266">
                                            <p:txEl>
                                              <p:pRg st="1" end="1"/>
                                            </p:txEl>
                                          </p:spTgt>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56" presetClass="entr" presetSubtype="0" fill="hold" nodeType="clickEffect">
                                  <p:stCondLst>
                                    <p:cond delay="0"/>
                                  </p:stCondLst>
                                  <p:iterate type="lt">
                                    <p:tmPct val="10000"/>
                                  </p:iterate>
                                  <p:childTnLst>
                                    <p:set>
                                      <p:cBhvr>
                                        <p:cTn id="19" dur="1" fill="hold">
                                          <p:stCondLst>
                                            <p:cond delay="0"/>
                                          </p:stCondLst>
                                        </p:cTn>
                                        <p:tgtEl>
                                          <p:spTgt spid="266">
                                            <p:txEl>
                                              <p:pRg st="2" end="2"/>
                                            </p:txEl>
                                          </p:spTgt>
                                        </p:tgtEl>
                                        <p:attrNameLst>
                                          <p:attrName>style.visibility</p:attrName>
                                        </p:attrNameLst>
                                      </p:cBhvr>
                                      <p:to>
                                        <p:strVal val="visible"/>
                                      </p:to>
                                    </p:set>
                                    <p:anim by="(-#ppt_w*2)" calcmode="lin" valueType="num">
                                      <p:cBhvr rctx="PPT">
                                        <p:cTn id="20" dur="500" autoRev="1" fill="hold">
                                          <p:stCondLst>
                                            <p:cond delay="0"/>
                                          </p:stCondLst>
                                        </p:cTn>
                                        <p:tgtEl>
                                          <p:spTgt spid="266">
                                            <p:txEl>
                                              <p:pRg st="2" end="2"/>
                                            </p:txEl>
                                          </p:spTgt>
                                        </p:tgtEl>
                                        <p:attrNameLst>
                                          <p:attrName>ppt_w</p:attrName>
                                        </p:attrNameLst>
                                      </p:cBhvr>
                                    </p:anim>
                                    <p:anim by="(#ppt_w*0.50)" calcmode="lin" valueType="num">
                                      <p:cBhvr>
                                        <p:cTn id="21" dur="500" decel="50000" autoRev="1" fill="hold">
                                          <p:stCondLst>
                                            <p:cond delay="0"/>
                                          </p:stCondLst>
                                        </p:cTn>
                                        <p:tgtEl>
                                          <p:spTgt spid="266">
                                            <p:txEl>
                                              <p:pRg st="2" end="2"/>
                                            </p:txEl>
                                          </p:spTgt>
                                        </p:tgtEl>
                                        <p:attrNameLst>
                                          <p:attrName>ppt_x</p:attrName>
                                        </p:attrNameLst>
                                      </p:cBhvr>
                                    </p:anim>
                                    <p:anim from="(-#ppt_h/2)" to="(#ppt_y)" calcmode="lin" valueType="num">
                                      <p:cBhvr>
                                        <p:cTn id="22" dur="1000" fill="hold">
                                          <p:stCondLst>
                                            <p:cond delay="0"/>
                                          </p:stCondLst>
                                        </p:cTn>
                                        <p:tgtEl>
                                          <p:spTgt spid="266">
                                            <p:txEl>
                                              <p:pRg st="2" end="2"/>
                                            </p:txEl>
                                          </p:spTgt>
                                        </p:tgtEl>
                                        <p:attrNameLst>
                                          <p:attrName>ppt_y</p:attrName>
                                        </p:attrNameLst>
                                      </p:cBhvr>
                                    </p:anim>
                                    <p:animRot by="21600000">
                                      <p:cBhvr>
                                        <p:cTn id="23" dur="1000" fill="hold">
                                          <p:stCondLst>
                                            <p:cond delay="0"/>
                                          </p:stCondLst>
                                        </p:cTn>
                                        <p:tgtEl>
                                          <p:spTgt spid="266">
                                            <p:txEl>
                                              <p:pRg st="2" end="2"/>
                                            </p:txEl>
                                          </p:spTgt>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56" presetClass="entr" presetSubtype="0" fill="hold" nodeType="clickEffect">
                                  <p:stCondLst>
                                    <p:cond delay="0"/>
                                  </p:stCondLst>
                                  <p:iterate type="lt">
                                    <p:tmPct val="10000"/>
                                  </p:iterate>
                                  <p:childTnLst>
                                    <p:set>
                                      <p:cBhvr>
                                        <p:cTn id="27" dur="1" fill="hold">
                                          <p:stCondLst>
                                            <p:cond delay="0"/>
                                          </p:stCondLst>
                                        </p:cTn>
                                        <p:tgtEl>
                                          <p:spTgt spid="266">
                                            <p:txEl>
                                              <p:pRg st="3" end="3"/>
                                            </p:txEl>
                                          </p:spTgt>
                                        </p:tgtEl>
                                        <p:attrNameLst>
                                          <p:attrName>style.visibility</p:attrName>
                                        </p:attrNameLst>
                                      </p:cBhvr>
                                      <p:to>
                                        <p:strVal val="visible"/>
                                      </p:to>
                                    </p:set>
                                    <p:anim by="(-#ppt_w*2)" calcmode="lin" valueType="num">
                                      <p:cBhvr rctx="PPT">
                                        <p:cTn id="28" dur="500" autoRev="1" fill="hold">
                                          <p:stCondLst>
                                            <p:cond delay="0"/>
                                          </p:stCondLst>
                                        </p:cTn>
                                        <p:tgtEl>
                                          <p:spTgt spid="266">
                                            <p:txEl>
                                              <p:pRg st="3" end="3"/>
                                            </p:txEl>
                                          </p:spTgt>
                                        </p:tgtEl>
                                        <p:attrNameLst>
                                          <p:attrName>ppt_w</p:attrName>
                                        </p:attrNameLst>
                                      </p:cBhvr>
                                    </p:anim>
                                    <p:anim by="(#ppt_w*0.50)" calcmode="lin" valueType="num">
                                      <p:cBhvr>
                                        <p:cTn id="29" dur="500" decel="50000" autoRev="1" fill="hold">
                                          <p:stCondLst>
                                            <p:cond delay="0"/>
                                          </p:stCondLst>
                                        </p:cTn>
                                        <p:tgtEl>
                                          <p:spTgt spid="266">
                                            <p:txEl>
                                              <p:pRg st="3" end="3"/>
                                            </p:txEl>
                                          </p:spTgt>
                                        </p:tgtEl>
                                        <p:attrNameLst>
                                          <p:attrName>ppt_x</p:attrName>
                                        </p:attrNameLst>
                                      </p:cBhvr>
                                    </p:anim>
                                    <p:anim from="(-#ppt_h/2)" to="(#ppt_y)" calcmode="lin" valueType="num">
                                      <p:cBhvr>
                                        <p:cTn id="30" dur="1000" fill="hold">
                                          <p:stCondLst>
                                            <p:cond delay="0"/>
                                          </p:stCondLst>
                                        </p:cTn>
                                        <p:tgtEl>
                                          <p:spTgt spid="266">
                                            <p:txEl>
                                              <p:pRg st="3" end="3"/>
                                            </p:txEl>
                                          </p:spTgt>
                                        </p:tgtEl>
                                        <p:attrNameLst>
                                          <p:attrName>ppt_y</p:attrName>
                                        </p:attrNameLst>
                                      </p:cBhvr>
                                    </p:anim>
                                    <p:animRot by="21600000">
                                      <p:cBhvr>
                                        <p:cTn id="31" dur="1000" fill="hold">
                                          <p:stCondLst>
                                            <p:cond delay="0"/>
                                          </p:stCondLst>
                                        </p:cTn>
                                        <p:tgtEl>
                                          <p:spTgt spid="266">
                                            <p:txEl>
                                              <p:pRg st="3" end="3"/>
                                            </p:txEl>
                                          </p:spTgt>
                                        </p:tgtEl>
                                        <p:attrNameLst>
                                          <p:attrName>r</p:attrName>
                                        </p:attrNameLst>
                                      </p:cBhvr>
                                    </p:animRot>
                                  </p:childTnLst>
                                </p:cTn>
                              </p:par>
                            </p:childTnLst>
                          </p:cTn>
                        </p:par>
                      </p:childTnLst>
                    </p:cTn>
                  </p:par>
                  <p:par>
                    <p:cTn id="32" fill="hold">
                      <p:stCondLst>
                        <p:cond delay="indefinite"/>
                      </p:stCondLst>
                      <p:childTnLst>
                        <p:par>
                          <p:cTn id="33" fill="hold">
                            <p:stCondLst>
                              <p:cond delay="0"/>
                            </p:stCondLst>
                            <p:childTnLst>
                              <p:par>
                                <p:cTn id="34" presetID="56" presetClass="entr" presetSubtype="0" fill="hold" nodeType="clickEffect">
                                  <p:stCondLst>
                                    <p:cond delay="0"/>
                                  </p:stCondLst>
                                  <p:iterate type="lt">
                                    <p:tmPct val="10000"/>
                                  </p:iterate>
                                  <p:childTnLst>
                                    <p:set>
                                      <p:cBhvr>
                                        <p:cTn id="35" dur="1" fill="hold">
                                          <p:stCondLst>
                                            <p:cond delay="0"/>
                                          </p:stCondLst>
                                        </p:cTn>
                                        <p:tgtEl>
                                          <p:spTgt spid="266">
                                            <p:txEl>
                                              <p:pRg st="4" end="4"/>
                                            </p:txEl>
                                          </p:spTgt>
                                        </p:tgtEl>
                                        <p:attrNameLst>
                                          <p:attrName>style.visibility</p:attrName>
                                        </p:attrNameLst>
                                      </p:cBhvr>
                                      <p:to>
                                        <p:strVal val="visible"/>
                                      </p:to>
                                    </p:set>
                                    <p:anim by="(-#ppt_w*2)" calcmode="lin" valueType="num">
                                      <p:cBhvr rctx="PPT">
                                        <p:cTn id="36" dur="500" autoRev="1" fill="hold">
                                          <p:stCondLst>
                                            <p:cond delay="0"/>
                                          </p:stCondLst>
                                        </p:cTn>
                                        <p:tgtEl>
                                          <p:spTgt spid="266">
                                            <p:txEl>
                                              <p:pRg st="4" end="4"/>
                                            </p:txEl>
                                          </p:spTgt>
                                        </p:tgtEl>
                                        <p:attrNameLst>
                                          <p:attrName>ppt_w</p:attrName>
                                        </p:attrNameLst>
                                      </p:cBhvr>
                                    </p:anim>
                                    <p:anim by="(#ppt_w*0.50)" calcmode="lin" valueType="num">
                                      <p:cBhvr>
                                        <p:cTn id="37" dur="500" decel="50000" autoRev="1" fill="hold">
                                          <p:stCondLst>
                                            <p:cond delay="0"/>
                                          </p:stCondLst>
                                        </p:cTn>
                                        <p:tgtEl>
                                          <p:spTgt spid="266">
                                            <p:txEl>
                                              <p:pRg st="4" end="4"/>
                                            </p:txEl>
                                          </p:spTgt>
                                        </p:tgtEl>
                                        <p:attrNameLst>
                                          <p:attrName>ppt_x</p:attrName>
                                        </p:attrNameLst>
                                      </p:cBhvr>
                                    </p:anim>
                                    <p:anim from="(-#ppt_h/2)" to="(#ppt_y)" calcmode="lin" valueType="num">
                                      <p:cBhvr>
                                        <p:cTn id="38" dur="1000" fill="hold">
                                          <p:stCondLst>
                                            <p:cond delay="0"/>
                                          </p:stCondLst>
                                        </p:cTn>
                                        <p:tgtEl>
                                          <p:spTgt spid="266">
                                            <p:txEl>
                                              <p:pRg st="4" end="4"/>
                                            </p:txEl>
                                          </p:spTgt>
                                        </p:tgtEl>
                                        <p:attrNameLst>
                                          <p:attrName>ppt_y</p:attrName>
                                        </p:attrNameLst>
                                      </p:cBhvr>
                                    </p:anim>
                                    <p:animRot by="21600000">
                                      <p:cBhvr>
                                        <p:cTn id="39" dur="1000" fill="hold">
                                          <p:stCondLst>
                                            <p:cond delay="0"/>
                                          </p:stCondLst>
                                        </p:cTn>
                                        <p:tgtEl>
                                          <p:spTgt spid="266">
                                            <p:txEl>
                                              <p:pRg st="4" end="4"/>
                                            </p:txEl>
                                          </p:spTgt>
                                        </p:tgtEl>
                                        <p:attrNameLst>
                                          <p:attrName>r</p:attrName>
                                        </p:attrNameLst>
                                      </p:cBhvr>
                                    </p:animRot>
                                  </p:childTnLst>
                                </p:cTn>
                              </p:par>
                            </p:childTnLst>
                          </p:cTn>
                        </p:par>
                      </p:childTnLst>
                    </p:cTn>
                  </p:par>
                  <p:par>
                    <p:cTn id="40" fill="hold">
                      <p:stCondLst>
                        <p:cond delay="indefinite"/>
                      </p:stCondLst>
                      <p:childTnLst>
                        <p:par>
                          <p:cTn id="41" fill="hold">
                            <p:stCondLst>
                              <p:cond delay="0"/>
                            </p:stCondLst>
                            <p:childTnLst>
                              <p:par>
                                <p:cTn id="42" presetID="56" presetClass="entr" presetSubtype="0" fill="hold" nodeType="clickEffect">
                                  <p:stCondLst>
                                    <p:cond delay="0"/>
                                  </p:stCondLst>
                                  <p:iterate type="lt">
                                    <p:tmPct val="10000"/>
                                  </p:iterate>
                                  <p:childTnLst>
                                    <p:set>
                                      <p:cBhvr>
                                        <p:cTn id="43" dur="1" fill="hold">
                                          <p:stCondLst>
                                            <p:cond delay="0"/>
                                          </p:stCondLst>
                                        </p:cTn>
                                        <p:tgtEl>
                                          <p:spTgt spid="266">
                                            <p:txEl>
                                              <p:pRg st="5" end="5"/>
                                            </p:txEl>
                                          </p:spTgt>
                                        </p:tgtEl>
                                        <p:attrNameLst>
                                          <p:attrName>style.visibility</p:attrName>
                                        </p:attrNameLst>
                                      </p:cBhvr>
                                      <p:to>
                                        <p:strVal val="visible"/>
                                      </p:to>
                                    </p:set>
                                    <p:anim by="(-#ppt_w*2)" calcmode="lin" valueType="num">
                                      <p:cBhvr rctx="PPT">
                                        <p:cTn id="44" dur="500" autoRev="1" fill="hold">
                                          <p:stCondLst>
                                            <p:cond delay="0"/>
                                          </p:stCondLst>
                                        </p:cTn>
                                        <p:tgtEl>
                                          <p:spTgt spid="266">
                                            <p:txEl>
                                              <p:pRg st="5" end="5"/>
                                            </p:txEl>
                                          </p:spTgt>
                                        </p:tgtEl>
                                        <p:attrNameLst>
                                          <p:attrName>ppt_w</p:attrName>
                                        </p:attrNameLst>
                                      </p:cBhvr>
                                    </p:anim>
                                    <p:anim by="(#ppt_w*0.50)" calcmode="lin" valueType="num">
                                      <p:cBhvr>
                                        <p:cTn id="45" dur="500" decel="50000" autoRev="1" fill="hold">
                                          <p:stCondLst>
                                            <p:cond delay="0"/>
                                          </p:stCondLst>
                                        </p:cTn>
                                        <p:tgtEl>
                                          <p:spTgt spid="266">
                                            <p:txEl>
                                              <p:pRg st="5" end="5"/>
                                            </p:txEl>
                                          </p:spTgt>
                                        </p:tgtEl>
                                        <p:attrNameLst>
                                          <p:attrName>ppt_x</p:attrName>
                                        </p:attrNameLst>
                                      </p:cBhvr>
                                    </p:anim>
                                    <p:anim from="(-#ppt_h/2)" to="(#ppt_y)" calcmode="lin" valueType="num">
                                      <p:cBhvr>
                                        <p:cTn id="46" dur="1000" fill="hold">
                                          <p:stCondLst>
                                            <p:cond delay="0"/>
                                          </p:stCondLst>
                                        </p:cTn>
                                        <p:tgtEl>
                                          <p:spTgt spid="266">
                                            <p:txEl>
                                              <p:pRg st="5" end="5"/>
                                            </p:txEl>
                                          </p:spTgt>
                                        </p:tgtEl>
                                        <p:attrNameLst>
                                          <p:attrName>ppt_y</p:attrName>
                                        </p:attrNameLst>
                                      </p:cBhvr>
                                    </p:anim>
                                    <p:animRot by="21600000">
                                      <p:cBhvr>
                                        <p:cTn id="47" dur="1000" fill="hold">
                                          <p:stCondLst>
                                            <p:cond delay="0"/>
                                          </p:stCondLst>
                                        </p:cTn>
                                        <p:tgtEl>
                                          <p:spTgt spid="266">
                                            <p:txEl>
                                              <p:pRg st="5" end="5"/>
                                            </p:txEl>
                                          </p:spTgt>
                                        </p:tgtEl>
                                        <p:attrNameLst>
                                          <p:attrName>r</p:attrName>
                                        </p:attrNameLst>
                                      </p:cBhvr>
                                    </p:animRot>
                                  </p:childTnLst>
                                </p:cTn>
                              </p:par>
                            </p:childTnLst>
                          </p:cTn>
                        </p:par>
                      </p:childTnLst>
                    </p:cTn>
                  </p:par>
                  <p:par>
                    <p:cTn id="48" fill="hold">
                      <p:stCondLst>
                        <p:cond delay="indefinite"/>
                      </p:stCondLst>
                      <p:childTnLst>
                        <p:par>
                          <p:cTn id="49" fill="hold">
                            <p:stCondLst>
                              <p:cond delay="0"/>
                            </p:stCondLst>
                            <p:childTnLst>
                              <p:par>
                                <p:cTn id="50" presetID="3" presetClass="exit" presetSubtype="10" fill="hold" nodeType="clickEffect">
                                  <p:stCondLst>
                                    <p:cond delay="0"/>
                                  </p:stCondLst>
                                  <p:childTnLst>
                                    <p:animEffect transition="out" filter="blinds(horizontal)">
                                      <p:cBhvr>
                                        <p:cTn id="51" dur="500"/>
                                        <p:tgtEl>
                                          <p:spTgt spid="268"/>
                                        </p:tgtEl>
                                      </p:cBhvr>
                                    </p:animEffect>
                                    <p:set>
                                      <p:cBhvr>
                                        <p:cTn id="52" dur="1" fill="hold">
                                          <p:stCondLst>
                                            <p:cond delay="499"/>
                                          </p:stCondLst>
                                        </p:cTn>
                                        <p:tgtEl>
                                          <p:spTgt spid="268"/>
                                        </p:tgtEl>
                                        <p:attrNameLst>
                                          <p:attrName>style.visibility</p:attrName>
                                        </p:attrNameLst>
                                      </p:cBhvr>
                                      <p:to>
                                        <p:strVal val="hidden"/>
                                      </p:to>
                                    </p:set>
                                  </p:childTnLst>
                                </p:cTn>
                              </p:par>
                              <p:par>
                                <p:cTn id="53" presetID="21" presetClass="entr" presetSubtype="1" fill="hold"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heel(1)">
                                      <p:cBhvr>
                                        <p:cTn id="55"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LEARN PYTHON: SYNTAX"/>
          <p:cNvSpPr txBox="1">
            <a:spLocks noGrp="1"/>
          </p:cNvSpPr>
          <p:nvPr>
            <p:ph type="title"/>
          </p:nvPr>
        </p:nvSpPr>
        <p:spPr>
          <a:prstGeom prst="rect">
            <a:avLst/>
          </a:prstGeom>
        </p:spPr>
        <p:txBody>
          <a:bodyPr/>
          <a:lstStyle/>
          <a:p>
            <a:r>
              <a:t>LEARN PYTHON: SYNTAX</a:t>
            </a:r>
          </a:p>
        </p:txBody>
      </p:sp>
      <p:sp>
        <p:nvSpPr>
          <p:cNvPr id="169" name="Οδηγίες (01. Syntax / 02. Comments.py)…"/>
          <p:cNvSpPr txBox="1">
            <a:spLocks noGrp="1"/>
          </p:cNvSpPr>
          <p:nvPr>
            <p:ph type="body" sz="half" idx="1"/>
          </p:nvPr>
        </p:nvSpPr>
        <p:spPr>
          <a:xfrm>
            <a:off x="952500" y="3797300"/>
            <a:ext cx="13617016" cy="8928100"/>
          </a:xfrm>
          <a:prstGeom prst="rect">
            <a:avLst/>
          </a:prstGeom>
        </p:spPr>
        <p:txBody>
          <a:bodyPr anchor="t"/>
          <a:lstStyle/>
          <a:p>
            <a:pPr marL="0" indent="0">
              <a:buClr>
                <a:srgbClr val="000000"/>
              </a:buClr>
              <a:buSzPct val="60000"/>
              <a:buNone/>
              <a:defRPr sz="5000"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02. </a:t>
            </a:r>
            <a:r>
              <a:rPr dirty="0" err="1"/>
              <a:t>Comments.py</a:t>
            </a:r>
            <a:r>
              <a:rPr dirty="0"/>
              <a:t>)</a:t>
            </a:r>
          </a:p>
          <a:p>
            <a:pPr marL="512063" indent="-512063">
              <a:buClr>
                <a:srgbClr val="000000"/>
              </a:buClr>
              <a:buSzPct val="60000"/>
              <a:buChar char="✓"/>
              <a:defRPr sz="5000">
                <a:latin typeface="Avenir Next Regular"/>
                <a:ea typeface="Avenir Next Regular"/>
                <a:cs typeface="Avenir Next Regular"/>
                <a:sym typeface="Avenir Next Regular"/>
              </a:defRPr>
            </a:pPr>
            <a:r>
              <a:rPr dirty="0" err="1"/>
              <a:t>Γράψτε</a:t>
            </a:r>
            <a:r>
              <a:rPr dirty="0"/>
              <a:t> </a:t>
            </a:r>
            <a:r>
              <a:rPr dirty="0" err="1"/>
              <a:t>έν</a:t>
            </a:r>
            <a:r>
              <a:rPr dirty="0"/>
              <a:t>α </a:t>
            </a:r>
            <a:r>
              <a:rPr dirty="0" err="1"/>
              <a:t>σχόλιο</a:t>
            </a:r>
            <a:r>
              <a:rPr dirty="0"/>
              <a:t> π</a:t>
            </a:r>
            <a:r>
              <a:rPr dirty="0" err="1"/>
              <a:t>ου</a:t>
            </a:r>
            <a:r>
              <a:rPr dirty="0"/>
              <a:t> π</a:t>
            </a:r>
            <a:r>
              <a:rPr dirty="0" err="1"/>
              <a:t>εριγράφει</a:t>
            </a:r>
            <a:r>
              <a:rPr dirty="0"/>
              <a:t> </a:t>
            </a:r>
            <a:r>
              <a:rPr dirty="0" err="1"/>
              <a:t>το</a:t>
            </a:r>
            <a:r>
              <a:rPr dirty="0"/>
              <a:t> π</a:t>
            </a:r>
            <a:r>
              <a:rPr dirty="0" err="1"/>
              <a:t>ρώτο</a:t>
            </a:r>
            <a:r>
              <a:rPr dirty="0"/>
              <a:t> π</a:t>
            </a:r>
            <a:r>
              <a:rPr dirty="0" err="1"/>
              <a:t>ρόγρ</a:t>
            </a:r>
            <a:r>
              <a:rPr dirty="0"/>
              <a:t>α</a:t>
            </a:r>
            <a:r>
              <a:rPr dirty="0" err="1"/>
              <a:t>μμ</a:t>
            </a:r>
            <a:r>
              <a:rPr dirty="0"/>
              <a:t>α π</a:t>
            </a:r>
            <a:r>
              <a:rPr dirty="0" err="1"/>
              <a:t>ου</a:t>
            </a:r>
            <a:r>
              <a:rPr dirty="0"/>
              <a:t> </a:t>
            </a:r>
            <a:r>
              <a:rPr dirty="0" err="1"/>
              <a:t>θέλετε</a:t>
            </a:r>
            <a:r>
              <a:rPr dirty="0"/>
              <a:t> </a:t>
            </a:r>
            <a:r>
              <a:rPr dirty="0" err="1"/>
              <a:t>ν</a:t>
            </a:r>
            <a:r>
              <a:rPr dirty="0"/>
              <a:t>α </a:t>
            </a:r>
            <a:r>
              <a:rPr dirty="0" err="1"/>
              <a:t>γράψετε</a:t>
            </a:r>
            <a:r>
              <a:rPr dirty="0"/>
              <a:t>!</a:t>
            </a:r>
          </a:p>
        </p:txBody>
      </p:sp>
      <p:sp>
        <p:nvSpPr>
          <p:cNvPr id="17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a:t>
            </a:fld>
            <a:endParaRPr/>
          </a:p>
        </p:txBody>
      </p:sp>
      <p:sp>
        <p:nvSpPr>
          <p:cNvPr id="171" name="“Η τεκμηρίωση είναι ένα σημαντικό βήμα στον προγραμματισμό.”"/>
          <p:cNvSpPr txBox="1"/>
          <p:nvPr/>
        </p:nvSpPr>
        <p:spPr>
          <a:xfrm>
            <a:off x="381356" y="12126162"/>
            <a:ext cx="23896836" cy="812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spcBef>
                <a:spcPts val="2500"/>
              </a:spcBef>
              <a:defRPr sz="4200" i="1"/>
            </a:lvl1pPr>
          </a:lstStyle>
          <a:p>
            <a:r>
              <a:rPr dirty="0"/>
              <a:t>“</a:t>
            </a:r>
            <a:r>
              <a:rPr dirty="0" err="1"/>
              <a:t>Η</a:t>
            </a:r>
            <a:r>
              <a:rPr dirty="0"/>
              <a:t> </a:t>
            </a:r>
            <a:r>
              <a:rPr dirty="0" err="1"/>
              <a:t>τεκμηρίωση</a:t>
            </a:r>
            <a:r>
              <a:rPr dirty="0"/>
              <a:t> </a:t>
            </a:r>
            <a:r>
              <a:rPr dirty="0" err="1"/>
              <a:t>είν</a:t>
            </a:r>
            <a:r>
              <a:rPr dirty="0"/>
              <a:t>α</a:t>
            </a:r>
            <a:r>
              <a:rPr dirty="0" err="1"/>
              <a:t>ι</a:t>
            </a:r>
            <a:r>
              <a:rPr dirty="0"/>
              <a:t> </a:t>
            </a:r>
            <a:r>
              <a:rPr dirty="0" err="1"/>
              <a:t>έν</a:t>
            </a:r>
            <a:r>
              <a:rPr dirty="0"/>
              <a:t>α </a:t>
            </a:r>
            <a:r>
              <a:rPr dirty="0" err="1"/>
              <a:t>σημ</a:t>
            </a:r>
            <a:r>
              <a:rPr dirty="0"/>
              <a:t>α</a:t>
            </a:r>
            <a:r>
              <a:rPr dirty="0" err="1"/>
              <a:t>ντικό</a:t>
            </a:r>
            <a:r>
              <a:rPr dirty="0"/>
              <a:t> β</a:t>
            </a:r>
            <a:r>
              <a:rPr dirty="0" err="1"/>
              <a:t>ήμ</a:t>
            </a:r>
            <a:r>
              <a:rPr dirty="0"/>
              <a:t>α </a:t>
            </a:r>
            <a:r>
              <a:rPr dirty="0" err="1"/>
              <a:t>στον</a:t>
            </a:r>
            <a:r>
              <a:rPr dirty="0"/>
              <a:t> π</a:t>
            </a:r>
            <a:r>
              <a:rPr dirty="0" err="1"/>
              <a:t>ρογρ</a:t>
            </a:r>
            <a:r>
              <a:rPr dirty="0"/>
              <a:t>α</a:t>
            </a:r>
            <a:r>
              <a:rPr dirty="0" err="1"/>
              <a:t>μμ</a:t>
            </a:r>
            <a:r>
              <a:rPr dirty="0"/>
              <a:t>α</a:t>
            </a:r>
            <a:r>
              <a:rPr dirty="0" err="1"/>
              <a:t>τισμό</a:t>
            </a:r>
            <a:r>
              <a:rPr dirty="0"/>
              <a:t>.”</a:t>
            </a:r>
          </a:p>
        </p:txBody>
      </p:sp>
      <p:pic>
        <p:nvPicPr>
          <p:cNvPr id="172"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7" name="Picture 2">
            <a:extLst>
              <a:ext uri="{FF2B5EF4-FFF2-40B4-BE49-F238E27FC236}">
                <a16:creationId xmlns:a16="http://schemas.microsoft.com/office/drawing/2014/main" id="{6BD170DE-51DF-ED48-9E7B-824B77F228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172"/>
                                        </p:tgtEl>
                                        <p:attrNameLst>
                                          <p:attrName>style.visibility</p:attrName>
                                        </p:attrNameLst>
                                      </p:cBhvr>
                                      <p:to>
                                        <p:strVal val="visible"/>
                                      </p:to>
                                    </p:set>
                                    <p:animScale>
                                      <p:cBhvr>
                                        <p:cTn id="7" dur="1000" decel="50000" fill="hold">
                                          <p:stCondLst>
                                            <p:cond delay="0"/>
                                          </p:stCondLst>
                                        </p:cTn>
                                        <p:tgtEl>
                                          <p:spTgt spid="17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72"/>
                                        </p:tgtEl>
                                        <p:attrNameLst>
                                          <p:attrName>ppt_x</p:attrName>
                                          <p:attrName>ppt_y</p:attrName>
                                        </p:attrNameLst>
                                      </p:cBhvr>
                                    </p:animMotion>
                                    <p:animEffect transition="in" filter="fade">
                                      <p:cBhvr>
                                        <p:cTn id="9" dur="1000"/>
                                        <p:tgtEl>
                                          <p:spTgt spid="172"/>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169">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169">
                                            <p:txEl>
                                              <p:pRg st="1" end="1"/>
                                            </p:txEl>
                                          </p:spTgt>
                                        </p:tgtEl>
                                        <p:attrNameLst>
                                          <p:attrName>ppt_w</p:attrName>
                                        </p:attrNameLst>
                                      </p:cBhvr>
                                    </p:anim>
                                    <p:anim by="(#ppt_w*0.50)" calcmode="lin" valueType="num">
                                      <p:cBhvr>
                                        <p:cTn id="13" dur="500" decel="50000" autoRev="1" fill="hold">
                                          <p:stCondLst>
                                            <p:cond delay="0"/>
                                          </p:stCondLst>
                                        </p:cTn>
                                        <p:tgtEl>
                                          <p:spTgt spid="169">
                                            <p:txEl>
                                              <p:pRg st="1" end="1"/>
                                            </p:txEl>
                                          </p:spTgt>
                                        </p:tgtEl>
                                        <p:attrNameLst>
                                          <p:attrName>ppt_x</p:attrName>
                                        </p:attrNameLst>
                                      </p:cBhvr>
                                    </p:anim>
                                    <p:anim from="(-#ppt_h/2)" to="(#ppt_y)" calcmode="lin" valueType="num">
                                      <p:cBhvr>
                                        <p:cTn id="14" dur="1000" fill="hold">
                                          <p:stCondLst>
                                            <p:cond delay="0"/>
                                          </p:stCondLst>
                                        </p:cTn>
                                        <p:tgtEl>
                                          <p:spTgt spid="169">
                                            <p:txEl>
                                              <p:pRg st="1" end="1"/>
                                            </p:txEl>
                                          </p:spTgt>
                                        </p:tgtEl>
                                        <p:attrNameLst>
                                          <p:attrName>ppt_y</p:attrName>
                                        </p:attrNameLst>
                                      </p:cBhvr>
                                    </p:anim>
                                    <p:animRot by="21600000">
                                      <p:cBhvr>
                                        <p:cTn id="15" dur="1000" fill="hold">
                                          <p:stCondLst>
                                            <p:cond delay="0"/>
                                          </p:stCondLst>
                                        </p:cTn>
                                        <p:tgtEl>
                                          <p:spTgt spid="169">
                                            <p:txEl>
                                              <p:pRg st="1" end="1"/>
                                            </p:txEl>
                                          </p:spTgt>
                                        </p:tgtEl>
                                        <p:attrNameLst>
                                          <p:attrName>r</p:attrName>
                                        </p:attrNameLst>
                                      </p:cBhvr>
                                    </p:animRot>
                                  </p:childTnLst>
                                </p:cTn>
                              </p:par>
                              <p:par>
                                <p:cTn id="16" presetID="38" presetClass="entr" presetSubtype="0" accel="50000" fill="hold" nodeType="withEffect">
                                  <p:stCondLst>
                                    <p:cond delay="0"/>
                                  </p:stCondLst>
                                  <p:iterate type="lt">
                                    <p:tmPct val="50000"/>
                                  </p:iterate>
                                  <p:childTnLst>
                                    <p:set>
                                      <p:cBhvr>
                                        <p:cTn id="17" dur="1" fill="hold">
                                          <p:stCondLst>
                                            <p:cond delay="0"/>
                                          </p:stCondLst>
                                        </p:cTn>
                                        <p:tgtEl>
                                          <p:spTgt spid="171">
                                            <p:txEl>
                                              <p:pRg st="0" end="0"/>
                                            </p:txEl>
                                          </p:spTgt>
                                        </p:tgtEl>
                                        <p:attrNameLst>
                                          <p:attrName>style.visibility</p:attrName>
                                        </p:attrNameLst>
                                      </p:cBhvr>
                                      <p:to>
                                        <p:strVal val="visible"/>
                                      </p:to>
                                    </p:set>
                                    <p:set>
                                      <p:cBhvr>
                                        <p:cTn id="18" dur="455" fill="hold">
                                          <p:stCondLst>
                                            <p:cond delay="0"/>
                                          </p:stCondLst>
                                        </p:cTn>
                                        <p:tgtEl>
                                          <p:spTgt spid="171">
                                            <p:txEl>
                                              <p:pRg st="0" end="0"/>
                                            </p:txEl>
                                          </p:spTgt>
                                        </p:tgtEl>
                                        <p:attrNameLst>
                                          <p:attrName>style.rotation</p:attrName>
                                        </p:attrNameLst>
                                      </p:cBhvr>
                                      <p:to>
                                        <p:strVal val="-45.0"/>
                                      </p:to>
                                    </p:set>
                                    <p:anim calcmode="lin" valueType="num">
                                      <p:cBhvr>
                                        <p:cTn id="19" dur="455" fill="hold">
                                          <p:stCondLst>
                                            <p:cond delay="455"/>
                                          </p:stCondLst>
                                        </p:cTn>
                                        <p:tgtEl>
                                          <p:spTgt spid="171">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20" dur="455" fill="hold">
                                          <p:stCondLst>
                                            <p:cond delay="0"/>
                                          </p:stCondLst>
                                        </p:cTn>
                                        <p:tgtEl>
                                          <p:spTgt spid="171">
                                            <p:txEl>
                                              <p:pRg st="0" end="0"/>
                                            </p:txEl>
                                          </p:spTgt>
                                        </p:tgtEl>
                                        <p:attrNameLst>
                                          <p:attrName>ppt_y</p:attrName>
                                        </p:attrNameLst>
                                      </p:cBhvr>
                                      <p:tavLst>
                                        <p:tav tm="0">
                                          <p:val>
                                            <p:strVal val="#ppt_y-1"/>
                                          </p:val>
                                        </p:tav>
                                        <p:tav tm="100000">
                                          <p:val>
                                            <p:strVal val="#ppt_y-(0.354*#ppt_w-0.172*#ppt_h)"/>
                                          </p:val>
                                        </p:tav>
                                      </p:tavLst>
                                    </p:anim>
                                    <p:anim calcmode="lin" valueType="num">
                                      <p:cBhvr>
                                        <p:cTn id="21" dur="156" decel="50000" autoRev="1" fill="hold">
                                          <p:stCondLst>
                                            <p:cond delay="455"/>
                                          </p:stCondLst>
                                        </p:cTn>
                                        <p:tgtEl>
                                          <p:spTgt spid="171">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22" dur="136" fill="hold">
                                          <p:stCondLst>
                                            <p:cond delay="864"/>
                                          </p:stCondLst>
                                        </p:cTn>
                                        <p:tgtEl>
                                          <p:spTgt spid="171">
                                            <p:txEl>
                                              <p:pRg st="0" end="0"/>
                                            </p:txEl>
                                          </p:spTgt>
                                        </p:tgtEl>
                                        <p:attrNameLst>
                                          <p:attrName>ppt_y</p:attrName>
                                        </p:attrNameLst>
                                      </p:cBhvr>
                                      <p:tavLst>
                                        <p:tav tm="0">
                                          <p:val>
                                            <p:strVal val="#ppt_y-(0.354*#ppt_w-0.172*#ppt_h)"/>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nodeType="clickEffect">
                                  <p:stCondLst>
                                    <p:cond delay="0"/>
                                  </p:stCondLst>
                                  <p:childTnLst>
                                    <p:animEffect transition="out" filter="blinds(horizontal)">
                                      <p:cBhvr>
                                        <p:cTn id="26" dur="500"/>
                                        <p:tgtEl>
                                          <p:spTgt spid="172"/>
                                        </p:tgtEl>
                                      </p:cBhvr>
                                    </p:animEffect>
                                    <p:set>
                                      <p:cBhvr>
                                        <p:cTn id="27" dur="1" fill="hold">
                                          <p:stCondLst>
                                            <p:cond delay="499"/>
                                          </p:stCondLst>
                                        </p:cTn>
                                        <p:tgtEl>
                                          <p:spTgt spid="172"/>
                                        </p:tgtEl>
                                        <p:attrNameLst>
                                          <p:attrName>style.visibility</p:attrName>
                                        </p:attrNameLst>
                                      </p:cBhvr>
                                      <p:to>
                                        <p:strVal val="hidden"/>
                                      </p:to>
                                    </p:set>
                                  </p:childTnLst>
                                </p:cTn>
                              </p:par>
                              <p:par>
                                <p:cTn id="28" presetID="21" presetClass="entr" presetSubtype="1"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heel(1)">
                                      <p:cBhvr>
                                        <p:cTn id="30"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75" name="Τώρα αυτό που πρόκειται να κάνουμε είναι να διδάξουμε στον υπολογιστή μας να επικοινωνεί.…"/>
          <p:cNvSpPr txBox="1">
            <a:spLocks noGrp="1"/>
          </p:cNvSpPr>
          <p:nvPr>
            <p:ph type="body" idx="1"/>
          </p:nvPr>
        </p:nvSpPr>
        <p:spPr>
          <a:prstGeom prst="rect">
            <a:avLst/>
          </a:prstGeom>
        </p:spPr>
        <p:txBody>
          <a:bodyPr/>
          <a:lstStyle/>
          <a:p>
            <a:pPr marL="0" indent="0">
              <a:buClrTx/>
              <a:buSzTx/>
              <a:buFontTx/>
              <a:buNone/>
            </a:pPr>
            <a:r>
              <a:t>Τώρα αυτό που πρόκειται να κάνουμε είναι να διδάξουμε στον υπολογιστή μας να επικοινωνεί. </a:t>
            </a:r>
          </a:p>
          <a:p>
            <a:pPr marL="0" indent="0">
              <a:buClrTx/>
              <a:buSzTx/>
              <a:buFontTx/>
              <a:buNone/>
            </a:pPr>
            <a:r>
              <a:t>Το δώρο του λόγου είναι πολύτιμο: ένας υπολογιστής μπορεί να απαντήσει σε πολλές ερωτήσεις που έχουμε σχετικά με το «πώς» ή «γιατί» ή «τι» κάνει. </a:t>
            </a:r>
          </a:p>
          <a:p>
            <a:pPr marL="0" indent="0">
              <a:buClrTx/>
              <a:buSzTx/>
              <a:buFontTx/>
              <a:buNone/>
            </a:pPr>
            <a:r>
              <a:t>Στην Python, η λειτουργία print() χρησιμοποιείται για να πει στον υπολογιστή να μιλήσει. Το μήνυμα που θα εκτυπωθεί πρέπει να περιβάλλεται με εισαγωγικά:</a:t>
            </a:r>
          </a:p>
        </p:txBody>
      </p:sp>
      <p:sp>
        <p:nvSpPr>
          <p:cNvPr id="176"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a:t>
            </a:fld>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79" name="Στο παραπάνω παράδειγμα, κατευθύνουμε το πρόγραμμα μας να εκτυπώσει ένα απόσπασμα από ένα αξιοσημείωτο βιβλίο.…"/>
          <p:cNvSpPr txBox="1">
            <a:spLocks noGrp="1"/>
          </p:cNvSpPr>
          <p:nvPr>
            <p:ph type="body" idx="1"/>
          </p:nvPr>
        </p:nvSpPr>
        <p:spPr>
          <a:prstGeom prst="rect">
            <a:avLst/>
          </a:prstGeom>
        </p:spPr>
        <p:txBody>
          <a:bodyPr/>
          <a:lstStyle/>
          <a:p>
            <a:pPr marL="0" indent="0">
              <a:buClrTx/>
              <a:buSzTx/>
              <a:buFontTx/>
              <a:buNone/>
            </a:pPr>
            <a:r>
              <a:rPr dirty="0" err="1"/>
              <a:t>Στο</a:t>
            </a:r>
            <a:r>
              <a:rPr dirty="0"/>
              <a:t> πα</a:t>
            </a:r>
            <a:r>
              <a:rPr dirty="0" err="1"/>
              <a:t>ρ</a:t>
            </a:r>
            <a:r>
              <a:rPr dirty="0"/>
              <a:t>απ</a:t>
            </a:r>
            <a:r>
              <a:rPr dirty="0" err="1"/>
              <a:t>άνω</a:t>
            </a:r>
            <a:r>
              <a:rPr dirty="0"/>
              <a:t> πα</a:t>
            </a:r>
            <a:r>
              <a:rPr dirty="0" err="1"/>
              <a:t>ράδειγμ</a:t>
            </a:r>
            <a:r>
              <a:rPr dirty="0"/>
              <a:t>α, </a:t>
            </a:r>
            <a:r>
              <a:rPr dirty="0" err="1"/>
              <a:t>κ</a:t>
            </a:r>
            <a:r>
              <a:rPr dirty="0"/>
              <a:t>α</a:t>
            </a:r>
            <a:r>
              <a:rPr dirty="0" err="1"/>
              <a:t>τευθύνουμε</a:t>
            </a:r>
            <a:r>
              <a:rPr dirty="0"/>
              <a:t> </a:t>
            </a:r>
            <a:r>
              <a:rPr dirty="0" err="1"/>
              <a:t>το</a:t>
            </a:r>
            <a:r>
              <a:rPr dirty="0"/>
              <a:t> π</a:t>
            </a:r>
            <a:r>
              <a:rPr dirty="0" err="1"/>
              <a:t>ρόγρ</a:t>
            </a:r>
            <a:r>
              <a:rPr dirty="0"/>
              <a:t>α</a:t>
            </a:r>
            <a:r>
              <a:rPr dirty="0" err="1"/>
              <a:t>μμ</a:t>
            </a:r>
            <a:r>
              <a:rPr dirty="0"/>
              <a:t>α </a:t>
            </a:r>
            <a:r>
              <a:rPr dirty="0" err="1"/>
              <a:t>μ</a:t>
            </a:r>
            <a:r>
              <a:rPr dirty="0"/>
              <a:t>α</a:t>
            </a:r>
            <a:r>
              <a:rPr dirty="0" err="1"/>
              <a:t>ς</a:t>
            </a:r>
            <a:r>
              <a:rPr dirty="0"/>
              <a:t> </a:t>
            </a:r>
            <a:r>
              <a:rPr dirty="0" err="1"/>
              <a:t>ν</a:t>
            </a:r>
            <a:r>
              <a:rPr dirty="0"/>
              <a:t>α </a:t>
            </a:r>
            <a:r>
              <a:rPr dirty="0" err="1"/>
              <a:t>εκτυ</a:t>
            </a:r>
            <a:r>
              <a:rPr dirty="0"/>
              <a:t>π</a:t>
            </a:r>
            <a:r>
              <a:rPr dirty="0" err="1"/>
              <a:t>ώσει</a:t>
            </a:r>
            <a:r>
              <a:rPr dirty="0"/>
              <a:t> </a:t>
            </a:r>
            <a:r>
              <a:rPr dirty="0" err="1"/>
              <a:t>έν</a:t>
            </a:r>
            <a:r>
              <a:rPr dirty="0"/>
              <a:t>α απ</a:t>
            </a:r>
            <a:r>
              <a:rPr dirty="0" err="1"/>
              <a:t>όσ</a:t>
            </a:r>
            <a:r>
              <a:rPr dirty="0"/>
              <a:t>πα</a:t>
            </a:r>
            <a:r>
              <a:rPr dirty="0" err="1"/>
              <a:t>σμ</a:t>
            </a:r>
            <a:r>
              <a:rPr dirty="0"/>
              <a:t>α απ</a:t>
            </a:r>
            <a:r>
              <a:rPr dirty="0" err="1"/>
              <a:t>ό</a:t>
            </a:r>
            <a:r>
              <a:rPr dirty="0"/>
              <a:t> </a:t>
            </a:r>
            <a:r>
              <a:rPr dirty="0" err="1"/>
              <a:t>έν</a:t>
            </a:r>
            <a:r>
              <a:rPr dirty="0"/>
              <a:t>α α</a:t>
            </a:r>
            <a:r>
              <a:rPr dirty="0" err="1"/>
              <a:t>ξιοσημείωτο</a:t>
            </a:r>
            <a:r>
              <a:rPr dirty="0"/>
              <a:t> β</a:t>
            </a:r>
            <a:r>
              <a:rPr dirty="0" err="1"/>
              <a:t>ι</a:t>
            </a:r>
            <a:r>
              <a:rPr dirty="0"/>
              <a:t>β</a:t>
            </a:r>
            <a:r>
              <a:rPr dirty="0" err="1"/>
              <a:t>λίο</a:t>
            </a:r>
            <a:r>
              <a:rPr dirty="0"/>
              <a:t>. </a:t>
            </a:r>
          </a:p>
          <a:p>
            <a:pPr marL="0" indent="0">
              <a:buClrTx/>
              <a:buSzTx/>
              <a:buFontTx/>
              <a:buNone/>
            </a:pPr>
            <a:r>
              <a:rPr dirty="0" err="1"/>
              <a:t>Οι</a:t>
            </a:r>
            <a:r>
              <a:rPr dirty="0"/>
              <a:t> </a:t>
            </a:r>
            <a:r>
              <a:rPr dirty="0" err="1"/>
              <a:t>εκτυ</a:t>
            </a:r>
            <a:r>
              <a:rPr dirty="0"/>
              <a:t>π</a:t>
            </a:r>
            <a:r>
              <a:rPr dirty="0" err="1"/>
              <a:t>ωμένες</a:t>
            </a:r>
            <a:r>
              <a:rPr dirty="0"/>
              <a:t> </a:t>
            </a:r>
            <a:r>
              <a:rPr dirty="0" err="1"/>
              <a:t>λέξεις</a:t>
            </a:r>
            <a:r>
              <a:rPr dirty="0"/>
              <a:t> π</a:t>
            </a:r>
            <a:r>
              <a:rPr dirty="0" err="1"/>
              <a:t>ου</a:t>
            </a:r>
            <a:r>
              <a:rPr dirty="0"/>
              <a:t> </a:t>
            </a:r>
            <a:r>
              <a:rPr dirty="0" err="1"/>
              <a:t>εμφ</a:t>
            </a:r>
            <a:r>
              <a:rPr dirty="0"/>
              <a:t>α</a:t>
            </a:r>
            <a:r>
              <a:rPr dirty="0" err="1"/>
              <a:t>νίζοντ</a:t>
            </a:r>
            <a:r>
              <a:rPr dirty="0"/>
              <a:t>α</a:t>
            </a:r>
            <a:r>
              <a:rPr dirty="0" err="1"/>
              <a:t>ι</a:t>
            </a:r>
            <a:r>
              <a:rPr dirty="0"/>
              <a:t> </a:t>
            </a:r>
            <a:r>
              <a:rPr dirty="0" err="1"/>
              <a:t>ως</a:t>
            </a:r>
            <a:r>
              <a:rPr dirty="0"/>
              <a:t> απ</a:t>
            </a:r>
            <a:r>
              <a:rPr dirty="0" err="1"/>
              <a:t>οτέλεσμ</a:t>
            </a:r>
            <a:r>
              <a:rPr dirty="0"/>
              <a:t>α </a:t>
            </a:r>
            <a:r>
              <a:rPr dirty="0" err="1"/>
              <a:t>της</a:t>
            </a:r>
            <a:r>
              <a:rPr dirty="0"/>
              <a:t> </a:t>
            </a:r>
            <a:r>
              <a:rPr dirty="0" err="1"/>
              <a:t>λειτουργί</a:t>
            </a:r>
            <a:r>
              <a:rPr dirty="0"/>
              <a:t>α</a:t>
            </a:r>
            <a:r>
              <a:rPr dirty="0" err="1"/>
              <a:t>ς</a:t>
            </a:r>
            <a:r>
              <a:rPr dirty="0"/>
              <a:t>    print() α</a:t>
            </a:r>
            <a:r>
              <a:rPr dirty="0" err="1"/>
              <a:t>ν</a:t>
            </a:r>
            <a:r>
              <a:rPr dirty="0"/>
              <a:t>α</a:t>
            </a:r>
            <a:r>
              <a:rPr dirty="0" err="1"/>
              <a:t>φέροντ</a:t>
            </a:r>
            <a:r>
              <a:rPr dirty="0"/>
              <a:t>α</a:t>
            </a:r>
            <a:r>
              <a:rPr dirty="0" err="1"/>
              <a:t>ι</a:t>
            </a:r>
            <a:r>
              <a:rPr dirty="0"/>
              <a:t> </a:t>
            </a:r>
            <a:r>
              <a:rPr dirty="0" err="1"/>
              <a:t>ως</a:t>
            </a:r>
            <a:r>
              <a:rPr dirty="0"/>
              <a:t> </a:t>
            </a:r>
            <a:r>
              <a:rPr dirty="0" err="1"/>
              <a:t>έξοδος</a:t>
            </a:r>
            <a:r>
              <a:rPr dirty="0"/>
              <a:t>. </a:t>
            </a:r>
            <a:r>
              <a:rPr dirty="0" err="1"/>
              <a:t>Το</a:t>
            </a:r>
            <a:r>
              <a:rPr dirty="0"/>
              <a:t> απ</a:t>
            </a:r>
            <a:r>
              <a:rPr dirty="0" err="1"/>
              <a:t>οτέλεσμ</a:t>
            </a:r>
            <a:r>
              <a:rPr dirty="0"/>
              <a:t>α α</a:t>
            </a:r>
            <a:r>
              <a:rPr dirty="0" err="1"/>
              <a:t>υτού</a:t>
            </a:r>
            <a:r>
              <a:rPr dirty="0"/>
              <a:t> </a:t>
            </a:r>
            <a:r>
              <a:rPr dirty="0" err="1"/>
              <a:t>του</a:t>
            </a:r>
            <a:r>
              <a:rPr dirty="0"/>
              <a:t> πα</a:t>
            </a:r>
            <a:r>
              <a:rPr dirty="0" err="1"/>
              <a:t>ρ</a:t>
            </a:r>
            <a:r>
              <a:rPr dirty="0"/>
              <a:t>α</a:t>
            </a:r>
            <a:r>
              <a:rPr dirty="0" err="1"/>
              <a:t>δείγμ</a:t>
            </a:r>
            <a:r>
              <a:rPr dirty="0"/>
              <a:t>α</a:t>
            </a:r>
            <a:r>
              <a:rPr dirty="0" err="1"/>
              <a:t>τος</a:t>
            </a:r>
            <a:r>
              <a:rPr dirty="0"/>
              <a:t>  - π</a:t>
            </a:r>
            <a:r>
              <a:rPr dirty="0" err="1"/>
              <a:t>ρογράμμ</a:t>
            </a:r>
            <a:r>
              <a:rPr dirty="0"/>
              <a:t>α</a:t>
            </a:r>
            <a:r>
              <a:rPr dirty="0" err="1"/>
              <a:t>τος</a:t>
            </a:r>
            <a:r>
              <a:rPr dirty="0"/>
              <a:t> </a:t>
            </a:r>
            <a:r>
              <a:rPr dirty="0" err="1"/>
              <a:t>είν</a:t>
            </a:r>
            <a:r>
              <a:rPr dirty="0"/>
              <a:t>α</a:t>
            </a:r>
            <a:r>
              <a:rPr dirty="0" err="1"/>
              <a:t>ι</a:t>
            </a:r>
            <a:r>
              <a:rPr dirty="0"/>
              <a:t>:</a:t>
            </a:r>
          </a:p>
        </p:txBody>
      </p:sp>
      <p:sp>
        <p:nvSpPr>
          <p:cNvPr id="18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a:t>
            </a:fld>
            <a:endParaRPr/>
          </a:p>
        </p:txBody>
      </p:sp>
      <p:pic>
        <p:nvPicPr>
          <p:cNvPr id="181" name="Στιγμιότυπο 2020-08-16, 10.12.48 μμ.png" descr="Στιγμιότυπο 2020-08-16, 10.12.48 μμ.png"/>
          <p:cNvPicPr>
            <a:picLocks noChangeAspect="1"/>
          </p:cNvPicPr>
          <p:nvPr/>
        </p:nvPicPr>
        <p:blipFill>
          <a:blip r:embed="rId2"/>
          <a:stretch>
            <a:fillRect/>
          </a:stretch>
        </p:blipFill>
        <p:spPr>
          <a:xfrm>
            <a:off x="961536" y="11211373"/>
            <a:ext cx="21176854" cy="811591"/>
          </a:xfrm>
          <a:prstGeom prst="rect">
            <a:avLst/>
          </a:prstGeom>
          <a:ln w="12700">
            <a:miter lim="400000"/>
          </a:ln>
        </p:spPr>
      </p:pic>
      <p:pic>
        <p:nvPicPr>
          <p:cNvPr id="182" name="Στιγμιότυπο 2020-08-16, 10.13.47 μμ.png" descr="Στιγμιότυπο 2020-08-16, 10.13.47 μμ.png"/>
          <p:cNvPicPr>
            <a:picLocks noChangeAspect="1"/>
          </p:cNvPicPr>
          <p:nvPr/>
        </p:nvPicPr>
        <p:blipFill>
          <a:blip r:embed="rId3"/>
          <a:stretch>
            <a:fillRect/>
          </a:stretch>
        </p:blipFill>
        <p:spPr>
          <a:xfrm>
            <a:off x="860178" y="3410298"/>
            <a:ext cx="21817115" cy="1515788"/>
          </a:xfrm>
          <a:prstGeom prst="rect">
            <a:avLst/>
          </a:prstGeom>
          <a:ln w="12700">
            <a:miter lim="400000"/>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182"/>
                                        </p:tgtEl>
                                        <p:attrNameLst>
                                          <p:attrName>style.visibility</p:attrName>
                                        </p:attrNameLst>
                                      </p:cBhvr>
                                      <p:to>
                                        <p:strVal val="visible"/>
                                      </p:to>
                                    </p:set>
                                    <p:animScale>
                                      <p:cBhvr>
                                        <p:cTn id="7" dur="1000" decel="50000" fill="hold">
                                          <p:stCondLst>
                                            <p:cond delay="0"/>
                                          </p:stCondLst>
                                        </p:cTn>
                                        <p:tgtEl>
                                          <p:spTgt spid="18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82"/>
                                        </p:tgtEl>
                                        <p:attrNameLst>
                                          <p:attrName>ppt_x</p:attrName>
                                          <p:attrName>ppt_y</p:attrName>
                                        </p:attrNameLst>
                                      </p:cBhvr>
                                    </p:animMotion>
                                    <p:animEffect transition="in" filter="fade">
                                      <p:cBhvr>
                                        <p:cTn id="9" dur="1000"/>
                                        <p:tgtEl>
                                          <p:spTgt spid="182"/>
                                        </p:tgtEl>
                                      </p:cBhvr>
                                    </p:animEffect>
                                  </p:childTnLst>
                                </p:cTn>
                              </p:par>
                            </p:childTnLst>
                          </p:cTn>
                        </p:par>
                      </p:childTnLst>
                    </p:cTn>
                  </p:par>
                  <p:par>
                    <p:cTn id="10" fill="hold">
                      <p:stCondLst>
                        <p:cond delay="indefinite"/>
                      </p:stCondLst>
                      <p:childTnLst>
                        <p:par>
                          <p:cTn id="11" fill="hold">
                            <p:stCondLst>
                              <p:cond delay="0"/>
                            </p:stCondLst>
                            <p:childTnLst>
                              <p:par>
                                <p:cTn id="12" presetID="41" presetClass="entr" presetSubtype="0" fill="hold" nodeType="clickEffect">
                                  <p:stCondLst>
                                    <p:cond delay="0"/>
                                  </p:stCondLst>
                                  <p:iterate type="lt">
                                    <p:tmPct val="10000"/>
                                  </p:iterate>
                                  <p:childTnLst>
                                    <p:set>
                                      <p:cBhvr>
                                        <p:cTn id="13" dur="1" fill="hold">
                                          <p:stCondLst>
                                            <p:cond delay="0"/>
                                          </p:stCondLst>
                                        </p:cTn>
                                        <p:tgtEl>
                                          <p:spTgt spid="179">
                                            <p:txEl>
                                              <p:pRg st="0" end="0"/>
                                            </p:txEl>
                                          </p:spTgt>
                                        </p:tgtEl>
                                        <p:attrNameLst>
                                          <p:attrName>style.visibility</p:attrName>
                                        </p:attrNameLst>
                                      </p:cBhvr>
                                      <p:to>
                                        <p:strVal val="visible"/>
                                      </p:to>
                                    </p:set>
                                    <p:anim calcmode="lin" valueType="num">
                                      <p:cBhvr>
                                        <p:cTn id="14" dur="500" fill="hold"/>
                                        <p:tgtEl>
                                          <p:spTgt spid="179">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79">
                                            <p:txEl>
                                              <p:pRg st="0" end="0"/>
                                            </p:txEl>
                                          </p:spTgt>
                                        </p:tgtEl>
                                        <p:attrNameLst>
                                          <p:attrName>ppt_y</p:attrName>
                                        </p:attrNameLst>
                                      </p:cBhvr>
                                      <p:tavLst>
                                        <p:tav tm="0">
                                          <p:val>
                                            <p:strVal val="#ppt_y"/>
                                          </p:val>
                                        </p:tav>
                                        <p:tav tm="100000">
                                          <p:val>
                                            <p:strVal val="#ppt_y"/>
                                          </p:val>
                                        </p:tav>
                                      </p:tavLst>
                                    </p:anim>
                                    <p:anim calcmode="lin" valueType="num">
                                      <p:cBhvr>
                                        <p:cTn id="16" dur="500" fill="hold"/>
                                        <p:tgtEl>
                                          <p:spTgt spid="179">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79">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79">
                                            <p:txEl>
                                              <p:pRg st="0" end="0"/>
                                            </p:txEl>
                                          </p:spTgt>
                                        </p:tgtEl>
                                      </p:cBhvr>
                                    </p:animEffect>
                                  </p:childTnLst>
                                </p:cTn>
                              </p:par>
                              <p:par>
                                <p:cTn id="19" presetID="56" presetClass="entr" presetSubtype="0" fill="hold" nodeType="withEffect">
                                  <p:stCondLst>
                                    <p:cond delay="0"/>
                                  </p:stCondLst>
                                  <p:iterate type="lt">
                                    <p:tmPct val="10000"/>
                                  </p:iterate>
                                  <p:childTnLst>
                                    <p:set>
                                      <p:cBhvr>
                                        <p:cTn id="20" dur="1" fill="hold">
                                          <p:stCondLst>
                                            <p:cond delay="0"/>
                                          </p:stCondLst>
                                        </p:cTn>
                                        <p:tgtEl>
                                          <p:spTgt spid="179">
                                            <p:txEl>
                                              <p:pRg st="1" end="1"/>
                                            </p:txEl>
                                          </p:spTgt>
                                        </p:tgtEl>
                                        <p:attrNameLst>
                                          <p:attrName>style.visibility</p:attrName>
                                        </p:attrNameLst>
                                      </p:cBhvr>
                                      <p:to>
                                        <p:strVal val="visible"/>
                                      </p:to>
                                    </p:set>
                                    <p:anim by="(-#ppt_w*2)" calcmode="lin" valueType="num">
                                      <p:cBhvr rctx="PPT">
                                        <p:cTn id="21" dur="500" autoRev="1" fill="hold">
                                          <p:stCondLst>
                                            <p:cond delay="0"/>
                                          </p:stCondLst>
                                        </p:cTn>
                                        <p:tgtEl>
                                          <p:spTgt spid="179">
                                            <p:txEl>
                                              <p:pRg st="1" end="1"/>
                                            </p:txEl>
                                          </p:spTgt>
                                        </p:tgtEl>
                                        <p:attrNameLst>
                                          <p:attrName>ppt_w</p:attrName>
                                        </p:attrNameLst>
                                      </p:cBhvr>
                                    </p:anim>
                                    <p:anim by="(#ppt_w*0.50)" calcmode="lin" valueType="num">
                                      <p:cBhvr>
                                        <p:cTn id="22" dur="500" decel="50000" autoRev="1" fill="hold">
                                          <p:stCondLst>
                                            <p:cond delay="0"/>
                                          </p:stCondLst>
                                        </p:cTn>
                                        <p:tgtEl>
                                          <p:spTgt spid="179">
                                            <p:txEl>
                                              <p:pRg st="1" end="1"/>
                                            </p:txEl>
                                          </p:spTgt>
                                        </p:tgtEl>
                                        <p:attrNameLst>
                                          <p:attrName>ppt_x</p:attrName>
                                        </p:attrNameLst>
                                      </p:cBhvr>
                                    </p:anim>
                                    <p:anim from="(-#ppt_h/2)" to="(#ppt_y)" calcmode="lin" valueType="num">
                                      <p:cBhvr>
                                        <p:cTn id="23" dur="1000" fill="hold">
                                          <p:stCondLst>
                                            <p:cond delay="0"/>
                                          </p:stCondLst>
                                        </p:cTn>
                                        <p:tgtEl>
                                          <p:spTgt spid="179">
                                            <p:txEl>
                                              <p:pRg st="1" end="1"/>
                                            </p:txEl>
                                          </p:spTgt>
                                        </p:tgtEl>
                                        <p:attrNameLst>
                                          <p:attrName>ppt_y</p:attrName>
                                        </p:attrNameLst>
                                      </p:cBhvr>
                                    </p:anim>
                                    <p:animRot by="21600000">
                                      <p:cBhvr>
                                        <p:cTn id="24" dur="1000" fill="hold">
                                          <p:stCondLst>
                                            <p:cond delay="0"/>
                                          </p:stCondLst>
                                        </p:cTn>
                                        <p:tgtEl>
                                          <p:spTgt spid="179">
                                            <p:txEl>
                                              <p:pRg st="1" end="1"/>
                                            </p:txEl>
                                          </p:spTgt>
                                        </p:tgtEl>
                                        <p:attrNameLst>
                                          <p:attrName>r</p:attrName>
                                        </p:attrNameLst>
                                      </p:cBhvr>
                                    </p:animRo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181"/>
                                        </p:tgtEl>
                                        <p:attrNameLst>
                                          <p:attrName>style.visibility</p:attrName>
                                        </p:attrNameLst>
                                      </p:cBhvr>
                                      <p:to>
                                        <p:strVal val="visible"/>
                                      </p:to>
                                    </p:set>
                                    <p:animEffect transition="in" filter="randombar(horizontal)">
                                      <p:cBhvr>
                                        <p:cTn id="29"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4">
  <a:themeElements>
    <a:clrScheme name="New_Template4">
      <a:dk1>
        <a:srgbClr val="414141"/>
      </a:dk1>
      <a:lt1>
        <a:srgbClr val="004141"/>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Futura"/>
        <a:ea typeface="Futura"/>
        <a:cs typeface="Futura"/>
      </a:majorFont>
      <a:minorFont>
        <a:latin typeface="Futura"/>
        <a:ea typeface="Futura"/>
        <a:cs typeface="Futura"/>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4">
  <a:themeElements>
    <a:clrScheme name="New_Template4">
      <a:dk1>
        <a:srgbClr val="000000"/>
      </a:dk1>
      <a:lt1>
        <a:srgbClr val="FFFFFF"/>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Futura"/>
        <a:ea typeface="Futura"/>
        <a:cs typeface="Futura"/>
      </a:majorFont>
      <a:minorFont>
        <a:latin typeface="Futura"/>
        <a:ea typeface="Futura"/>
        <a:cs typeface="Futura"/>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{47FE7953-3D4D-D04A-8305-5AC81E81D19C}tf10001122</Template>
  <TotalTime>1704</TotalTime>
  <Words>4224</Words>
  <Application>Microsoft Macintosh PowerPoint</Application>
  <PresentationFormat>Προσαρμογή</PresentationFormat>
  <Paragraphs>380</Paragraphs>
  <Slides>60</Slides>
  <Notes>3</Notes>
  <HiddenSlides>0</HiddenSlides>
  <MMClips>0</MMClips>
  <ScaleCrop>false</ScaleCrop>
  <HeadingPairs>
    <vt:vector size="6" baseType="variant">
      <vt:variant>
        <vt:lpstr>Γραμματοσειρές που χρησιμοποιούνται</vt:lpstr>
      </vt:variant>
      <vt:variant>
        <vt:i4>10</vt:i4>
      </vt:variant>
      <vt:variant>
        <vt:lpstr>Θέμα</vt:lpstr>
      </vt:variant>
      <vt:variant>
        <vt:i4>1</vt:i4>
      </vt:variant>
      <vt:variant>
        <vt:lpstr>Τίτλοι διαφανειών</vt:lpstr>
      </vt:variant>
      <vt:variant>
        <vt:i4>60</vt:i4>
      </vt:variant>
    </vt:vector>
  </HeadingPairs>
  <TitlesOfParts>
    <vt:vector size="71" baseType="lpstr">
      <vt:lpstr>Arial</vt:lpstr>
      <vt:lpstr>Avenir Next Regular</vt:lpstr>
      <vt:lpstr>Cambria Math</vt:lpstr>
      <vt:lpstr>Futura</vt:lpstr>
      <vt:lpstr>Futura Medium</vt:lpstr>
      <vt:lpstr>Georgia</vt:lpstr>
      <vt:lpstr>Helvetica</vt:lpstr>
      <vt:lpstr>Helvetica Neue</vt:lpstr>
      <vt:lpstr>Palatino</vt:lpstr>
      <vt:lpstr>Zapf Dingbats</vt:lpstr>
      <vt:lpstr>New_Template4</vt:lpstr>
      <vt:lpstr>Python </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Παρουσίαση του PowerPoint</vt:lpstr>
      <vt:lpstr>LEARN PYTHON: SYNTAX</vt:lpstr>
      <vt:lpstr>Παρουσίαση του PowerPoint</vt:lpstr>
      <vt:lpstr>LEARN PYTHON: FUNCTIONS</vt:lpstr>
      <vt:lpstr>LEARN PYTHON: FUNTIONS</vt:lpstr>
      <vt:lpstr>LEARN PYTHON: FUNTIONS</vt:lpstr>
      <vt:lpstr>LEARN PYTHON: FUNTIONS</vt:lpstr>
      <vt:lpstr>LEARN PYTHON: FUNCTIONS</vt:lpstr>
      <vt:lpstr>LEARN PYTHON: FUNTIONS</vt:lpstr>
      <vt:lpstr>LEARN PYTHON: FUNTIONS</vt:lpstr>
      <vt:lpstr>LEARN PYTHON: FUNCTIONS</vt:lpstr>
      <vt:lpstr>LEARN PYTHON: FUNTIONS</vt:lpstr>
      <vt:lpstr>LEARN PYTHON: FUNTIONS</vt:lpstr>
      <vt:lpstr>LEARN PYTHON: FUNCTIONS</vt:lpstr>
      <vt:lpstr>LEARN PYTHON: FUNTIONS</vt:lpstr>
      <vt:lpstr>LEARN PYTHON: FUNTIONS</vt:lpstr>
      <vt:lpstr>LEARN PYTHON: FUNCTIONS</vt:lpstr>
      <vt:lpstr>LEARN PYTHON: FUNTIONS</vt:lpstr>
      <vt:lpstr>LEARN PYTHON: FUNTIONS</vt:lpstr>
      <vt:lpstr>Παρουσίαση του PowerPoint</vt:lpstr>
      <vt:lpstr>LEARN PYTHON: FUNCTIONS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dc:title>
  <dc:creator>Ioannis E. Kommas</dc:creator>
  <cp:lastModifiedBy>Ioannis E. Kommas</cp:lastModifiedBy>
  <cp:revision>47</cp:revision>
  <dcterms:created xsi:type="dcterms:W3CDTF">2020-10-18T16:43:58Z</dcterms:created>
  <dcterms:modified xsi:type="dcterms:W3CDTF">2020-10-19T21:26:02Z</dcterms:modified>
</cp:coreProperties>
</file>